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2" r:id="rId4"/>
    <p:sldId id="263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2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8684-67A6-D64D-9C7B-DA3D9BB63628}" type="datetimeFigureOut">
              <a:rPr lang="en-US" smtClean="0"/>
              <a:t>03/02/17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559B-2920-8349-86A3-754964D1E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73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8684-67A6-D64D-9C7B-DA3D9BB63628}" type="datetimeFigureOut">
              <a:rPr lang="en-US" smtClean="0"/>
              <a:t>03/02/17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559B-2920-8349-86A3-754964D1E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59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8684-67A6-D64D-9C7B-DA3D9BB63628}" type="datetimeFigureOut">
              <a:rPr lang="en-US" smtClean="0"/>
              <a:t>03/02/17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559B-2920-8349-86A3-754964D1E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14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8684-67A6-D64D-9C7B-DA3D9BB63628}" type="datetimeFigureOut">
              <a:rPr lang="en-US" smtClean="0"/>
              <a:t>03/02/17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559B-2920-8349-86A3-754964D1E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5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8684-67A6-D64D-9C7B-DA3D9BB63628}" type="datetimeFigureOut">
              <a:rPr lang="en-US" smtClean="0"/>
              <a:t>03/02/17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559B-2920-8349-86A3-754964D1E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96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8684-67A6-D64D-9C7B-DA3D9BB63628}" type="datetimeFigureOut">
              <a:rPr lang="en-US" smtClean="0"/>
              <a:t>03/02/17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559B-2920-8349-86A3-754964D1E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8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8684-67A6-D64D-9C7B-DA3D9BB63628}" type="datetimeFigureOut">
              <a:rPr lang="en-US" smtClean="0"/>
              <a:t>03/02/17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559B-2920-8349-86A3-754964D1E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7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8684-67A6-D64D-9C7B-DA3D9BB63628}" type="datetimeFigureOut">
              <a:rPr lang="en-US" smtClean="0"/>
              <a:t>03/02/17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559B-2920-8349-86A3-754964D1E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3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8684-67A6-D64D-9C7B-DA3D9BB63628}" type="datetimeFigureOut">
              <a:rPr lang="en-US" smtClean="0"/>
              <a:t>03/02/17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559B-2920-8349-86A3-754964D1E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65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8684-67A6-D64D-9C7B-DA3D9BB63628}" type="datetimeFigureOut">
              <a:rPr lang="en-US" smtClean="0"/>
              <a:t>03/02/17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559B-2920-8349-86A3-754964D1E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90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8684-67A6-D64D-9C7B-DA3D9BB63628}" type="datetimeFigureOut">
              <a:rPr lang="en-US" smtClean="0"/>
              <a:t>03/02/17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559B-2920-8349-86A3-754964D1E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67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88684-67A6-D64D-9C7B-DA3D9BB63628}" type="datetimeFigureOut">
              <a:rPr lang="en-US" smtClean="0"/>
              <a:t>03/02/17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5559B-2920-8349-86A3-754964D1E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7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amie.gilmour@manchester.ac.uk" TargetMode="Externa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hyperlink" Target="https://online.manchester.ac.uk/webapps/blackboard/content/listContentEditable.jsp?content_id=_4591758_1&amp;course_id=_42961_1" TargetMode="External"/><Relationship Id="rId12" Type="http://schemas.openxmlformats.org/officeDocument/2006/relationships/hyperlink" Target="http://personalpages.manchester.ac.uk/staff/paul.connolly/teaching/env_1st_year/env_science_FAQ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g.holland@manchester.ac.uk" TargetMode="External"/><Relationship Id="rId3" Type="http://schemas.openxmlformats.org/officeDocument/2006/relationships/hyperlink" Target="https://online.manchester.ac.uk/webapps/blackboard/content/listContent.jsp?course_id=_13059_1&amp;content_id=_4034097_1" TargetMode="External"/><Relationship Id="rId4" Type="http://schemas.openxmlformats.org/officeDocument/2006/relationships/slide" Target="slide4.xml"/><Relationship Id="rId5" Type="http://schemas.openxmlformats.org/officeDocument/2006/relationships/slide" Target="slide3.xml"/><Relationship Id="rId6" Type="http://schemas.openxmlformats.org/officeDocument/2006/relationships/hyperlink" Target="https://online.manchester.ac.uk/bbcswebdav/pid-4011928-dt-content-rid-15406215_1/xid-15406215_1" TargetMode="External"/><Relationship Id="rId7" Type="http://schemas.openxmlformats.org/officeDocument/2006/relationships/hyperlink" Target="https://my.manchester.ac.uk/Timetable/2016_17/3025/C43F65E32B35C9E1745594668077BDF5" TargetMode="External"/><Relationship Id="rId8" Type="http://schemas.openxmlformats.org/officeDocument/2006/relationships/hyperlink" Target="http://personalpages.manchester.ac.uk/staff/paul.connolly/teaching/env_1st_year/assessments01.html" TargetMode="External"/><Relationship Id="rId9" Type="http://schemas.openxmlformats.org/officeDocument/2006/relationships/slide" Target="slide6.xml"/><Relationship Id="rId10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 Paul Connolly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Reader in Atmospheric Physics</a:t>
            </a:r>
          </a:p>
          <a:p>
            <a:r>
              <a:rPr lang="en-GB" dirty="0" smtClean="0"/>
              <a:t>First Year Coordinator, Environmental Science.</a:t>
            </a:r>
          </a:p>
          <a:p>
            <a:r>
              <a:rPr lang="en-GB" dirty="0" smtClean="0"/>
              <a:t>Office number, 3.08, Simon Building</a:t>
            </a:r>
          </a:p>
          <a:p>
            <a:r>
              <a:rPr lang="en-GB" dirty="0" smtClean="0"/>
              <a:t>Email </a:t>
            </a:r>
            <a:r>
              <a:rPr lang="en-GB" dirty="0" smtClean="0">
                <a:hlinkClick r:id="rId2"/>
              </a:rPr>
              <a:t>paul.connolly@manchester.ac.uk</a:t>
            </a: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366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8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Welcome back!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835" y="1058429"/>
            <a:ext cx="8628822" cy="5522942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News: New “Year Abroad / Year in Industry” coordinator: </a:t>
            </a:r>
            <a:r>
              <a:rPr lang="en-US" dirty="0" err="1" smtClean="0"/>
              <a:t>Dr</a:t>
            </a:r>
            <a:r>
              <a:rPr lang="en-US" dirty="0" smtClean="0"/>
              <a:t> Greg Holland: </a:t>
            </a:r>
            <a:r>
              <a:rPr lang="en-US" dirty="0" smtClean="0">
                <a:hlinkClick r:id="rId2"/>
              </a:rPr>
              <a:t>g.holland@manchester.ac.uk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Information on year abroad / industry</a:t>
            </a:r>
            <a:endParaRPr lang="en-US" dirty="0" smtClean="0"/>
          </a:p>
          <a:p>
            <a:pPr lvl="1"/>
            <a:r>
              <a:rPr lang="en-US" dirty="0" smtClean="0"/>
              <a:t>Greg says “schemes are advertised from October, November, so will talk prior to then”</a:t>
            </a:r>
          </a:p>
          <a:p>
            <a:r>
              <a:rPr lang="en-US" dirty="0" smtClean="0">
                <a:hlinkClick r:id="rId4" action="ppaction://hlinksldjump"/>
              </a:rPr>
              <a:t>Semester 2</a:t>
            </a:r>
            <a:r>
              <a:rPr lang="en-US" dirty="0" smtClean="0"/>
              <a:t> (see handbook):</a:t>
            </a:r>
            <a:endParaRPr lang="en-US" dirty="0" smtClean="0">
              <a:hlinkClick r:id="rId5" action="ppaction://hlinksldjump"/>
            </a:endParaRPr>
          </a:p>
          <a:p>
            <a:pPr lvl="1"/>
            <a:r>
              <a:rPr lang="en-US" dirty="0" smtClean="0">
                <a:hlinkClick r:id="rId5" action="ppaction://hlinksldjump"/>
              </a:rPr>
              <a:t>Modules in semester 2</a:t>
            </a:r>
            <a:endParaRPr lang="en-US" dirty="0" smtClean="0"/>
          </a:p>
          <a:p>
            <a:pPr lvl="1"/>
            <a:r>
              <a:rPr lang="en-US" dirty="0" smtClean="0"/>
              <a:t>Microbes, Man, and the Environment 9 weeks clash with EART10160</a:t>
            </a:r>
          </a:p>
          <a:p>
            <a:pPr lvl="1"/>
            <a:r>
              <a:rPr lang="en-US" dirty="0" smtClean="0"/>
              <a:t>Tutorials start from week 2</a:t>
            </a:r>
          </a:p>
          <a:p>
            <a:pPr lvl="1"/>
            <a:r>
              <a:rPr lang="en-US" dirty="0" smtClean="0">
                <a:hlinkClick r:id="rId6"/>
              </a:rPr>
              <a:t>EART field work dates</a:t>
            </a:r>
            <a:r>
              <a:rPr lang="en-US" dirty="0" smtClean="0"/>
              <a:t>: 24</a:t>
            </a:r>
            <a:r>
              <a:rPr lang="en-US" baseline="30000" dirty="0" smtClean="0"/>
              <a:t>th</a:t>
            </a:r>
            <a:r>
              <a:rPr lang="en-US" dirty="0" smtClean="0"/>
              <a:t> – 30 April (north wales, Colin Hughes)</a:t>
            </a:r>
          </a:p>
          <a:p>
            <a:r>
              <a:rPr lang="en-US" dirty="0" smtClean="0">
                <a:hlinkClick r:id="rId7"/>
              </a:rPr>
              <a:t>Time-table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my.manchester</a:t>
            </a:r>
            <a:r>
              <a:rPr lang="en-US" dirty="0" smtClean="0"/>
              <a:t> fails paper time-tables and a working website.</a:t>
            </a:r>
          </a:p>
          <a:p>
            <a:pPr lvl="1"/>
            <a:r>
              <a:rPr lang="en-US" dirty="0" smtClean="0"/>
              <a:t>It changes some weeks</a:t>
            </a:r>
            <a:r>
              <a:rPr lang="is-IS" dirty="0" smtClean="0"/>
              <a:t>…e.g. Microbes, Man, and the Environment, biology field course. You will have to check your time-table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Assessments and deadlines for core modules, semester 2</a:t>
            </a:r>
            <a:endParaRPr lang="en-US" dirty="0" smtClean="0"/>
          </a:p>
          <a:p>
            <a:pPr lvl="1"/>
            <a:r>
              <a:rPr lang="en-US" dirty="0" smtClean="0"/>
              <a:t>I haven’t input Earth Resources – will do today, or tutorials.</a:t>
            </a:r>
          </a:p>
          <a:p>
            <a:r>
              <a:rPr lang="en-US" dirty="0" smtClean="0"/>
              <a:t>The time-table for results from last semester</a:t>
            </a:r>
          </a:p>
          <a:p>
            <a:pPr lvl="1"/>
            <a:r>
              <a:rPr lang="en-US" dirty="0" smtClean="0">
                <a:hlinkClick r:id="rId5" action="ppaction://hlinksldjump"/>
              </a:rPr>
              <a:t>March 1</a:t>
            </a:r>
            <a:r>
              <a:rPr lang="en-US" baseline="30000" dirty="0" smtClean="0">
                <a:hlinkClick r:id="rId5" action="ppaction://hlinksldjump"/>
              </a:rPr>
              <a:t>st</a:t>
            </a:r>
            <a:r>
              <a:rPr lang="en-US" dirty="0"/>
              <a:t> </a:t>
            </a:r>
            <a:r>
              <a:rPr lang="en-US" dirty="0" smtClean="0"/>
              <a:t>&amp; Exam feedback sessions</a:t>
            </a:r>
          </a:p>
          <a:p>
            <a:r>
              <a:rPr lang="en-US" dirty="0" smtClean="0"/>
              <a:t>Personal tutorials and attendance</a:t>
            </a:r>
          </a:p>
          <a:p>
            <a:pPr lvl="1"/>
            <a:r>
              <a:rPr lang="en-US" dirty="0" smtClean="0">
                <a:hlinkClick r:id="rId9" action="ppaction://hlinksldjump"/>
              </a:rPr>
              <a:t>Stats on offerred vs accepted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Need to arrange an appointment after results. </a:t>
            </a:r>
            <a:r>
              <a:rPr lang="en-US" dirty="0" smtClean="0">
                <a:hlinkClick r:id="rId10" action="ppaction://hlinksldjump"/>
              </a:rPr>
              <a:t>Do you know who your personal tutor is?</a:t>
            </a:r>
            <a:endParaRPr lang="en-US" dirty="0" smtClean="0"/>
          </a:p>
          <a:p>
            <a:r>
              <a:rPr lang="en-US" dirty="0" smtClean="0"/>
              <a:t>General attendance and monitoring</a:t>
            </a:r>
          </a:p>
          <a:p>
            <a:pPr lvl="1"/>
            <a:r>
              <a:rPr lang="en-US" dirty="0" smtClean="0"/>
              <a:t>Will be monitored with the card readers. If you fail and haven’t attended, you might not be offered a re-sit.</a:t>
            </a:r>
          </a:p>
          <a:p>
            <a:r>
              <a:rPr lang="en-US" dirty="0" smtClean="0"/>
              <a:t>How to raise any issues</a:t>
            </a:r>
          </a:p>
          <a:p>
            <a:pPr lvl="1"/>
            <a:r>
              <a:rPr lang="en-US" dirty="0" smtClean="0"/>
              <a:t>Staff-student liaison? </a:t>
            </a:r>
          </a:p>
          <a:p>
            <a:pPr lvl="1"/>
            <a:r>
              <a:rPr lang="en-US" dirty="0" smtClean="0"/>
              <a:t>You do not have a 1</a:t>
            </a:r>
            <a:r>
              <a:rPr lang="en-US" baseline="30000" dirty="0" smtClean="0"/>
              <a:t>st</a:t>
            </a:r>
            <a:r>
              <a:rPr lang="en-US" dirty="0" smtClean="0"/>
              <a:t> year student rep. Liaison did not report any issues.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lease do not wait</a:t>
            </a:r>
            <a:r>
              <a:rPr lang="is-IS" dirty="0" smtClean="0"/>
              <a:t>…</a:t>
            </a:r>
            <a:r>
              <a:rPr lang="en-US" dirty="0" smtClean="0"/>
              <a:t> raise them before</a:t>
            </a:r>
          </a:p>
          <a:p>
            <a:r>
              <a:rPr lang="en-US" dirty="0" smtClean="0"/>
              <a:t>Feedback</a:t>
            </a:r>
          </a:p>
          <a:p>
            <a:pPr lvl="1"/>
            <a:r>
              <a:rPr lang="en-US" dirty="0" smtClean="0">
                <a:hlinkClick r:id="rId11"/>
              </a:rPr>
              <a:t>All Blackboard sites for EART modules should have details of how to get feedback.</a:t>
            </a:r>
            <a:endParaRPr lang="en-US" dirty="0" smtClean="0"/>
          </a:p>
          <a:p>
            <a:pPr lvl="1"/>
            <a:r>
              <a:rPr lang="en-US" dirty="0" smtClean="0"/>
              <a:t>Talking to lecturer, emailing them, and getting help.</a:t>
            </a:r>
          </a:p>
          <a:p>
            <a:endParaRPr lang="en-US" dirty="0"/>
          </a:p>
          <a:p>
            <a:r>
              <a:rPr lang="en-US" dirty="0">
                <a:hlinkClick r:id="rId12"/>
              </a:rPr>
              <a:t>FAQs</a:t>
            </a:r>
            <a:endParaRPr lang="en-US" dirty="0"/>
          </a:p>
          <a:p>
            <a:r>
              <a:rPr lang="en-US" dirty="0" smtClean="0"/>
              <a:t>Questions?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500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2-01 at 12.39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4904"/>
            <a:ext cx="8522086" cy="66966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8654" y="6327364"/>
            <a:ext cx="139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sldjump"/>
              </a:rPr>
              <a:t>back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3200" y="2179119"/>
            <a:ext cx="8301109" cy="15938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3203" y="4818967"/>
            <a:ext cx="8301109" cy="13697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88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01 at 13.05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3966"/>
            <a:ext cx="5499100" cy="39116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3" name="TextBox 2"/>
          <p:cNvSpPr txBox="1"/>
          <p:nvPr/>
        </p:nvSpPr>
        <p:spPr>
          <a:xfrm>
            <a:off x="5229590" y="1544062"/>
            <a:ext cx="31377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 weeks now</a:t>
            </a:r>
          </a:p>
          <a:p>
            <a:endParaRPr lang="en-US" dirty="0"/>
          </a:p>
          <a:p>
            <a:r>
              <a:rPr lang="en-US" dirty="0" smtClean="0"/>
              <a:t>Then Easter break</a:t>
            </a:r>
          </a:p>
          <a:p>
            <a:endParaRPr lang="en-US" dirty="0"/>
          </a:p>
          <a:p>
            <a:r>
              <a:rPr lang="en-US" dirty="0" smtClean="0"/>
              <a:t>3 weeks on return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58654" y="6327364"/>
            <a:ext cx="139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453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1-31 at 22.47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9144000" cy="65789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9605" y="4117882"/>
            <a:ext cx="3970157" cy="2095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4045" y="4307269"/>
            <a:ext cx="7356379" cy="2095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97809" y="5782296"/>
            <a:ext cx="139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28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rsonal_tutorials2016-17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30310" y="1528795"/>
            <a:ext cx="1405583" cy="986319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45926" y="2515114"/>
            <a:ext cx="1405583" cy="63323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08309" y="224135"/>
            <a:ext cx="3456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you aren’t offered a personal tutorial, contact your Personal tutor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65069" y="181484"/>
            <a:ext cx="41259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You should reply at the very least.</a:t>
            </a:r>
          </a:p>
          <a:p>
            <a:pPr algn="just"/>
            <a:r>
              <a:rPr lang="en-US" sz="1600" dirty="0" smtClean="0"/>
              <a:t>Ignoring emails will mean an appointment with me, then Bart, then </a:t>
            </a:r>
            <a:r>
              <a:rPr lang="en-US" sz="1600" dirty="0" err="1" smtClean="0"/>
              <a:t>Merren</a:t>
            </a:r>
            <a:r>
              <a:rPr lang="en-US" sz="1600" dirty="0" smtClean="0"/>
              <a:t> (Head of Teaching)</a:t>
            </a:r>
          </a:p>
          <a:p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397809" y="5782296"/>
            <a:ext cx="139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283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20" y="1549400"/>
            <a:ext cx="9144000" cy="374436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Tutorials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97809" y="5782296"/>
            <a:ext cx="139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529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4666</TotalTime>
  <Words>374</Words>
  <Application>Microsoft Macintosh PowerPoint</Application>
  <PresentationFormat>On-screen Show (4:3)</PresentationFormat>
  <Paragraphs>50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Dr Paul Connolly</vt:lpstr>
      <vt:lpstr>Welcome back!</vt:lpstr>
      <vt:lpstr>PowerPoint Presentation</vt:lpstr>
      <vt:lpstr>PowerPoint Presentation</vt:lpstr>
      <vt:lpstr>PowerPoint Presentation</vt:lpstr>
      <vt:lpstr>PowerPoint Presentation</vt:lpstr>
      <vt:lpstr>Personal Tutorials</vt:lpstr>
    </vt:vector>
  </TitlesOfParts>
  <Company>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Paul Connolly</dc:title>
  <dc:creator>Paul Connolly</dc:creator>
  <cp:lastModifiedBy>Paul Connolly</cp:lastModifiedBy>
  <cp:revision>30</cp:revision>
  <dcterms:created xsi:type="dcterms:W3CDTF">2017-01-31T22:23:40Z</dcterms:created>
  <dcterms:modified xsi:type="dcterms:W3CDTF">2017-02-06T08:43:56Z</dcterms:modified>
</cp:coreProperties>
</file>