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98" r:id="rId7"/>
    <p:sldId id="261" r:id="rId8"/>
    <p:sldId id="262" r:id="rId9"/>
    <p:sldId id="266" r:id="rId10"/>
    <p:sldId id="263" r:id="rId11"/>
    <p:sldId id="264" r:id="rId12"/>
    <p:sldId id="267" r:id="rId13"/>
    <p:sldId id="265" r:id="rId14"/>
    <p:sldId id="268" r:id="rId15"/>
    <p:sldId id="269" r:id="rId16"/>
    <p:sldId id="270" r:id="rId17"/>
    <p:sldId id="271" r:id="rId18"/>
    <p:sldId id="272" r:id="rId19"/>
    <p:sldId id="273" r:id="rId20"/>
    <p:sldId id="274" r:id="rId21"/>
    <p:sldId id="275" r:id="rId22"/>
    <p:sldId id="276" r:id="rId23"/>
    <p:sldId id="277"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0" d="100"/>
          <a:sy n="100" d="100"/>
        </p:scale>
        <p:origin x="-1144"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B61AA9-FF06-5E48-82B8-352E71DC6A8E}" type="datetimeFigureOut">
              <a:rPr lang="en-US" smtClean="0"/>
              <a:t>17/09/17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AEE2B9-45C8-3646-AD09-97D6C8B7ED6B}" type="slidenum">
              <a:rPr lang="en-US" smtClean="0"/>
              <a:t>‹#›</a:t>
            </a:fld>
            <a:endParaRPr lang="en-US"/>
          </a:p>
        </p:txBody>
      </p:sp>
    </p:spTree>
    <p:extLst>
      <p:ext uri="{BB962C8B-B14F-4D97-AF65-F5344CB8AC3E}">
        <p14:creationId xmlns:p14="http://schemas.microsoft.com/office/powerpoint/2010/main" val="34922421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1A77FE-8F66-43C5-B834-FFA08D0F5CF7}"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might want to add your favorite success story here- </a:t>
            </a:r>
            <a:r>
              <a:rPr lang="en-US" baseline="0" dirty="0" err="1" smtClean="0"/>
              <a:t>Anju</a:t>
            </a:r>
            <a:r>
              <a:rPr lang="en-US" baseline="0" dirty="0" smtClean="0"/>
              <a:t> </a:t>
            </a:r>
            <a:r>
              <a:rPr lang="en-US" baseline="0" dirty="0" err="1" smtClean="0"/>
              <a:t>Nihalani</a:t>
            </a:r>
            <a:r>
              <a:rPr lang="en-US" baseline="0" dirty="0" smtClean="0"/>
              <a:t>? Alex Stark? Pete Morris?</a:t>
            </a:r>
            <a:endParaRPr lang="en-US" dirty="0"/>
          </a:p>
        </p:txBody>
      </p:sp>
      <p:sp>
        <p:nvSpPr>
          <p:cNvPr id="4" name="Slide Number Placeholder 3"/>
          <p:cNvSpPr>
            <a:spLocks noGrp="1"/>
          </p:cNvSpPr>
          <p:nvPr>
            <p:ph type="sldNum" sz="quarter" idx="10"/>
          </p:nvPr>
        </p:nvSpPr>
        <p:spPr/>
        <p:txBody>
          <a:bodyPr/>
          <a:lstStyle/>
          <a:p>
            <a:fld id="{961A77FE-8F66-43C5-B834-FFA08D0F5CF7}"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1B644-A7C2-47CF-8B30-F19D1F80D415}" type="slidenum">
              <a:rPr lang="en-US"/>
              <a:pPr/>
              <a:t>20</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1A77FE-8F66-43C5-B834-FFA08D0F5CF7}" type="slidenum">
              <a:rPr lang="en-US" smtClean="0"/>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1A77FE-8F66-43C5-B834-FFA08D0F5CF7}" type="slidenum">
              <a:rPr lang="en-US" smtClean="0"/>
              <a:pPr/>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Hence, you should pick one optional module..if</a:t>
            </a:r>
            <a:r>
              <a:rPr lang="en-GB" baseline="0" dirty="0" smtClean="0"/>
              <a:t> interested, flag straight away and I will check if it is available.</a:t>
            </a:r>
            <a:endParaRPr lang="en-GB" dirty="0"/>
          </a:p>
        </p:txBody>
      </p:sp>
      <p:sp>
        <p:nvSpPr>
          <p:cNvPr id="4" name="Slide Number Placeholder 3"/>
          <p:cNvSpPr>
            <a:spLocks noGrp="1"/>
          </p:cNvSpPr>
          <p:nvPr>
            <p:ph type="sldNum" sz="quarter" idx="10"/>
          </p:nvPr>
        </p:nvSpPr>
        <p:spPr/>
        <p:txBody>
          <a:bodyPr/>
          <a:lstStyle/>
          <a:p>
            <a:fld id="{961A77FE-8F66-43C5-B834-FFA08D0F5CF7}" type="slidenum">
              <a:rPr lang="en-US" smtClean="0"/>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1A77FE-8F66-43C5-B834-FFA08D0F5CF7}" type="slidenum">
              <a:rPr lang="en-US" smtClean="0"/>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Time-table will</a:t>
            </a:r>
            <a:r>
              <a:rPr lang="en-GB" baseline="0" dirty="0" smtClean="0"/>
              <a:t> not be your Schedule. As well as this you will want to schedule study time.</a:t>
            </a:r>
            <a:endParaRPr lang="en-GB" dirty="0"/>
          </a:p>
        </p:txBody>
      </p:sp>
      <p:sp>
        <p:nvSpPr>
          <p:cNvPr id="4" name="Slide Number Placeholder 3"/>
          <p:cNvSpPr>
            <a:spLocks noGrp="1"/>
          </p:cNvSpPr>
          <p:nvPr>
            <p:ph type="sldNum" sz="quarter" idx="10"/>
          </p:nvPr>
        </p:nvSpPr>
        <p:spPr/>
        <p:txBody>
          <a:bodyPr/>
          <a:lstStyle/>
          <a:p>
            <a:fld id="{961A77FE-8F66-43C5-B834-FFA08D0F5CF7}" type="slidenum">
              <a:rPr lang="en-US" smtClean="0"/>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http://www.studentsupport.manchester.ac.uk/</a:t>
            </a:r>
            <a:endParaRPr lang="en-GB"/>
          </a:p>
        </p:txBody>
      </p:sp>
      <p:sp>
        <p:nvSpPr>
          <p:cNvPr id="4" name="Slide Number Placeholder 3"/>
          <p:cNvSpPr>
            <a:spLocks noGrp="1"/>
          </p:cNvSpPr>
          <p:nvPr>
            <p:ph type="sldNum" sz="quarter" idx="10"/>
          </p:nvPr>
        </p:nvSpPr>
        <p:spPr/>
        <p:txBody>
          <a:bodyPr/>
          <a:lstStyle/>
          <a:p>
            <a:fld id="{961A77FE-8F66-43C5-B834-FFA08D0F5CF7}"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2330" y="2130425"/>
            <a:ext cx="690587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552330" y="4951486"/>
            <a:ext cx="6220070" cy="687314"/>
          </a:xfrm>
        </p:spPr>
        <p:txBody>
          <a:bodyPr/>
          <a:lstStyle>
            <a:lvl1pPr marL="0" indent="0" algn="ctr">
              <a:buNone/>
              <a:defRPr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7D849CAE-BE31-6B4E-85BD-5231576CDAB5}" type="datetimeFigureOut">
              <a:rPr lang="en-US" smtClean="0"/>
              <a:t>17/09/17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34615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D849CAE-BE31-6B4E-85BD-5231576CDAB5}" type="datetimeFigureOut">
              <a:rPr lang="en-US" smtClean="0"/>
              <a:t>17/09/17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930835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D849CAE-BE31-6B4E-85BD-5231576CDAB5}" type="datetimeFigureOut">
              <a:rPr lang="en-US" smtClean="0"/>
              <a:t>17/09/17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57845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D849CAE-BE31-6B4E-85BD-5231576CDAB5}" type="datetimeFigureOut">
              <a:rPr lang="en-US" smtClean="0"/>
              <a:t>17/09/17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338663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D849CAE-BE31-6B4E-85BD-5231576CDAB5}" type="datetimeFigureOut">
              <a:rPr lang="en-US" smtClean="0"/>
              <a:t>17/09/17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8223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552329" y="1600200"/>
            <a:ext cx="351519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5375428" y="1600200"/>
            <a:ext cx="35793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D849CAE-BE31-6B4E-85BD-5231576CDAB5}" type="datetimeFigureOut">
              <a:rPr lang="en-US" smtClean="0"/>
              <a:t>17/09/17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406742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D849CAE-BE31-6B4E-85BD-5231576CDAB5}" type="datetimeFigureOut">
              <a:rPr lang="en-US" smtClean="0"/>
              <a:t>17/09/17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3966958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D849CAE-BE31-6B4E-85BD-5231576CDAB5}" type="datetimeFigureOut">
              <a:rPr lang="en-US" smtClean="0"/>
              <a:t>17/09/17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32369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849CAE-BE31-6B4E-85BD-5231576CDAB5}" type="datetimeFigureOut">
              <a:rPr lang="en-US" smtClean="0"/>
              <a:t>17/09/17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298378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D849CAE-BE31-6B4E-85BD-5231576CDAB5}" type="datetimeFigureOut">
              <a:rPr lang="en-US" smtClean="0"/>
              <a:t>17/09/17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19154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D849CAE-BE31-6B4E-85BD-5231576CDAB5}" type="datetimeFigureOut">
              <a:rPr lang="en-US" smtClean="0"/>
              <a:t>17/09/17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33872-902B-424E-96E4-2F6E826E13EB}" type="slidenum">
              <a:rPr lang="en-US" smtClean="0"/>
              <a:t>‹#›</a:t>
            </a:fld>
            <a:endParaRPr lang="en-US"/>
          </a:p>
        </p:txBody>
      </p:sp>
    </p:spTree>
    <p:extLst>
      <p:ext uri="{BB962C8B-B14F-4D97-AF65-F5344CB8AC3E}">
        <p14:creationId xmlns:p14="http://schemas.microsoft.com/office/powerpoint/2010/main" val="3250615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398381" y="0"/>
            <a:ext cx="7745619" cy="6858000"/>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2330" y="172014"/>
            <a:ext cx="7402440" cy="584817"/>
          </a:xfrm>
          <a:prstGeom prst="rect">
            <a:avLst/>
          </a:prstGeom>
        </p:spPr>
        <p:txBody>
          <a:bodyPr vert="horz" lIns="91440" tIns="45720" rIns="91440" bIns="4572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1552330" y="1000560"/>
            <a:ext cx="7402440" cy="5125604"/>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1552330" y="6356350"/>
            <a:ext cx="10384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49CAE-BE31-6B4E-85BD-5231576CDAB5}" type="datetimeFigureOut">
              <a:rPr lang="en-US" smtClean="0"/>
              <a:t>17/09/17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33872-902B-424E-96E4-2F6E826E13EB}" type="slidenum">
              <a:rPr lang="en-US" smtClean="0"/>
              <a:t>‹#›</a:t>
            </a:fld>
            <a:endParaRPr lang="en-US"/>
          </a:p>
        </p:txBody>
      </p:sp>
      <p:pic>
        <p:nvPicPr>
          <p:cNvPr id="8" name="Picture 7" descr="TAB_black.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398381" cy="592316"/>
          </a:xfrm>
          <a:prstGeom prst="rect">
            <a:avLst/>
          </a:prstGeom>
        </p:spPr>
      </p:pic>
      <p:sp>
        <p:nvSpPr>
          <p:cNvPr id="9" name="TextBox 8"/>
          <p:cNvSpPr txBox="1"/>
          <p:nvPr userDrawn="1"/>
        </p:nvSpPr>
        <p:spPr>
          <a:xfrm>
            <a:off x="0" y="6126164"/>
            <a:ext cx="1552330" cy="738664"/>
          </a:xfrm>
          <a:prstGeom prst="rect">
            <a:avLst/>
          </a:prstGeom>
          <a:noFill/>
        </p:spPr>
        <p:txBody>
          <a:bodyPr wrap="square" rtlCol="0">
            <a:spAutoFit/>
          </a:bodyPr>
          <a:lstStyle/>
          <a:p>
            <a:r>
              <a:rPr lang="en-US" sz="1400" dirty="0" smtClean="0">
                <a:solidFill>
                  <a:srgbClr val="FFFFFF"/>
                </a:solidFill>
              </a:rPr>
              <a:t>Environmental Science</a:t>
            </a:r>
            <a:r>
              <a:rPr lang="en-US" sz="1400" baseline="0" dirty="0" smtClean="0">
                <a:solidFill>
                  <a:srgbClr val="FFFFFF"/>
                </a:solidFill>
              </a:rPr>
              <a:t> @Manchester</a:t>
            </a:r>
            <a:endParaRPr lang="en-US" sz="1400" dirty="0">
              <a:solidFill>
                <a:srgbClr val="FFFFFF"/>
              </a:solidFill>
            </a:endParaRPr>
          </a:p>
        </p:txBody>
      </p:sp>
    </p:spTree>
    <p:extLst>
      <p:ext uri="{BB962C8B-B14F-4D97-AF65-F5344CB8AC3E}">
        <p14:creationId xmlns:p14="http://schemas.microsoft.com/office/powerpoint/2010/main" val="323849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200" kern="1200">
          <a:solidFill>
            <a:schemeClr val="bg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tudentnet.manchester.ac.uk/crucial-guide/ssc-contact-%20detail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amie.gilmour@manchester.ac.u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aul.connolly@manchester.ac.uk"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6332" y="2130425"/>
            <a:ext cx="6891867" cy="1470025"/>
          </a:xfrm>
        </p:spPr>
        <p:txBody>
          <a:bodyPr/>
          <a:lstStyle/>
          <a:p>
            <a:r>
              <a:rPr lang="en-US" dirty="0" smtClean="0"/>
              <a:t>Environmental Science </a:t>
            </a:r>
            <a:br>
              <a:rPr lang="en-US" dirty="0" smtClean="0"/>
            </a:br>
            <a:r>
              <a:rPr lang="en-US" dirty="0" smtClean="0"/>
              <a:t>program induction</a:t>
            </a:r>
            <a:endParaRPr lang="en-US" dirty="0"/>
          </a:p>
        </p:txBody>
      </p:sp>
      <p:sp>
        <p:nvSpPr>
          <p:cNvPr id="3" name="Subtitle 2"/>
          <p:cNvSpPr>
            <a:spLocks noGrp="1"/>
          </p:cNvSpPr>
          <p:nvPr>
            <p:ph type="subTitle" idx="1"/>
          </p:nvPr>
        </p:nvSpPr>
        <p:spPr>
          <a:xfrm>
            <a:off x="2003778" y="4995332"/>
            <a:ext cx="5768622" cy="643467"/>
          </a:xfrm>
        </p:spPr>
        <p:txBody>
          <a:bodyPr/>
          <a:lstStyle/>
          <a:p>
            <a:r>
              <a:rPr lang="en-US" dirty="0" smtClean="0"/>
              <a:t>Dr. Paul Connolly</a:t>
            </a:r>
            <a:endParaRPr lang="en-US" dirty="0"/>
          </a:p>
        </p:txBody>
      </p:sp>
    </p:spTree>
    <p:extLst>
      <p:ext uri="{BB962C8B-B14F-4D97-AF65-F5344CB8AC3E}">
        <p14:creationId xmlns:p14="http://schemas.microsoft.com/office/powerpoint/2010/main" val="3955789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799"/>
            <a:ext cx="7452815" cy="932901"/>
          </a:xfrm>
        </p:spPr>
        <p:txBody>
          <a:bodyPr>
            <a:normAutofit fontScale="90000"/>
          </a:bodyPr>
          <a:lstStyle/>
          <a:p>
            <a:r>
              <a:rPr lang="en-GB" dirty="0" err="1" smtClean="0"/>
              <a:t>Env</a:t>
            </a:r>
            <a:r>
              <a:rPr lang="en-GB" dirty="0" smtClean="0"/>
              <a:t> Science at Manchester:</a:t>
            </a:r>
            <a:br>
              <a:rPr lang="en-GB" dirty="0" smtClean="0"/>
            </a:br>
            <a:r>
              <a:rPr lang="en-GB" i="1" dirty="0" smtClean="0"/>
              <a:t>1</a:t>
            </a:r>
            <a:r>
              <a:rPr lang="en-GB" i="1" baseline="30000" dirty="0" smtClean="0"/>
              <a:t>st</a:t>
            </a:r>
            <a:r>
              <a:rPr lang="en-GB" i="1" dirty="0" smtClean="0"/>
              <a:t> Year Student Brings Biology to Life with Award-winning Poster</a:t>
            </a:r>
            <a:endParaRPr lang="en-GB" i="1" dirty="0"/>
          </a:p>
        </p:txBody>
      </p:sp>
      <p:sp>
        <p:nvSpPr>
          <p:cNvPr id="3" name="Content Placeholder 2"/>
          <p:cNvSpPr>
            <a:spLocks noGrp="1"/>
          </p:cNvSpPr>
          <p:nvPr>
            <p:ph idx="1"/>
          </p:nvPr>
        </p:nvSpPr>
        <p:spPr>
          <a:xfrm>
            <a:off x="1594556" y="1622778"/>
            <a:ext cx="3358444" cy="5540022"/>
          </a:xfrm>
        </p:spPr>
        <p:txBody>
          <a:bodyPr>
            <a:normAutofit fontScale="47500" lnSpcReduction="20000"/>
          </a:bodyPr>
          <a:lstStyle/>
          <a:p>
            <a:r>
              <a:rPr lang="en-GB" sz="3600" dirty="0" smtClean="0"/>
              <a:t>As part of the ‘Biodiversity’ module in their first year, students produced electronic posters, simplifying complex biological concepts and making them accessible to younger </a:t>
            </a:r>
          </a:p>
          <a:p>
            <a:r>
              <a:rPr lang="en-GB" sz="3600" dirty="0" smtClean="0"/>
              <a:t>Their work was entered into a competition to be published by Biological Science Review – a magazine aimed at A-level Biology Students. </a:t>
            </a:r>
          </a:p>
          <a:p>
            <a:r>
              <a:rPr lang="en-GB" sz="3600" dirty="0" smtClean="0"/>
              <a:t>The winning entry, designed by Louisa Bacon (BSc Environmental Science) was published in April, reaching more than 10,000 readers worldwide! </a:t>
            </a:r>
          </a:p>
          <a:p>
            <a:r>
              <a:rPr lang="en-GB" sz="3600" dirty="0" smtClean="0"/>
              <a:t>Louisa’s poster explains how the resilient pitcher plant, native to Borneo, serves as a ‘convenient feeding station’ in the wild. </a:t>
            </a:r>
            <a:endParaRPr lang="en-GB" sz="3600"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10</a:t>
            </a:fld>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24000"/>
            <a:ext cx="3900487" cy="523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4767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670" y="387976"/>
            <a:ext cx="7020330" cy="1143000"/>
          </a:xfrm>
        </p:spPr>
        <p:txBody>
          <a:bodyPr>
            <a:normAutofit fontScale="90000"/>
          </a:bodyPr>
          <a:lstStyle/>
          <a:p>
            <a:r>
              <a:rPr lang="en-GB" dirty="0" err="1" smtClean="0"/>
              <a:t>Env</a:t>
            </a:r>
            <a:r>
              <a:rPr lang="en-GB" dirty="0" smtClean="0"/>
              <a:t> Science at Manchester:</a:t>
            </a:r>
            <a:br>
              <a:rPr lang="en-GB" dirty="0" smtClean="0"/>
            </a:br>
            <a:r>
              <a:rPr lang="en-GB" i="1" dirty="0" smtClean="0"/>
              <a:t>BP STEM scholarship for 1</a:t>
            </a:r>
            <a:r>
              <a:rPr lang="en-GB" i="1" baseline="30000" dirty="0" smtClean="0"/>
              <a:t>st</a:t>
            </a:r>
            <a:r>
              <a:rPr lang="en-GB" i="1" dirty="0" smtClean="0"/>
              <a:t> year environmental science student </a:t>
            </a:r>
            <a:endParaRPr lang="en-GB" i="1"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11</a:t>
            </a:fld>
            <a:endParaRPr lang="en-US"/>
          </a:p>
        </p:txBody>
      </p:sp>
      <p:pic>
        <p:nvPicPr>
          <p:cNvPr id="5" name="Picture 3"/>
          <p:cNvPicPr>
            <a:picLocks noChangeAspect="1"/>
          </p:cNvPicPr>
          <p:nvPr/>
        </p:nvPicPr>
        <p:blipFill>
          <a:blip r:embed="rId2" cstate="print"/>
          <a:srcRect l="76242" b="77591"/>
          <a:stretch>
            <a:fillRect/>
          </a:stretch>
        </p:blipFill>
        <p:spPr bwMode="auto">
          <a:xfrm>
            <a:off x="5791200" y="2438400"/>
            <a:ext cx="2568395" cy="2573622"/>
          </a:xfrm>
          <a:prstGeom prst="rect">
            <a:avLst/>
          </a:prstGeom>
          <a:noFill/>
          <a:ln w="9525">
            <a:noFill/>
            <a:miter lim="800000"/>
            <a:headEnd/>
            <a:tailEnd/>
          </a:ln>
        </p:spPr>
      </p:pic>
      <p:sp>
        <p:nvSpPr>
          <p:cNvPr id="7" name="Content Placeholder 2"/>
          <p:cNvSpPr txBox="1">
            <a:spLocks/>
          </p:cNvSpPr>
          <p:nvPr/>
        </p:nvSpPr>
        <p:spPr>
          <a:xfrm>
            <a:off x="1397000" y="1885666"/>
            <a:ext cx="4241800" cy="4038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Grace </a:t>
            </a:r>
            <a:r>
              <a:rPr lang="en-GB"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MacMillan, a first year environmental science Student, was awarded a BP STEM Scholarship.</a:t>
            </a:r>
          </a:p>
          <a:p>
            <a:r>
              <a:rPr lang="en-GB"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Only 8 for the whole university</a:t>
            </a:r>
          </a:p>
          <a:p>
            <a:r>
              <a:rPr lang="en-GB"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She is awarded £5000 per year and an interview for an internship or job. </a:t>
            </a:r>
            <a:endParaRPr lang="en-GB"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8584127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1FD715-98DC-468D-88EA-411B06A7FFA7}" type="slidenum">
              <a:rPr lang="en-US" smtClean="0"/>
              <a:pPr/>
              <a:t>12</a:t>
            </a:fld>
            <a:endParaRPr lang="en-US"/>
          </a:p>
        </p:txBody>
      </p:sp>
      <p:sp>
        <p:nvSpPr>
          <p:cNvPr id="6" name="Content Placeholder 2"/>
          <p:cNvSpPr>
            <a:spLocks noGrp="1"/>
          </p:cNvSpPr>
          <p:nvPr>
            <p:ph idx="1"/>
          </p:nvPr>
        </p:nvSpPr>
        <p:spPr>
          <a:xfrm>
            <a:off x="1651000" y="1412875"/>
            <a:ext cx="7340600" cy="5445125"/>
          </a:xfrm>
        </p:spPr>
        <p:txBody>
          <a:bodyPr>
            <a:normAutofit fontScale="70000" lnSpcReduction="20000"/>
          </a:bodyPr>
          <a:lstStyle/>
          <a:p>
            <a:pPr marL="0" indent="0" algn="ctr">
              <a:buFontTx/>
              <a:buNone/>
              <a:defRPr/>
            </a:pPr>
            <a:r>
              <a:rPr lang="en-GB" sz="2900" i="1" dirty="0" smtClean="0"/>
              <a:t>“The degree in Environmental Sciences helped me to find a job in my field of interest, leading to me building solar parks and artificial oases in the desert of the United Arab Emirates. </a:t>
            </a:r>
          </a:p>
          <a:p>
            <a:pPr marL="0" indent="0">
              <a:buFontTx/>
              <a:buNone/>
              <a:defRPr/>
            </a:pPr>
            <a:endParaRPr lang="en-GB" i="1" dirty="0" smtClean="0"/>
          </a:p>
          <a:p>
            <a:pPr marL="0" indent="0">
              <a:buFontTx/>
              <a:buNone/>
              <a:defRPr/>
            </a:pPr>
            <a:endParaRPr lang="en-GB" i="1" dirty="0" smtClean="0"/>
          </a:p>
          <a:p>
            <a:pPr marL="0" indent="0">
              <a:buFontTx/>
              <a:buNone/>
              <a:defRPr/>
            </a:pPr>
            <a:endParaRPr lang="en-GB" i="1" dirty="0" smtClean="0"/>
          </a:p>
          <a:p>
            <a:pPr marL="0" indent="0">
              <a:buFontTx/>
              <a:buNone/>
              <a:defRPr/>
            </a:pPr>
            <a:endParaRPr lang="en-GB" i="1" dirty="0" smtClean="0"/>
          </a:p>
          <a:p>
            <a:pPr marL="0" indent="0">
              <a:buFontTx/>
              <a:buNone/>
              <a:defRPr/>
            </a:pPr>
            <a:endParaRPr lang="en-GB" i="1" dirty="0"/>
          </a:p>
          <a:p>
            <a:pPr marL="0" indent="0">
              <a:buFontTx/>
              <a:buNone/>
              <a:defRPr/>
            </a:pPr>
            <a:endParaRPr lang="en-GB" i="1" dirty="0" smtClean="0"/>
          </a:p>
          <a:p>
            <a:pPr marL="0" indent="0">
              <a:buFontTx/>
              <a:buNone/>
              <a:defRPr/>
            </a:pPr>
            <a:endParaRPr lang="en-GB" i="1" dirty="0" smtClean="0"/>
          </a:p>
          <a:p>
            <a:pPr>
              <a:defRPr/>
            </a:pPr>
            <a:endParaRPr lang="en-GB" i="1" dirty="0" smtClean="0"/>
          </a:p>
          <a:p>
            <a:pPr>
              <a:defRPr/>
            </a:pPr>
            <a:r>
              <a:rPr lang="en-GB" i="1" dirty="0" smtClean="0"/>
              <a:t>Manchester was a highly recommendable experience for me. The lecturers were always very warm and welcoming and absolute experts in their fields. The field trip to Tenerife helped me to further strengthen my base in understanding the coherence of environmental processes, an aspect which I often used in my later projects.”</a:t>
            </a:r>
          </a:p>
          <a:p>
            <a:pPr>
              <a:defRPr/>
            </a:pPr>
            <a:r>
              <a:rPr lang="en-GB" i="1" dirty="0" smtClean="0"/>
              <a:t>My most recent activity is the establishment of Ad </a:t>
            </a:r>
            <a:r>
              <a:rPr lang="en-GB" i="1" dirty="0" err="1" smtClean="0"/>
              <a:t>Solem</a:t>
            </a:r>
            <a:r>
              <a:rPr lang="en-GB" i="1" dirty="0" smtClean="0"/>
              <a:t> Acceleration where I and a team of experts offer support in the establishment of business acceleration and innovation programs and help companies survive in times of digitalization and globalization.”</a:t>
            </a:r>
            <a:br>
              <a:rPr lang="en-GB" i="1" dirty="0" smtClean="0"/>
            </a:br>
            <a:endParaRPr lang="en-GB" i="1" dirty="0" smtClean="0"/>
          </a:p>
          <a:p>
            <a:pPr marL="0" indent="0">
              <a:buFontTx/>
              <a:buNone/>
              <a:defRPr/>
            </a:pPr>
            <a:endParaRPr lang="en-GB" i="1" dirty="0"/>
          </a:p>
        </p:txBody>
      </p:sp>
      <p:pic>
        <p:nvPicPr>
          <p:cNvPr id="7" name="Picture 3" descr="C:\Users\mbessraw\AppData\Local\Microsoft\Windows\Temporary Internet Files\Content.Word\IMG_11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9615" y="2384792"/>
            <a:ext cx="3505200" cy="170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mbessraw\AppData\Local\Microsoft\Windows\Temporary Internet Files\Content.Word\Alexander Bergfe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465339"/>
            <a:ext cx="1092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1447800" y="76200"/>
            <a:ext cx="7619999" cy="1438275"/>
          </a:xfrm>
        </p:spPr>
        <p:txBody>
          <a:bodyPr>
            <a:noAutofit/>
          </a:bodyPr>
          <a:lstStyle/>
          <a:p>
            <a:r>
              <a:rPr lang="en-GB" altLang="en-US" sz="4000" dirty="0" smtClean="0">
                <a:ea typeface="ＭＳ Ｐゴシック" pitchFamily="34" charset="-128"/>
              </a:rPr>
              <a:t>Alexander </a:t>
            </a:r>
            <a:r>
              <a:rPr lang="en-GB" altLang="en-US" sz="4000" dirty="0" err="1" smtClean="0">
                <a:ea typeface="ＭＳ Ｐゴシック" pitchFamily="34" charset="-128"/>
              </a:rPr>
              <a:t>Bergfeld</a:t>
            </a:r>
            <a:r>
              <a:rPr lang="en-GB" altLang="en-US" sz="4000" dirty="0" smtClean="0">
                <a:ea typeface="ＭＳ Ｐゴシック" pitchFamily="34" charset="-128"/>
              </a:rPr>
              <a:t>, BSc Environmental Sciences</a:t>
            </a:r>
            <a:endParaRPr lang="en-GB" altLang="en-US" sz="4000" dirty="0" smtClean="0">
              <a:ea typeface="ＭＳ Ｐゴシック" pitchFamily="34" charset="-128"/>
            </a:endParaRPr>
          </a:p>
        </p:txBody>
      </p:sp>
    </p:spTree>
    <p:extLst>
      <p:ext uri="{BB962C8B-B14F-4D97-AF65-F5344CB8AC3E}">
        <p14:creationId xmlns:p14="http://schemas.microsoft.com/office/powerpoint/2010/main" val="27677031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field work</a:t>
            </a:r>
            <a:endParaRPr lang="en-US" dirty="0"/>
          </a:p>
        </p:txBody>
      </p:sp>
      <p:sp>
        <p:nvSpPr>
          <p:cNvPr id="3" name="Content Placeholder 2"/>
          <p:cNvSpPr>
            <a:spLocks noGrp="1"/>
          </p:cNvSpPr>
          <p:nvPr>
            <p:ph idx="1"/>
          </p:nvPr>
        </p:nvSpPr>
        <p:spPr>
          <a:xfrm>
            <a:off x="1552330" y="1000560"/>
            <a:ext cx="7402440" cy="993340"/>
          </a:xfrm>
        </p:spPr>
        <p:txBody>
          <a:bodyPr/>
          <a:lstStyle/>
          <a:p>
            <a:r>
              <a:rPr lang="en-US" dirty="0" smtClean="0"/>
              <a:t>There is field work in every year. We only ask that you pay for food</a:t>
            </a:r>
            <a:endParaRPr lang="en-US" dirty="0"/>
          </a:p>
        </p:txBody>
      </p:sp>
    </p:spTree>
    <p:extLst>
      <p:ext uri="{BB962C8B-B14F-4D97-AF65-F5344CB8AC3E}">
        <p14:creationId xmlns:p14="http://schemas.microsoft.com/office/powerpoint/2010/main" val="256906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I will talk about</a:t>
            </a:r>
            <a:r>
              <a:rPr lang="mr-IN" dirty="0" smtClean="0"/>
              <a:t>…</a:t>
            </a:r>
            <a:endParaRPr lang="en-US" dirty="0"/>
          </a:p>
        </p:txBody>
      </p:sp>
      <p:sp>
        <p:nvSpPr>
          <p:cNvPr id="3" name="Content Placeholder 2"/>
          <p:cNvSpPr>
            <a:spLocks noGrp="1"/>
          </p:cNvSpPr>
          <p:nvPr>
            <p:ph idx="1"/>
          </p:nvPr>
        </p:nvSpPr>
        <p:spPr>
          <a:xfrm>
            <a:off x="1552330" y="1000559"/>
            <a:ext cx="7402440" cy="5518773"/>
          </a:xfrm>
        </p:spPr>
        <p:txBody>
          <a:bodyPr>
            <a:normAutofit fontScale="62500" lnSpcReduction="20000"/>
          </a:bodyPr>
          <a:lstStyle/>
          <a:p>
            <a:r>
              <a:rPr lang="en-US" dirty="0" smtClean="0"/>
              <a:t>Who am I?</a:t>
            </a:r>
          </a:p>
          <a:p>
            <a:endParaRPr lang="en-US" dirty="0" smtClean="0"/>
          </a:p>
          <a:p>
            <a:r>
              <a:rPr lang="en-US" dirty="0" smtClean="0"/>
              <a:t>Environmental Science at Manchester</a:t>
            </a:r>
            <a:r>
              <a:rPr lang="mr-IN" dirty="0" smtClean="0"/>
              <a:t>…</a:t>
            </a:r>
            <a:endParaRPr lang="en-GB" dirty="0"/>
          </a:p>
          <a:p>
            <a:endParaRPr lang="en-GB" dirty="0" smtClean="0"/>
          </a:p>
          <a:p>
            <a:r>
              <a:rPr lang="en-GB" dirty="0" smtClean="0"/>
              <a:t>Some highlights of the degree</a:t>
            </a:r>
          </a:p>
          <a:p>
            <a:endParaRPr lang="en-GB" dirty="0"/>
          </a:p>
          <a:p>
            <a:r>
              <a:rPr lang="en-GB" b="1" u="sng" dirty="0" smtClean="0">
                <a:solidFill>
                  <a:srgbClr val="FF6600"/>
                </a:solidFill>
              </a:rPr>
              <a:t>Some general points:</a:t>
            </a:r>
          </a:p>
          <a:p>
            <a:pPr lvl="1"/>
            <a:r>
              <a:rPr lang="en-US" b="1" u="sng" dirty="0" smtClean="0">
                <a:solidFill>
                  <a:srgbClr val="FF6600"/>
                </a:solidFill>
              </a:rPr>
              <a:t>How to succeed / fail</a:t>
            </a:r>
          </a:p>
          <a:p>
            <a:pPr lvl="1"/>
            <a:r>
              <a:rPr lang="en-US" b="1" u="sng" dirty="0" smtClean="0">
                <a:solidFill>
                  <a:srgbClr val="FF6600"/>
                </a:solidFill>
              </a:rPr>
              <a:t>Support</a:t>
            </a:r>
          </a:p>
          <a:p>
            <a:pPr lvl="1"/>
            <a:r>
              <a:rPr lang="en-US" b="1" u="sng" dirty="0" smtClean="0">
                <a:solidFill>
                  <a:srgbClr val="FF6600"/>
                </a:solidFill>
              </a:rPr>
              <a:t>Course Representation</a:t>
            </a:r>
          </a:p>
          <a:p>
            <a:pPr lvl="1"/>
            <a:r>
              <a:rPr lang="en-US" b="1" u="sng" dirty="0" smtClean="0">
                <a:solidFill>
                  <a:srgbClr val="FF6600"/>
                </a:solidFill>
              </a:rPr>
              <a:t>Awards</a:t>
            </a:r>
          </a:p>
          <a:p>
            <a:pPr lvl="1"/>
            <a:r>
              <a:rPr lang="en-US" b="1" u="sng" dirty="0" smtClean="0">
                <a:solidFill>
                  <a:srgbClr val="FF6600"/>
                </a:solidFill>
              </a:rPr>
              <a:t>Communication / Feedback</a:t>
            </a:r>
          </a:p>
          <a:p>
            <a:pPr lvl="1"/>
            <a:endParaRPr lang="en-US" dirty="0" smtClean="0"/>
          </a:p>
          <a:p>
            <a:r>
              <a:rPr lang="en-US" dirty="0" smtClean="0"/>
              <a:t>Specific Information you will need right now</a:t>
            </a:r>
          </a:p>
          <a:p>
            <a:pPr lvl="1"/>
            <a:r>
              <a:rPr lang="en-US" dirty="0" smtClean="0"/>
              <a:t>Structure</a:t>
            </a:r>
          </a:p>
          <a:p>
            <a:pPr lvl="1"/>
            <a:r>
              <a:rPr lang="en-US" dirty="0" smtClean="0"/>
              <a:t>Term dates</a:t>
            </a:r>
          </a:p>
          <a:p>
            <a:pPr lvl="1"/>
            <a:r>
              <a:rPr lang="en-US" dirty="0" smtClean="0"/>
              <a:t>Marks / Credits</a:t>
            </a:r>
          </a:p>
          <a:p>
            <a:pPr lvl="1"/>
            <a:r>
              <a:rPr lang="en-US" dirty="0" smtClean="0"/>
              <a:t>Time-table</a:t>
            </a:r>
          </a:p>
          <a:p>
            <a:pPr lvl="1"/>
            <a:endParaRPr lang="en-US" dirty="0" smtClean="0"/>
          </a:p>
          <a:p>
            <a:r>
              <a:rPr lang="en-US" dirty="0" smtClean="0"/>
              <a:t>An Exercise to help</a:t>
            </a:r>
          </a:p>
          <a:p>
            <a:endParaRPr lang="en-US" dirty="0"/>
          </a:p>
          <a:p>
            <a:r>
              <a:rPr lang="en-US" dirty="0" smtClean="0"/>
              <a:t>Concluding remarks</a:t>
            </a:r>
          </a:p>
          <a:p>
            <a:pPr lvl="1"/>
            <a:endParaRPr lang="en-US" dirty="0" smtClean="0"/>
          </a:p>
          <a:p>
            <a:pPr lvl="1"/>
            <a:endParaRPr lang="en-US" dirty="0" smtClean="0"/>
          </a:p>
          <a:p>
            <a:endParaRPr lang="en-GB" dirty="0"/>
          </a:p>
        </p:txBody>
      </p:sp>
    </p:spTree>
    <p:extLst>
      <p:ext uri="{BB962C8B-B14F-4D97-AF65-F5344CB8AC3E}">
        <p14:creationId xmlns:p14="http://schemas.microsoft.com/office/powerpoint/2010/main" val="337828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5847644" cy="1143000"/>
          </a:xfrm>
          <a:noFill/>
        </p:spPr>
        <p:txBody>
          <a:bodyPr>
            <a:normAutofit/>
          </a:bodyPr>
          <a:lstStyle/>
          <a:p>
            <a:r>
              <a:rPr lang="en-US" dirty="0" smtClean="0"/>
              <a:t>The Key to success</a:t>
            </a:r>
            <a:endParaRPr lang="en-US" dirty="0"/>
          </a:p>
        </p:txBody>
      </p:sp>
      <p:sp>
        <p:nvSpPr>
          <p:cNvPr id="3" name="Content Placeholder 2"/>
          <p:cNvSpPr>
            <a:spLocks noGrp="1"/>
          </p:cNvSpPr>
          <p:nvPr>
            <p:ph idx="1"/>
          </p:nvPr>
        </p:nvSpPr>
        <p:spPr>
          <a:xfrm>
            <a:off x="1509888" y="1371600"/>
            <a:ext cx="7481711" cy="5105400"/>
          </a:xfrm>
          <a:noFill/>
        </p:spPr>
        <p:txBody>
          <a:bodyPr>
            <a:normAutofit/>
          </a:bodyPr>
          <a:lstStyle/>
          <a:p>
            <a:r>
              <a:rPr lang="en-US" dirty="0" smtClean="0">
                <a:solidFill>
                  <a:srgbClr val="FFFFFF"/>
                </a:solidFill>
              </a:rPr>
              <a:t>Your University education is about becoming a </a:t>
            </a:r>
            <a:r>
              <a:rPr lang="en-US" b="1" dirty="0" smtClean="0">
                <a:solidFill>
                  <a:srgbClr val="FFFFFF"/>
                </a:solidFill>
              </a:rPr>
              <a:t>self-motivated learner</a:t>
            </a:r>
            <a:r>
              <a:rPr lang="en-US" dirty="0" smtClean="0">
                <a:solidFill>
                  <a:srgbClr val="FFFFFF"/>
                </a:solidFill>
              </a:rPr>
              <a:t>. Your education is primarily </a:t>
            </a:r>
            <a:r>
              <a:rPr lang="en-US" b="1" i="1" u="sng" dirty="0" smtClean="0">
                <a:solidFill>
                  <a:srgbClr val="FFFFFF"/>
                </a:solidFill>
              </a:rPr>
              <a:t>your</a:t>
            </a:r>
            <a:r>
              <a:rPr lang="en-US" dirty="0" smtClean="0">
                <a:solidFill>
                  <a:srgbClr val="FFFFFF"/>
                </a:solidFill>
              </a:rPr>
              <a:t> responsibility</a:t>
            </a:r>
          </a:p>
          <a:p>
            <a:pPr lvl="1"/>
            <a:r>
              <a:rPr lang="en-US" dirty="0" smtClean="0">
                <a:solidFill>
                  <a:srgbClr val="FFFFFF"/>
                </a:solidFill>
              </a:rPr>
              <a:t>Attend lectures, and tutorials</a:t>
            </a:r>
          </a:p>
          <a:p>
            <a:pPr lvl="1"/>
            <a:r>
              <a:rPr lang="en-US" dirty="0" smtClean="0">
                <a:solidFill>
                  <a:srgbClr val="FFFFFF"/>
                </a:solidFill>
              </a:rPr>
              <a:t>Be on time and stay awake!</a:t>
            </a:r>
          </a:p>
          <a:p>
            <a:pPr lvl="1"/>
            <a:r>
              <a:rPr lang="en-US" dirty="0">
                <a:solidFill>
                  <a:srgbClr val="FFFFFF"/>
                </a:solidFill>
              </a:rPr>
              <a:t>Take notes, conduct follow up reading from reliable sources, ASK QUESTIONS</a:t>
            </a:r>
          </a:p>
          <a:p>
            <a:pPr lvl="1"/>
            <a:r>
              <a:rPr lang="en-US" dirty="0" smtClean="0">
                <a:solidFill>
                  <a:srgbClr val="FFFFFF"/>
                </a:solidFill>
              </a:rPr>
              <a:t>Organize your time </a:t>
            </a:r>
            <a:r>
              <a:rPr lang="mr-IN" dirty="0" smtClean="0">
                <a:solidFill>
                  <a:srgbClr val="FFFFFF"/>
                </a:solidFill>
              </a:rPr>
              <a:t>–</a:t>
            </a:r>
            <a:r>
              <a:rPr lang="en-US" dirty="0" smtClean="0">
                <a:solidFill>
                  <a:srgbClr val="FFFFFF"/>
                </a:solidFill>
              </a:rPr>
              <a:t> be prepared</a:t>
            </a:r>
          </a:p>
          <a:p>
            <a:pPr lvl="1"/>
            <a:r>
              <a:rPr lang="en-US" dirty="0" smtClean="0">
                <a:solidFill>
                  <a:srgbClr val="FFFFFF"/>
                </a:solidFill>
              </a:rPr>
              <a:t>Participate and take responsibility</a:t>
            </a:r>
          </a:p>
          <a:p>
            <a:pPr lvl="1"/>
            <a:r>
              <a:rPr lang="en-US" dirty="0" smtClean="0">
                <a:solidFill>
                  <a:srgbClr val="FFFFFF"/>
                </a:solidFill>
              </a:rPr>
              <a:t>Develop a love of learning and enjoy yourself</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8F1FD715-98DC-468D-88EA-411B06A7FFA7}" type="slidenum">
              <a:rPr lang="en-US" smtClean="0"/>
              <a:pPr/>
              <a:t>15</a:t>
            </a:fld>
            <a:endParaRPr lang="en-US"/>
          </a:p>
        </p:txBody>
      </p:sp>
    </p:spTree>
    <p:extLst>
      <p:ext uri="{BB962C8B-B14F-4D97-AF65-F5344CB8AC3E}">
        <p14:creationId xmlns:p14="http://schemas.microsoft.com/office/powerpoint/2010/main" val="26850761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GB" dirty="0" smtClean="0"/>
              <a:t>And how to fail:</a:t>
            </a:r>
            <a:endParaRPr lang="en-GB" dirty="0"/>
          </a:p>
        </p:txBody>
      </p:sp>
      <p:sp>
        <p:nvSpPr>
          <p:cNvPr id="3" name="Rectangle 2"/>
          <p:cNvSpPr/>
          <p:nvPr/>
        </p:nvSpPr>
        <p:spPr>
          <a:xfrm>
            <a:off x="1594556" y="1166365"/>
            <a:ext cx="7092244" cy="4897494"/>
          </a:xfrm>
          <a:prstGeom prst="rect">
            <a:avLst/>
          </a:prstGeom>
        </p:spPr>
        <p:txBody>
          <a:bodyPr wrap="square">
            <a:spAutoFit/>
          </a:bodyPr>
          <a:lstStyle/>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Missing lectures, </a:t>
            </a:r>
            <a:r>
              <a:rPr lang="en-GB" sz="1400" i="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practicals</a:t>
            </a: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 or tutorials.</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Forgetting to turn up to exams.</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Failing to hand in assessed work on time</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Relying too heavily on a single source </a:t>
            </a:r>
            <a:r>
              <a:rPr lang="en-GB" sz="1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of </a:t>
            </a: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information, or failing to express ideas in your own words.</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Working too closely with someone else so that neither of you submit your own, independent answers.</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Not letting us know if you are ill.</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Not telling us if you have family or other problems that keep you away from University.</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Changing your address and not telling us how to contact you.</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Telling your parents not to forward any mail we send to your home address.</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Booking holidays for periods of required attendance, resit periods or periods that overlap with field courses.</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Relying on last-minute revision rather than keeping up with course material.</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a:p>
            <a:pPr marL="342900" lvl="0" indent="-342900">
              <a:lnSpc>
                <a:spcPct val="115000"/>
              </a:lnSpc>
              <a:spcBef>
                <a:spcPts val="600"/>
              </a:spcBef>
              <a:spcAft>
                <a:spcPts val="0"/>
              </a:spcAft>
              <a:buFont typeface="+mj-lt"/>
              <a:buAutoNum type="arabicParenR"/>
              <a:tabLst>
                <a:tab pos="342900" algn="l"/>
                <a:tab pos="850900" algn="r"/>
              </a:tabLst>
            </a:pPr>
            <a:r>
              <a:rPr lang="en-GB"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rPr>
              <a:t>Keeping your problems to yourself.</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Calibri" panose="020F0502020204030204" pitchFamily="34" charset="0"/>
              <a:cs typeface="Arial"/>
            </a:endParaRPr>
          </a:p>
        </p:txBody>
      </p:sp>
    </p:spTree>
    <p:extLst>
      <p:ext uri="{BB962C8B-B14F-4D97-AF65-F5344CB8AC3E}">
        <p14:creationId xmlns:p14="http://schemas.microsoft.com/office/powerpoint/2010/main" val="7999323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556" y="76200"/>
            <a:ext cx="7219244" cy="792162"/>
          </a:xfrm>
        </p:spPr>
        <p:txBody>
          <a:bodyPr/>
          <a:lstStyle/>
          <a:p>
            <a:r>
              <a:rPr lang="en-GB" dirty="0" smtClean="0"/>
              <a:t>Student support</a:t>
            </a:r>
            <a:endParaRPr lang="en-GB" dirty="0"/>
          </a:p>
        </p:txBody>
      </p:sp>
      <p:sp>
        <p:nvSpPr>
          <p:cNvPr id="3" name="Content Placeholder 2"/>
          <p:cNvSpPr>
            <a:spLocks noGrp="1"/>
          </p:cNvSpPr>
          <p:nvPr>
            <p:ph idx="1"/>
          </p:nvPr>
        </p:nvSpPr>
        <p:spPr>
          <a:xfrm>
            <a:off x="1467556" y="1295400"/>
            <a:ext cx="7371644" cy="4495800"/>
          </a:xfrm>
        </p:spPr>
        <p:txBody>
          <a:bodyPr>
            <a:normAutofit fontScale="85000" lnSpcReduction="20000"/>
          </a:bodyPr>
          <a:lstStyle/>
          <a:p>
            <a:r>
              <a:rPr lang="en-GB" dirty="0" smtClean="0"/>
              <a:t>You will be assigned a Professional Development group for year 1 (EART10040)</a:t>
            </a:r>
          </a:p>
          <a:p>
            <a:r>
              <a:rPr lang="en-GB" dirty="0" smtClean="0"/>
              <a:t>You will also be assigned a personal tutor throughout your time at Manchester. Meeting should be held at least once per semester</a:t>
            </a:r>
          </a:p>
          <a:p>
            <a:r>
              <a:rPr lang="en-GB" dirty="0" smtClean="0"/>
              <a:t>You personal tutor should be your first point of call if you have any general concerns about your studies or are in need of pastoral support</a:t>
            </a:r>
          </a:p>
          <a:p>
            <a:endParaRPr lang="en-GB" dirty="0" smtClean="0"/>
          </a:p>
          <a:p>
            <a:r>
              <a:rPr lang="en-GB" dirty="0" smtClean="0"/>
              <a:t>Support for mitigating circumstances and disability (DASS): via the studen</a:t>
            </a:r>
            <a:r>
              <a:rPr lang="en-GB" dirty="0" smtClean="0"/>
              <a:t>t office (Williamson 1.42), mitigation officer: </a:t>
            </a:r>
            <a:r>
              <a:rPr lang="en-GB" dirty="0" err="1" smtClean="0"/>
              <a:t>Dr.Alison</a:t>
            </a:r>
            <a:r>
              <a:rPr lang="en-GB" dirty="0" smtClean="0"/>
              <a:t> Pawley, disability officer: </a:t>
            </a:r>
            <a:r>
              <a:rPr lang="en-GB" dirty="0" err="1" smtClean="0"/>
              <a:t>Dr.Margaret</a:t>
            </a:r>
            <a:r>
              <a:rPr lang="en-GB" dirty="0" smtClean="0"/>
              <a:t> Hartley</a:t>
            </a:r>
          </a:p>
          <a:p>
            <a:r>
              <a:rPr lang="en-GB" dirty="0" smtClean="0"/>
              <a:t>Student Services Centre:</a:t>
            </a:r>
          </a:p>
          <a:p>
            <a:r>
              <a:rPr lang="en-GB" dirty="0">
                <a:hlinkClick r:id="rId2"/>
              </a:rPr>
              <a:t>http://www.studentnet.manchester.ac.uk/crucial-guide/ssc-contact- details</a:t>
            </a:r>
            <a:r>
              <a:rPr lang="en-GB" dirty="0" smtClean="0">
                <a:hlinkClick r:id="rId2"/>
              </a:rPr>
              <a:t>/</a:t>
            </a:r>
            <a:endParaRPr lang="en-GB" dirty="0" smtClean="0"/>
          </a:p>
        </p:txBody>
      </p:sp>
      <p:sp>
        <p:nvSpPr>
          <p:cNvPr id="6" name="TextBox 5"/>
          <p:cNvSpPr txBox="1"/>
          <p:nvPr/>
        </p:nvSpPr>
        <p:spPr>
          <a:xfrm>
            <a:off x="1467556" y="5943600"/>
            <a:ext cx="7371644" cy="707886"/>
          </a:xfrm>
          <a:prstGeom prst="rect">
            <a:avLst/>
          </a:prstGeom>
          <a:noFill/>
          <a:ln w="38100">
            <a:solidFill>
              <a:schemeClr val="bg1"/>
            </a:solidFill>
          </a:ln>
        </p:spPr>
        <p:txBody>
          <a:bodyPr wrap="square" rtlCol="0">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Make use of support – contact us as soon as possible if you feel personal circumstances or disability might affect your studies</a:t>
            </a:r>
          </a:p>
        </p:txBody>
      </p:sp>
    </p:spTree>
    <p:extLst>
      <p:ext uri="{BB962C8B-B14F-4D97-AF65-F5344CB8AC3E}">
        <p14:creationId xmlns:p14="http://schemas.microsoft.com/office/powerpoint/2010/main" val="5362558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representation</a:t>
            </a:r>
            <a:endParaRPr lang="en-US" dirty="0"/>
          </a:p>
        </p:txBody>
      </p:sp>
      <p:sp>
        <p:nvSpPr>
          <p:cNvPr id="3" name="Content Placeholder 2"/>
          <p:cNvSpPr>
            <a:spLocks noGrp="1"/>
          </p:cNvSpPr>
          <p:nvPr>
            <p:ph idx="1"/>
          </p:nvPr>
        </p:nvSpPr>
        <p:spPr/>
        <p:txBody>
          <a:bodyPr>
            <a:normAutofit fontScale="92500"/>
          </a:bodyPr>
          <a:lstStyle/>
          <a:p>
            <a:r>
              <a:rPr lang="en-US" dirty="0" smtClean="0"/>
              <a:t>Each year group will elect a year representative (student union to organize)</a:t>
            </a:r>
          </a:p>
          <a:p>
            <a:endParaRPr lang="en-US" dirty="0" smtClean="0"/>
          </a:p>
          <a:p>
            <a:r>
              <a:rPr lang="en-US" dirty="0" smtClean="0"/>
              <a:t>Year representatives will meet once per semester with the </a:t>
            </a:r>
            <a:r>
              <a:rPr lang="en-US" dirty="0" err="1" smtClean="0"/>
              <a:t>programme</a:t>
            </a:r>
            <a:r>
              <a:rPr lang="en-US" dirty="0" smtClean="0"/>
              <a:t> team to raise and discuss concerns by the students, and to find solutions to address them</a:t>
            </a:r>
          </a:p>
          <a:p>
            <a:endParaRPr lang="en-US" dirty="0" smtClean="0"/>
          </a:p>
          <a:p>
            <a:r>
              <a:rPr lang="en-US" dirty="0" smtClean="0"/>
              <a:t>It is the representatives’ duty to properly report students’ concerns to the </a:t>
            </a:r>
            <a:r>
              <a:rPr lang="en-US" dirty="0" err="1" smtClean="0"/>
              <a:t>programme</a:t>
            </a:r>
            <a:r>
              <a:rPr lang="en-US" dirty="0" smtClean="0"/>
              <a:t> team, and report back the results of the discussion to all students.</a:t>
            </a:r>
          </a:p>
          <a:p>
            <a:endParaRPr lang="en-US" dirty="0" smtClean="0"/>
          </a:p>
          <a:p>
            <a:r>
              <a:rPr lang="en-US" dirty="0" smtClean="0"/>
              <a:t>If you want to feedback your issues effectively, this can be a useful way of doing it.</a:t>
            </a:r>
            <a:endParaRPr lang="en-US"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18</a:t>
            </a:fld>
            <a:endParaRPr lang="en-US"/>
          </a:p>
        </p:txBody>
      </p:sp>
    </p:spTree>
    <p:extLst>
      <p:ext uri="{BB962C8B-B14F-4D97-AF65-F5344CB8AC3E}">
        <p14:creationId xmlns:p14="http://schemas.microsoft.com/office/powerpoint/2010/main" val="16833503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FF"/>
                </a:solidFill>
              </a:rPr>
              <a:t>Rewarding Success</a:t>
            </a:r>
            <a:endParaRPr lang="en-GB" dirty="0">
              <a:solidFill>
                <a:srgbClr val="FFFFFF"/>
              </a:solidFill>
            </a:endParaRPr>
          </a:p>
        </p:txBody>
      </p:sp>
      <p:sp>
        <p:nvSpPr>
          <p:cNvPr id="3" name="Rectangle 2"/>
          <p:cNvSpPr/>
          <p:nvPr/>
        </p:nvSpPr>
        <p:spPr>
          <a:xfrm>
            <a:off x="1778000" y="1849918"/>
            <a:ext cx="7164872" cy="3547125"/>
          </a:xfrm>
          <a:prstGeom prst="rect">
            <a:avLst/>
          </a:prstGeom>
        </p:spPr>
        <p:txBody>
          <a:bodyPr wrap="square">
            <a:spAutoFit/>
          </a:bodyPr>
          <a:lstStyle/>
          <a:p>
            <a:pPr marL="171450" indent="-171450">
              <a:buFont typeface="Arial" panose="020B0604020202020204" pitchFamily="34" charset="0"/>
              <a:buChar char="•"/>
            </a:pPr>
            <a:r>
              <a:rPr lang="en-GB"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First Year</a:t>
            </a:r>
          </a:p>
          <a:p>
            <a:pPr marL="171450" indent="-171450">
              <a:buFont typeface="Courier New" panose="02070309020205020404" pitchFamily="49" charset="0"/>
              <a:buChar char="o"/>
            </a:pPr>
            <a:r>
              <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Best </a:t>
            </a:r>
            <a:r>
              <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overall performance in Single Honours and with Programmes (Medal)</a:t>
            </a:r>
          </a:p>
          <a:p>
            <a:pPr marL="171450" indent="-171450">
              <a:buFont typeface="Courier New" panose="02070309020205020404" pitchFamily="49" charset="0"/>
              <a:buChar char="o"/>
            </a:pPr>
            <a:r>
              <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Best </a:t>
            </a:r>
            <a:r>
              <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overall performance in Environmental Science and Environmental Studies (Medal)</a:t>
            </a:r>
          </a:p>
          <a:p>
            <a:pPr marL="171450" indent="-171450">
              <a:buFont typeface="Courier New" panose="02070309020205020404" pitchFamily="49" charset="0"/>
              <a:buChar char="o"/>
            </a:pPr>
            <a:r>
              <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outreach </a:t>
            </a:r>
            <a:r>
              <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activity the student has contributed to during their first year.</a:t>
            </a:r>
          </a:p>
          <a:p>
            <a:endPar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pPr marL="171450" indent="-171450">
              <a:buFont typeface="Arial" panose="020B0604020202020204" pitchFamily="34" charset="0"/>
              <a:buChar char="•"/>
            </a:pPr>
            <a:r>
              <a:rPr lang="en-GB"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Second Year</a:t>
            </a:r>
            <a:endParaRPr lang="en-GB"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pPr marL="171450" indent="-171450">
              <a:buFont typeface="Courier New" panose="02070309020205020404" pitchFamily="49" charset="0"/>
              <a:buChar char="o"/>
            </a:pPr>
            <a:r>
              <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Best </a:t>
            </a:r>
            <a:r>
              <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overall performance in Environmental Science and Environmental Studies (Medal)</a:t>
            </a:r>
          </a:p>
          <a:p>
            <a:pPr marL="171450" indent="-171450">
              <a:buFont typeface="Courier New" panose="02070309020205020404" pitchFamily="49" charset="0"/>
              <a:buChar char="o"/>
            </a:pPr>
            <a:r>
              <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Mineralogical </a:t>
            </a:r>
            <a:r>
              <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Society Student </a:t>
            </a:r>
            <a:r>
              <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Award</a:t>
            </a:r>
            <a:endPar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endParaRPr lang="en-GB" sz="10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pPr marL="171450" indent="-171450">
              <a:buFont typeface="Arial" panose="020B0604020202020204" pitchFamily="34" charset="0"/>
              <a:buChar char="•"/>
            </a:pPr>
            <a:r>
              <a:rPr lang="en-GB"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Third </a:t>
            </a:r>
            <a:r>
              <a:rPr lang="en-GB"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Year</a:t>
            </a:r>
          </a:p>
          <a:p>
            <a:pPr marL="171450" indent="-171450">
              <a:buFont typeface="Courier New" panose="02070309020205020404" pitchFamily="49" charset="0"/>
              <a:buChar char="o"/>
            </a:pPr>
            <a:r>
              <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Best </a:t>
            </a:r>
            <a:r>
              <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overall performance in Environmental Programmes (Medal)</a:t>
            </a:r>
          </a:p>
          <a:p>
            <a:pPr marL="171450" indent="-171450">
              <a:buFont typeface="Courier New" panose="02070309020205020404" pitchFamily="49" charset="0"/>
              <a:buChar char="o"/>
            </a:pPr>
            <a:r>
              <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Best Environmental Project (Medal)</a:t>
            </a:r>
          </a:p>
          <a:p>
            <a:pPr marL="171450" indent="-171450">
              <a:buFont typeface="Courier New" panose="02070309020205020404" pitchFamily="49" charset="0"/>
              <a:buChar char="o"/>
            </a:pPr>
            <a:r>
              <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Most </a:t>
            </a:r>
            <a:r>
              <a:rPr lang="en-GB"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service to the School over 3 and 4 years (Medal)</a:t>
            </a:r>
          </a:p>
        </p:txBody>
      </p:sp>
    </p:spTree>
    <p:extLst>
      <p:ext uri="{BB962C8B-B14F-4D97-AF65-F5344CB8AC3E}">
        <p14:creationId xmlns:p14="http://schemas.microsoft.com/office/powerpoint/2010/main" val="40390400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I will talk about</a:t>
            </a:r>
            <a:r>
              <a:rPr lang="mr-IN" dirty="0" smtClean="0"/>
              <a:t>…</a:t>
            </a:r>
            <a:endParaRPr lang="en-US" dirty="0"/>
          </a:p>
        </p:txBody>
      </p:sp>
      <p:sp>
        <p:nvSpPr>
          <p:cNvPr id="3" name="Content Placeholder 2"/>
          <p:cNvSpPr>
            <a:spLocks noGrp="1"/>
          </p:cNvSpPr>
          <p:nvPr>
            <p:ph idx="1"/>
          </p:nvPr>
        </p:nvSpPr>
        <p:spPr>
          <a:xfrm>
            <a:off x="1552330" y="1000559"/>
            <a:ext cx="7402440" cy="5518773"/>
          </a:xfrm>
        </p:spPr>
        <p:txBody>
          <a:bodyPr>
            <a:normAutofit fontScale="62500" lnSpcReduction="20000"/>
          </a:bodyPr>
          <a:lstStyle/>
          <a:p>
            <a:r>
              <a:rPr lang="en-US" dirty="0" smtClean="0"/>
              <a:t>Who am I?</a:t>
            </a:r>
          </a:p>
          <a:p>
            <a:endParaRPr lang="en-US" dirty="0" smtClean="0"/>
          </a:p>
          <a:p>
            <a:r>
              <a:rPr lang="en-US" dirty="0" smtClean="0"/>
              <a:t>Environmental Science at Manchester</a:t>
            </a:r>
            <a:r>
              <a:rPr lang="mr-IN" dirty="0" smtClean="0"/>
              <a:t>…</a:t>
            </a:r>
            <a:endParaRPr lang="en-GB" dirty="0"/>
          </a:p>
          <a:p>
            <a:endParaRPr lang="en-GB" dirty="0" smtClean="0"/>
          </a:p>
          <a:p>
            <a:r>
              <a:rPr lang="en-GB" dirty="0" smtClean="0"/>
              <a:t>Some highlights of the degree</a:t>
            </a:r>
          </a:p>
          <a:p>
            <a:endParaRPr lang="en-GB" dirty="0"/>
          </a:p>
          <a:p>
            <a:r>
              <a:rPr lang="en-GB" dirty="0" smtClean="0"/>
              <a:t>Some general points:</a:t>
            </a:r>
          </a:p>
          <a:p>
            <a:pPr lvl="1"/>
            <a:r>
              <a:rPr lang="en-US" dirty="0" smtClean="0"/>
              <a:t>How to succeed / fail</a:t>
            </a:r>
          </a:p>
          <a:p>
            <a:pPr lvl="1"/>
            <a:r>
              <a:rPr lang="en-US" dirty="0" smtClean="0"/>
              <a:t>Support</a:t>
            </a:r>
          </a:p>
          <a:p>
            <a:pPr lvl="1"/>
            <a:r>
              <a:rPr lang="en-US" dirty="0" smtClean="0"/>
              <a:t>Course Representation</a:t>
            </a:r>
          </a:p>
          <a:p>
            <a:pPr lvl="1"/>
            <a:r>
              <a:rPr lang="en-US" dirty="0" smtClean="0"/>
              <a:t>Awards</a:t>
            </a:r>
          </a:p>
          <a:p>
            <a:pPr lvl="1"/>
            <a:r>
              <a:rPr lang="en-US" dirty="0" smtClean="0"/>
              <a:t>Communication / Feedback</a:t>
            </a:r>
          </a:p>
          <a:p>
            <a:pPr lvl="1"/>
            <a:endParaRPr lang="en-US" dirty="0" smtClean="0"/>
          </a:p>
          <a:p>
            <a:r>
              <a:rPr lang="en-US" dirty="0" smtClean="0"/>
              <a:t>Specific Information you will need right now</a:t>
            </a:r>
          </a:p>
          <a:p>
            <a:pPr lvl="1"/>
            <a:r>
              <a:rPr lang="en-US" dirty="0" smtClean="0"/>
              <a:t>Structure</a:t>
            </a:r>
          </a:p>
          <a:p>
            <a:pPr lvl="1"/>
            <a:r>
              <a:rPr lang="en-US" dirty="0" smtClean="0"/>
              <a:t>Term dates</a:t>
            </a:r>
          </a:p>
          <a:p>
            <a:pPr lvl="1"/>
            <a:r>
              <a:rPr lang="en-US" dirty="0" smtClean="0"/>
              <a:t>Marks / Credits</a:t>
            </a:r>
          </a:p>
          <a:p>
            <a:pPr lvl="1"/>
            <a:r>
              <a:rPr lang="en-US" dirty="0" smtClean="0"/>
              <a:t>Time-table</a:t>
            </a:r>
          </a:p>
          <a:p>
            <a:pPr lvl="1"/>
            <a:endParaRPr lang="en-US" dirty="0" smtClean="0"/>
          </a:p>
          <a:p>
            <a:r>
              <a:rPr lang="en-US" dirty="0" smtClean="0"/>
              <a:t>An Exercise to help</a:t>
            </a:r>
          </a:p>
          <a:p>
            <a:endParaRPr lang="en-US" dirty="0"/>
          </a:p>
          <a:p>
            <a:r>
              <a:rPr lang="en-US" dirty="0" smtClean="0"/>
              <a:t>Concluding remarks</a:t>
            </a:r>
          </a:p>
          <a:p>
            <a:pPr lvl="1"/>
            <a:endParaRPr lang="en-US" dirty="0" smtClean="0"/>
          </a:p>
          <a:p>
            <a:pPr lvl="1"/>
            <a:endParaRPr lang="en-US" dirty="0" smtClean="0"/>
          </a:p>
          <a:p>
            <a:endParaRPr lang="en-GB" dirty="0"/>
          </a:p>
        </p:txBody>
      </p:sp>
    </p:spTree>
    <p:extLst>
      <p:ext uri="{BB962C8B-B14F-4D97-AF65-F5344CB8AC3E}">
        <p14:creationId xmlns:p14="http://schemas.microsoft.com/office/powerpoint/2010/main" val="2327521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smtClean="0"/>
              <a:t>How we communicate with you</a:t>
            </a:r>
            <a:endParaRPr lang="en-US"/>
          </a:p>
        </p:txBody>
      </p:sp>
      <p:sp>
        <p:nvSpPr>
          <p:cNvPr id="11267" name="Rectangle 3"/>
          <p:cNvSpPr>
            <a:spLocks noGrp="1" noChangeArrowheads="1"/>
          </p:cNvSpPr>
          <p:nvPr>
            <p:ph type="body" idx="1"/>
          </p:nvPr>
        </p:nvSpPr>
        <p:spPr>
          <a:xfrm>
            <a:off x="1552330" y="1600200"/>
            <a:ext cx="7196134" cy="5069160"/>
          </a:xfrm>
          <a:noFill/>
        </p:spPr>
        <p:txBody>
          <a:bodyPr/>
          <a:lstStyle/>
          <a:p>
            <a:r>
              <a:rPr lang="en-GB" dirty="0" smtClean="0"/>
              <a:t>Noticeboard</a:t>
            </a:r>
          </a:p>
          <a:p>
            <a:r>
              <a:rPr lang="en-GB" b="1" i="1" u="sng" dirty="0" smtClean="0">
                <a:solidFill>
                  <a:srgbClr val="FF6600"/>
                </a:solidFill>
              </a:rPr>
              <a:t>University email</a:t>
            </a:r>
            <a:r>
              <a:rPr lang="en-GB" b="1" dirty="0" smtClean="0">
                <a:solidFill>
                  <a:srgbClr val="FF6600"/>
                </a:solidFill>
              </a:rPr>
              <a:t>: CHECK DAILY </a:t>
            </a:r>
            <a:r>
              <a:rPr lang="mr-IN" b="1" dirty="0" smtClean="0">
                <a:solidFill>
                  <a:srgbClr val="FF6600"/>
                </a:solidFill>
              </a:rPr>
              <a:t>–</a:t>
            </a:r>
            <a:r>
              <a:rPr lang="en-GB" b="1" dirty="0" smtClean="0">
                <a:solidFill>
                  <a:srgbClr val="FF6600"/>
                </a:solidFill>
              </a:rPr>
              <a:t> this is the preferred mode of contact. Mitigation may be rejected if students do not check and respond to email.</a:t>
            </a:r>
          </a:p>
          <a:p>
            <a:r>
              <a:rPr lang="en-GB" dirty="0" smtClean="0"/>
              <a:t>Letter  </a:t>
            </a:r>
          </a:p>
          <a:p>
            <a:r>
              <a:rPr lang="en-GB" dirty="0" smtClean="0"/>
              <a:t>Blackboard system</a:t>
            </a:r>
          </a:p>
          <a:p>
            <a:endParaRPr lang="en-GB" dirty="0" smtClean="0"/>
          </a:p>
          <a:p>
            <a:r>
              <a:rPr lang="en-GB" dirty="0" smtClean="0"/>
              <a:t>You have </a:t>
            </a:r>
            <a:r>
              <a:rPr lang="en-GB" b="1" dirty="0" smtClean="0"/>
              <a:t>a contract </a:t>
            </a:r>
            <a:r>
              <a:rPr lang="en-GB" dirty="0" smtClean="0"/>
              <a:t>with us.  As part of this you have agreed that once we email you something you are aware of it.</a:t>
            </a:r>
            <a:endParaRPr lang="en-US" dirty="0"/>
          </a:p>
        </p:txBody>
      </p:sp>
    </p:spTree>
    <p:extLst>
      <p:ext uri="{BB962C8B-B14F-4D97-AF65-F5344CB8AC3E}">
        <p14:creationId xmlns:p14="http://schemas.microsoft.com/office/powerpoint/2010/main" val="5662597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6888" y="503237"/>
            <a:ext cx="7354711" cy="5853113"/>
          </a:xfrm>
        </p:spPr>
        <p:txBody>
          <a:bodyPr>
            <a:normAutofit fontScale="92500" lnSpcReduction="20000"/>
          </a:bodyPr>
          <a:lstStyle/>
          <a:p>
            <a:pPr>
              <a:buNone/>
            </a:pPr>
            <a:r>
              <a:rPr lang="en-US" dirty="0" smtClean="0"/>
              <a:t>Your feedback is absolutely vital to us! (and taken very seriously)</a:t>
            </a:r>
          </a:p>
          <a:p>
            <a:endParaRPr lang="en-US" dirty="0" smtClean="0"/>
          </a:p>
          <a:p>
            <a:r>
              <a:rPr lang="en-US" dirty="0"/>
              <a:t>Course Unit Evaluation Questionnaires</a:t>
            </a:r>
          </a:p>
          <a:p>
            <a:r>
              <a:rPr lang="en-US" dirty="0"/>
              <a:t>Personal Advisory Sessions</a:t>
            </a:r>
          </a:p>
          <a:p>
            <a:endParaRPr lang="en-US" dirty="0" smtClean="0"/>
          </a:p>
          <a:p>
            <a:r>
              <a:rPr lang="en-US" dirty="0" smtClean="0"/>
              <a:t>Staff-student liaison board “reps” invited to come along and ask questions / raise any issues in an informal setting.</a:t>
            </a:r>
          </a:p>
          <a:p>
            <a:endParaRPr lang="en-US" dirty="0" smtClean="0"/>
          </a:p>
          <a:p>
            <a:r>
              <a:rPr lang="en-US" dirty="0" smtClean="0"/>
              <a:t>Anybody interested in putting themselves forward as a representative let me know ASAP please! Also if you’d like more information let me know.</a:t>
            </a:r>
            <a:endParaRPr lang="en-US" dirty="0"/>
          </a:p>
          <a:p>
            <a:endParaRPr lang="en-US" dirty="0" smtClean="0"/>
          </a:p>
        </p:txBody>
      </p:sp>
      <p:sp>
        <p:nvSpPr>
          <p:cNvPr id="5" name="Slide Number Placeholder 4"/>
          <p:cNvSpPr>
            <a:spLocks noGrp="1"/>
          </p:cNvSpPr>
          <p:nvPr>
            <p:ph type="sldNum" sz="quarter" idx="12"/>
          </p:nvPr>
        </p:nvSpPr>
        <p:spPr/>
        <p:txBody>
          <a:bodyPr/>
          <a:lstStyle/>
          <a:p>
            <a:fld id="{8F1FD715-98DC-468D-88EA-411B06A7FFA7}" type="slidenum">
              <a:rPr lang="en-US" smtClean="0"/>
              <a:pPr/>
              <a:t>21</a:t>
            </a:fld>
            <a:endParaRPr lang="en-US"/>
          </a:p>
        </p:txBody>
      </p:sp>
    </p:spTree>
    <p:extLst>
      <p:ext uri="{BB962C8B-B14F-4D97-AF65-F5344CB8AC3E}">
        <p14:creationId xmlns:p14="http://schemas.microsoft.com/office/powerpoint/2010/main" val="23753091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I will talk about</a:t>
            </a:r>
            <a:r>
              <a:rPr lang="mr-IN" dirty="0" smtClean="0"/>
              <a:t>…</a:t>
            </a:r>
            <a:endParaRPr lang="en-US" dirty="0"/>
          </a:p>
        </p:txBody>
      </p:sp>
      <p:sp>
        <p:nvSpPr>
          <p:cNvPr id="3" name="Content Placeholder 2"/>
          <p:cNvSpPr>
            <a:spLocks noGrp="1"/>
          </p:cNvSpPr>
          <p:nvPr>
            <p:ph idx="1"/>
          </p:nvPr>
        </p:nvSpPr>
        <p:spPr>
          <a:xfrm>
            <a:off x="1552330" y="1000559"/>
            <a:ext cx="7402440" cy="5518773"/>
          </a:xfrm>
        </p:spPr>
        <p:txBody>
          <a:bodyPr>
            <a:normAutofit fontScale="62500" lnSpcReduction="20000"/>
          </a:bodyPr>
          <a:lstStyle/>
          <a:p>
            <a:r>
              <a:rPr lang="en-US" dirty="0" smtClean="0"/>
              <a:t>Who am I?</a:t>
            </a:r>
          </a:p>
          <a:p>
            <a:endParaRPr lang="en-US" dirty="0" smtClean="0"/>
          </a:p>
          <a:p>
            <a:r>
              <a:rPr lang="en-US" dirty="0" smtClean="0"/>
              <a:t>Environmental Science at Manchester</a:t>
            </a:r>
            <a:r>
              <a:rPr lang="mr-IN" dirty="0" smtClean="0"/>
              <a:t>…</a:t>
            </a:r>
            <a:endParaRPr lang="en-GB" dirty="0"/>
          </a:p>
          <a:p>
            <a:endParaRPr lang="en-GB" dirty="0" smtClean="0"/>
          </a:p>
          <a:p>
            <a:r>
              <a:rPr lang="en-GB" dirty="0" smtClean="0"/>
              <a:t>Some highlights of the degree</a:t>
            </a:r>
          </a:p>
          <a:p>
            <a:endParaRPr lang="en-GB" dirty="0"/>
          </a:p>
          <a:p>
            <a:r>
              <a:rPr lang="en-GB" b="1" u="sng" dirty="0" smtClean="0">
                <a:solidFill>
                  <a:srgbClr val="FF6600"/>
                </a:solidFill>
              </a:rPr>
              <a:t>Some general points:</a:t>
            </a:r>
          </a:p>
          <a:p>
            <a:pPr lvl="1"/>
            <a:r>
              <a:rPr lang="en-US" b="1" u="sng" dirty="0" smtClean="0">
                <a:solidFill>
                  <a:srgbClr val="FF6600"/>
                </a:solidFill>
              </a:rPr>
              <a:t>How to succeed / fail</a:t>
            </a:r>
          </a:p>
          <a:p>
            <a:pPr lvl="1"/>
            <a:r>
              <a:rPr lang="en-US" b="1" u="sng" dirty="0" smtClean="0">
                <a:solidFill>
                  <a:srgbClr val="FF6600"/>
                </a:solidFill>
              </a:rPr>
              <a:t>Support</a:t>
            </a:r>
          </a:p>
          <a:p>
            <a:pPr lvl="1"/>
            <a:r>
              <a:rPr lang="en-US" b="1" u="sng" dirty="0" smtClean="0">
                <a:solidFill>
                  <a:srgbClr val="FF6600"/>
                </a:solidFill>
              </a:rPr>
              <a:t>Course Representation</a:t>
            </a:r>
          </a:p>
          <a:p>
            <a:pPr lvl="1"/>
            <a:r>
              <a:rPr lang="en-US" b="1" u="sng" dirty="0" smtClean="0">
                <a:solidFill>
                  <a:srgbClr val="FF6600"/>
                </a:solidFill>
              </a:rPr>
              <a:t>Awards</a:t>
            </a:r>
          </a:p>
          <a:p>
            <a:pPr lvl="1"/>
            <a:r>
              <a:rPr lang="en-US" b="1" u="sng" dirty="0" smtClean="0">
                <a:solidFill>
                  <a:srgbClr val="FF6600"/>
                </a:solidFill>
              </a:rPr>
              <a:t>Communication / Feedback</a:t>
            </a:r>
          </a:p>
          <a:p>
            <a:pPr lvl="1"/>
            <a:endParaRPr lang="en-US" dirty="0" smtClean="0"/>
          </a:p>
          <a:p>
            <a:r>
              <a:rPr lang="en-US" dirty="0" smtClean="0"/>
              <a:t>Specific Information you will need right now</a:t>
            </a:r>
          </a:p>
          <a:p>
            <a:pPr lvl="1"/>
            <a:r>
              <a:rPr lang="en-US" dirty="0" smtClean="0"/>
              <a:t>Structure</a:t>
            </a:r>
          </a:p>
          <a:p>
            <a:pPr lvl="1"/>
            <a:r>
              <a:rPr lang="en-US" dirty="0" smtClean="0"/>
              <a:t>Term dates</a:t>
            </a:r>
          </a:p>
          <a:p>
            <a:pPr lvl="1"/>
            <a:r>
              <a:rPr lang="en-US" dirty="0" smtClean="0"/>
              <a:t>Marks / Credits</a:t>
            </a:r>
          </a:p>
          <a:p>
            <a:pPr lvl="1"/>
            <a:r>
              <a:rPr lang="en-US" dirty="0" smtClean="0"/>
              <a:t>Time-table</a:t>
            </a:r>
          </a:p>
          <a:p>
            <a:pPr lvl="1"/>
            <a:endParaRPr lang="en-US" dirty="0" smtClean="0"/>
          </a:p>
          <a:p>
            <a:r>
              <a:rPr lang="en-US" dirty="0" smtClean="0"/>
              <a:t>An Exercise to help</a:t>
            </a:r>
          </a:p>
          <a:p>
            <a:endParaRPr lang="en-US" dirty="0"/>
          </a:p>
          <a:p>
            <a:r>
              <a:rPr lang="en-US" dirty="0" smtClean="0"/>
              <a:t>Concluding remarks</a:t>
            </a:r>
          </a:p>
          <a:p>
            <a:pPr lvl="1"/>
            <a:endParaRPr lang="en-US" dirty="0" smtClean="0"/>
          </a:p>
          <a:p>
            <a:pPr lvl="1"/>
            <a:endParaRPr lang="en-US" dirty="0" smtClean="0"/>
          </a:p>
          <a:p>
            <a:endParaRPr lang="en-GB" dirty="0"/>
          </a:p>
        </p:txBody>
      </p:sp>
    </p:spTree>
    <p:extLst>
      <p:ext uri="{BB962C8B-B14F-4D97-AF65-F5344CB8AC3E}">
        <p14:creationId xmlns:p14="http://schemas.microsoft.com/office/powerpoint/2010/main" val="3632992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I will talk about</a:t>
            </a:r>
            <a:r>
              <a:rPr lang="mr-IN" dirty="0" smtClean="0"/>
              <a:t>…</a:t>
            </a:r>
            <a:endParaRPr lang="en-US" dirty="0"/>
          </a:p>
        </p:txBody>
      </p:sp>
      <p:sp>
        <p:nvSpPr>
          <p:cNvPr id="3" name="Content Placeholder 2"/>
          <p:cNvSpPr>
            <a:spLocks noGrp="1"/>
          </p:cNvSpPr>
          <p:nvPr>
            <p:ph idx="1"/>
          </p:nvPr>
        </p:nvSpPr>
        <p:spPr>
          <a:xfrm>
            <a:off x="1552330" y="1000559"/>
            <a:ext cx="7402440" cy="5518773"/>
          </a:xfrm>
        </p:spPr>
        <p:txBody>
          <a:bodyPr>
            <a:normAutofit fontScale="62500" lnSpcReduction="20000"/>
          </a:bodyPr>
          <a:lstStyle/>
          <a:p>
            <a:r>
              <a:rPr lang="en-US" dirty="0" smtClean="0"/>
              <a:t>Who am I?</a:t>
            </a:r>
          </a:p>
          <a:p>
            <a:endParaRPr lang="en-US" dirty="0" smtClean="0"/>
          </a:p>
          <a:p>
            <a:r>
              <a:rPr lang="en-US" dirty="0" smtClean="0"/>
              <a:t>Environmental Science at Manchester</a:t>
            </a:r>
            <a:r>
              <a:rPr lang="mr-IN" dirty="0" smtClean="0"/>
              <a:t>…</a:t>
            </a:r>
            <a:endParaRPr lang="en-GB" dirty="0"/>
          </a:p>
          <a:p>
            <a:endParaRPr lang="en-GB" dirty="0" smtClean="0"/>
          </a:p>
          <a:p>
            <a:r>
              <a:rPr lang="en-GB" dirty="0" smtClean="0"/>
              <a:t>Some highlights of the degree</a:t>
            </a:r>
          </a:p>
          <a:p>
            <a:endParaRPr lang="en-GB" dirty="0"/>
          </a:p>
          <a:p>
            <a:r>
              <a:rPr lang="en-GB" dirty="0" smtClean="0"/>
              <a:t>Some general points:</a:t>
            </a:r>
          </a:p>
          <a:p>
            <a:pPr lvl="1"/>
            <a:r>
              <a:rPr lang="en-US" dirty="0" smtClean="0"/>
              <a:t>How to succeed / fail</a:t>
            </a:r>
          </a:p>
          <a:p>
            <a:pPr lvl="1"/>
            <a:r>
              <a:rPr lang="en-US" dirty="0" smtClean="0"/>
              <a:t>Support</a:t>
            </a:r>
          </a:p>
          <a:p>
            <a:pPr lvl="1"/>
            <a:r>
              <a:rPr lang="en-US" dirty="0" smtClean="0"/>
              <a:t>Course Representation</a:t>
            </a:r>
          </a:p>
          <a:p>
            <a:pPr lvl="1"/>
            <a:r>
              <a:rPr lang="en-US" dirty="0" smtClean="0"/>
              <a:t>Awards</a:t>
            </a:r>
          </a:p>
          <a:p>
            <a:pPr lvl="1"/>
            <a:r>
              <a:rPr lang="en-US" dirty="0" smtClean="0"/>
              <a:t>Communication / Feedback</a:t>
            </a:r>
          </a:p>
          <a:p>
            <a:pPr lvl="1"/>
            <a:endParaRPr lang="en-US" dirty="0" smtClean="0"/>
          </a:p>
          <a:p>
            <a:r>
              <a:rPr lang="en-US" b="1" u="sng" dirty="0" smtClean="0">
                <a:solidFill>
                  <a:srgbClr val="FF6600"/>
                </a:solidFill>
              </a:rPr>
              <a:t>Specific Information you will need right now</a:t>
            </a:r>
          </a:p>
          <a:p>
            <a:pPr lvl="1"/>
            <a:r>
              <a:rPr lang="en-US" b="1" u="sng" dirty="0" smtClean="0">
                <a:solidFill>
                  <a:srgbClr val="FF6600"/>
                </a:solidFill>
              </a:rPr>
              <a:t>Structure</a:t>
            </a:r>
          </a:p>
          <a:p>
            <a:pPr lvl="1"/>
            <a:r>
              <a:rPr lang="en-US" b="1" u="sng" dirty="0" smtClean="0">
                <a:solidFill>
                  <a:srgbClr val="FF6600"/>
                </a:solidFill>
              </a:rPr>
              <a:t>Term dates</a:t>
            </a:r>
          </a:p>
          <a:p>
            <a:pPr lvl="1"/>
            <a:r>
              <a:rPr lang="en-US" b="1" u="sng" dirty="0" smtClean="0">
                <a:solidFill>
                  <a:srgbClr val="FF6600"/>
                </a:solidFill>
              </a:rPr>
              <a:t>Marks / Credits</a:t>
            </a:r>
          </a:p>
          <a:p>
            <a:pPr lvl="1"/>
            <a:r>
              <a:rPr lang="en-US" b="1" u="sng" dirty="0" smtClean="0">
                <a:solidFill>
                  <a:srgbClr val="FF6600"/>
                </a:solidFill>
              </a:rPr>
              <a:t>Time-table</a:t>
            </a:r>
          </a:p>
          <a:p>
            <a:pPr lvl="1"/>
            <a:endParaRPr lang="en-US" dirty="0" smtClean="0"/>
          </a:p>
          <a:p>
            <a:r>
              <a:rPr lang="en-US" dirty="0" smtClean="0"/>
              <a:t>An Exercise to help</a:t>
            </a:r>
          </a:p>
          <a:p>
            <a:endParaRPr lang="en-US" dirty="0"/>
          </a:p>
          <a:p>
            <a:r>
              <a:rPr lang="en-US" dirty="0" smtClean="0"/>
              <a:t>Concluding remarks</a:t>
            </a:r>
          </a:p>
          <a:p>
            <a:pPr lvl="1"/>
            <a:endParaRPr lang="en-US" dirty="0" smtClean="0"/>
          </a:p>
          <a:p>
            <a:pPr lvl="1"/>
            <a:endParaRPr lang="en-US" dirty="0" smtClean="0"/>
          </a:p>
          <a:p>
            <a:endParaRPr lang="en-GB" dirty="0"/>
          </a:p>
        </p:txBody>
      </p:sp>
    </p:spTree>
    <p:extLst>
      <p:ext uri="{BB962C8B-B14F-4D97-AF65-F5344CB8AC3E}">
        <p14:creationId xmlns:p14="http://schemas.microsoft.com/office/powerpoint/2010/main" val="360452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staffing</a:t>
            </a:r>
            <a:endParaRPr lang="en-US" dirty="0"/>
          </a:p>
        </p:txBody>
      </p:sp>
      <p:sp>
        <p:nvSpPr>
          <p:cNvPr id="5" name="TextBox 4"/>
          <p:cNvSpPr txBox="1"/>
          <p:nvPr/>
        </p:nvSpPr>
        <p:spPr>
          <a:xfrm>
            <a:off x="3352800" y="1752600"/>
            <a:ext cx="2743200" cy="646331"/>
          </a:xfrm>
          <a:prstGeom prst="rect">
            <a:avLst/>
          </a:prstGeom>
          <a:noFill/>
          <a:ln w="38100">
            <a:solidFill>
              <a:schemeClr val="tx1"/>
            </a:solidFill>
          </a:ln>
        </p:spPr>
        <p:txBody>
          <a:bodyPr wrap="square" rtlCol="0">
            <a:spAutoFit/>
          </a:bodyPr>
          <a:lstStyle/>
          <a:p>
            <a:r>
              <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Head of Teaching SEES</a:t>
            </a:r>
          </a:p>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 </a:t>
            </a:r>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Merren</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Jones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3429000" y="2819400"/>
            <a:ext cx="2438400" cy="646331"/>
          </a:xfrm>
          <a:prstGeom prst="rect">
            <a:avLst/>
          </a:prstGeom>
          <a:noFill/>
          <a:ln w="38100">
            <a:solidFill>
              <a:schemeClr val="tx1"/>
            </a:solidFill>
          </a:ln>
        </p:spPr>
        <p:txBody>
          <a:bodyPr wrap="square" rtlCol="0">
            <a:spAutoFit/>
          </a:bodyPr>
          <a:lstStyle/>
          <a:p>
            <a:r>
              <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Program Director SEES</a:t>
            </a:r>
          </a:p>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 Bart van </a:t>
            </a:r>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Dongen</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TextBox 6"/>
          <p:cNvSpPr txBox="1"/>
          <p:nvPr/>
        </p:nvSpPr>
        <p:spPr>
          <a:xfrm>
            <a:off x="2063039" y="4057471"/>
            <a:ext cx="2057400" cy="646331"/>
          </a:xfrm>
          <a:prstGeom prst="rect">
            <a:avLst/>
          </a:prstGeom>
          <a:noFill/>
          <a:ln w="38100">
            <a:solidFill>
              <a:schemeClr val="tx1"/>
            </a:solidFill>
          </a:ln>
        </p:spPr>
        <p:txBody>
          <a:bodyPr wrap="square" rtlCol="0">
            <a:spAutoFit/>
          </a:bodyPr>
          <a:lstStyle/>
          <a:p>
            <a:r>
              <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Year 1 </a:t>
            </a:r>
            <a:r>
              <a:rPr lang="en-US" b="1" u="sng"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coodinator</a:t>
            </a:r>
            <a:endPar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 Paul Connolly</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p:cNvSpPr txBox="1"/>
          <p:nvPr/>
        </p:nvSpPr>
        <p:spPr>
          <a:xfrm>
            <a:off x="4305300" y="4054288"/>
            <a:ext cx="2057400" cy="646331"/>
          </a:xfrm>
          <a:prstGeom prst="rect">
            <a:avLst/>
          </a:prstGeom>
          <a:noFill/>
          <a:ln w="38100">
            <a:solidFill>
              <a:schemeClr val="tx1"/>
            </a:solidFill>
          </a:ln>
        </p:spPr>
        <p:txBody>
          <a:bodyPr wrap="square" rtlCol="0">
            <a:spAutoFit/>
          </a:bodyPr>
          <a:lstStyle/>
          <a:p>
            <a:r>
              <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Year 2 </a:t>
            </a:r>
            <a:r>
              <a:rPr lang="en-US" b="1" u="sng"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coodinator</a:t>
            </a:r>
            <a:endPar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 Clare Robinson</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5334000" y="4971871"/>
            <a:ext cx="3505200" cy="1200329"/>
          </a:xfrm>
          <a:prstGeom prst="rect">
            <a:avLst/>
          </a:prstGeom>
          <a:noFill/>
          <a:ln w="38100">
            <a:solidFill>
              <a:schemeClr val="tx1"/>
            </a:solidFill>
          </a:ln>
        </p:spPr>
        <p:txBody>
          <a:bodyPr wrap="square" rtlCol="0">
            <a:spAutoFit/>
          </a:bodyPr>
          <a:lstStyle/>
          <a:p>
            <a:r>
              <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Year abroad / year in industry:</a:t>
            </a:r>
          </a:p>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 Greg Holland</a:t>
            </a:r>
          </a:p>
          <a:p>
            <a:r>
              <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Careers Officer</a:t>
            </a:r>
          </a:p>
          <a:p>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Julian </a:t>
            </a:r>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Mecklenburgh</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TextBox 9"/>
          <p:cNvSpPr txBox="1"/>
          <p:nvPr/>
        </p:nvSpPr>
        <p:spPr>
          <a:xfrm>
            <a:off x="2079967" y="5124271"/>
            <a:ext cx="2057400" cy="646331"/>
          </a:xfrm>
          <a:prstGeom prst="rect">
            <a:avLst/>
          </a:prstGeom>
          <a:noFill/>
          <a:ln w="38100">
            <a:solidFill>
              <a:schemeClr val="tx1"/>
            </a:solidFill>
          </a:ln>
        </p:spPr>
        <p:txBody>
          <a:bodyPr wrap="square" rtlCol="0">
            <a:spAutoFit/>
          </a:bodyPr>
          <a:lstStyle/>
          <a:p>
            <a:r>
              <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Personal &amp; Academic Tutors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6477000" y="4056743"/>
            <a:ext cx="2057400" cy="646331"/>
          </a:xfrm>
          <a:prstGeom prst="rect">
            <a:avLst/>
          </a:prstGeom>
          <a:noFill/>
          <a:ln w="38100">
            <a:solidFill>
              <a:schemeClr val="tx1"/>
            </a:solidFill>
          </a:ln>
        </p:spPr>
        <p:txBody>
          <a:bodyPr wrap="square" rtlCol="0">
            <a:spAutoFit/>
          </a:bodyPr>
          <a:lstStyle/>
          <a:p>
            <a:r>
              <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Year 3 </a:t>
            </a:r>
            <a:r>
              <a:rPr lang="en-US" b="1" u="sng"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coodinator</a:t>
            </a:r>
            <a:endParaRPr lang="en-US"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Robert Samson</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910421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key people</a:t>
            </a:r>
            <a:endParaRPr lang="en-US" dirty="0"/>
          </a:p>
        </p:txBody>
      </p:sp>
      <p:sp>
        <p:nvSpPr>
          <p:cNvPr id="12" name="TextBox 11"/>
          <p:cNvSpPr txBox="1"/>
          <p:nvPr/>
        </p:nvSpPr>
        <p:spPr>
          <a:xfrm>
            <a:off x="6172200" y="2391508"/>
            <a:ext cx="2430924" cy="2246769"/>
          </a:xfrm>
          <a:prstGeom prst="rect">
            <a:avLst/>
          </a:prstGeom>
          <a:noFill/>
        </p:spPr>
        <p:txBody>
          <a:bodyPr wrap="none" rtlCol="0">
            <a:spAutoFit/>
          </a:bodyPr>
          <a:lstStyle/>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Education Officers</a:t>
            </a:r>
          </a:p>
          <a:p>
            <a:endPar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Ms. Angela </a:t>
            </a:r>
            <a:r>
              <a:rPr lang="en-US"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Entwistle</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Mr. Mike Turner</a:t>
            </a:r>
          </a:p>
          <a:p>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Administrator</a:t>
            </a:r>
          </a:p>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Ms.  Carol Jeffries</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Slide Number Placeholder 12"/>
          <p:cNvSpPr>
            <a:spLocks noGrp="1"/>
          </p:cNvSpPr>
          <p:nvPr>
            <p:ph type="sldNum" sz="quarter" idx="12"/>
          </p:nvPr>
        </p:nvSpPr>
        <p:spPr/>
        <p:txBody>
          <a:bodyPr/>
          <a:lstStyle/>
          <a:p>
            <a:fld id="{8F1FD715-98DC-468D-88EA-411B06A7FFA7}" type="slidenum">
              <a:rPr lang="en-US" smtClean="0"/>
              <a:pPr/>
              <a:t>25</a:t>
            </a:fld>
            <a:endParaRPr lang="en-US"/>
          </a:p>
        </p:txBody>
      </p:sp>
      <p:cxnSp>
        <p:nvCxnSpPr>
          <p:cNvPr id="5" name="Straight Connector 4"/>
          <p:cNvCxnSpPr/>
          <p:nvPr/>
        </p:nvCxnSpPr>
        <p:spPr>
          <a:xfrm>
            <a:off x="5791200" y="1545223"/>
            <a:ext cx="0" cy="4550777"/>
          </a:xfrm>
          <a:prstGeom prst="line">
            <a:avLst/>
          </a:prstGeom>
          <a:ln w="31750" cmpd="dbl"/>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1397000" y="1440904"/>
            <a:ext cx="2442146" cy="4724400"/>
          </a:xfrm>
        </p:spPr>
        <p:txBody>
          <a:bodyPr>
            <a:normAutofit fontScale="62500" lnSpcReduction="20000"/>
          </a:bodyPr>
          <a:lstStyle/>
          <a:p>
            <a:pPr>
              <a:buFontTx/>
              <a:buNone/>
              <a:defRPr/>
            </a:pPr>
            <a:r>
              <a:rPr lang="en-US" dirty="0" smtClean="0"/>
              <a:t>Head of School</a:t>
            </a:r>
          </a:p>
          <a:p>
            <a:pPr>
              <a:buFontTx/>
              <a:buNone/>
              <a:defRPr/>
            </a:pPr>
            <a:endParaRPr lang="en-US" dirty="0" smtClean="0"/>
          </a:p>
          <a:p>
            <a:pPr marL="0" indent="0">
              <a:buFontTx/>
              <a:buNone/>
              <a:defRPr/>
            </a:pPr>
            <a:r>
              <a:rPr lang="en-US" dirty="0" smtClean="0"/>
              <a:t>Prof. Kevin Taylor</a:t>
            </a:r>
          </a:p>
          <a:p>
            <a:pPr>
              <a:buFontTx/>
              <a:buNone/>
              <a:defRPr/>
            </a:pPr>
            <a:r>
              <a:rPr lang="en-US" dirty="0" smtClean="0"/>
              <a:t>(geochemistry)</a:t>
            </a:r>
          </a:p>
          <a:p>
            <a:pPr>
              <a:buFontTx/>
              <a:buNone/>
              <a:defRPr/>
            </a:pPr>
            <a:r>
              <a:rPr lang="en-US" dirty="0" smtClean="0"/>
              <a:t>	</a:t>
            </a:r>
          </a:p>
          <a:p>
            <a:pPr>
              <a:buFontTx/>
              <a:buNone/>
              <a:defRPr/>
            </a:pPr>
            <a:r>
              <a:rPr lang="en-US" dirty="0" smtClean="0"/>
              <a:t>				</a:t>
            </a:r>
          </a:p>
          <a:p>
            <a:pPr>
              <a:buFontTx/>
              <a:buNone/>
              <a:defRPr/>
            </a:pPr>
            <a:r>
              <a:rPr lang="en-US" dirty="0" err="1" smtClean="0"/>
              <a:t>Programme</a:t>
            </a:r>
            <a:r>
              <a:rPr lang="en-US" dirty="0" smtClean="0"/>
              <a:t>  Director</a:t>
            </a:r>
          </a:p>
          <a:p>
            <a:pPr>
              <a:buFontTx/>
              <a:buNone/>
              <a:defRPr/>
            </a:pPr>
            <a:endParaRPr lang="en-US" dirty="0" smtClean="0"/>
          </a:p>
          <a:p>
            <a:pPr>
              <a:buFontTx/>
              <a:buNone/>
              <a:defRPr/>
            </a:pPr>
            <a:r>
              <a:rPr lang="en-US" kern="0" dirty="0" smtClean="0"/>
              <a:t>Dr. Bart van </a:t>
            </a:r>
            <a:r>
              <a:rPr lang="en-US" kern="0" dirty="0" err="1" smtClean="0"/>
              <a:t>Dongen</a:t>
            </a:r>
            <a:endParaRPr lang="en-US" kern="0" dirty="0" smtClean="0"/>
          </a:p>
          <a:p>
            <a:pPr>
              <a:buFontTx/>
              <a:buNone/>
              <a:defRPr/>
            </a:pPr>
            <a:r>
              <a:rPr lang="en-US" kern="0" dirty="0" smtClean="0"/>
              <a:t>(organic geochemistry) </a:t>
            </a:r>
          </a:p>
          <a:p>
            <a:pPr>
              <a:buFontTx/>
              <a:buNone/>
              <a:defRPr/>
            </a:pPr>
            <a:endParaRPr lang="en-US" dirty="0" smtClean="0"/>
          </a:p>
          <a:p>
            <a:pPr>
              <a:buFontTx/>
              <a:buNone/>
              <a:defRPr/>
            </a:pPr>
            <a:r>
              <a:rPr lang="en-US" dirty="0" smtClean="0"/>
              <a:t>       </a:t>
            </a:r>
          </a:p>
          <a:p>
            <a:pPr>
              <a:buFontTx/>
              <a:buNone/>
              <a:defRPr/>
            </a:pPr>
            <a:r>
              <a:rPr lang="en-US" dirty="0" smtClean="0"/>
              <a:t>      </a:t>
            </a:r>
          </a:p>
          <a:p>
            <a:pPr>
              <a:buFontTx/>
              <a:buNone/>
              <a:defRPr/>
            </a:pPr>
            <a:endParaRPr lang="en-US" dirty="0"/>
          </a:p>
          <a:p>
            <a:pPr>
              <a:buFontTx/>
              <a:buNone/>
              <a:defRPr/>
            </a:pPr>
            <a:r>
              <a:rPr lang="en-US" dirty="0" smtClean="0"/>
              <a:t>                                                      </a:t>
            </a:r>
          </a:p>
          <a:p>
            <a:pPr>
              <a:buFontTx/>
              <a:buNone/>
              <a:defRPr/>
            </a:pPr>
            <a:r>
              <a:rPr lang="en-US" dirty="0" smtClean="0"/>
              <a:t>Director of Teaching</a:t>
            </a:r>
          </a:p>
          <a:p>
            <a:pPr>
              <a:buFontTx/>
              <a:buNone/>
              <a:defRPr/>
            </a:pPr>
            <a:endParaRPr lang="en-US" dirty="0" smtClean="0"/>
          </a:p>
          <a:p>
            <a:pPr>
              <a:buFontTx/>
              <a:buNone/>
              <a:defRPr/>
            </a:pPr>
            <a:r>
              <a:rPr lang="en-US" dirty="0" smtClean="0"/>
              <a:t>Dr. </a:t>
            </a:r>
            <a:r>
              <a:rPr lang="en-US" dirty="0" err="1" smtClean="0"/>
              <a:t>Merren</a:t>
            </a:r>
            <a:r>
              <a:rPr lang="en-US" dirty="0" smtClean="0"/>
              <a:t> Jones</a:t>
            </a:r>
          </a:p>
          <a:p>
            <a:pPr>
              <a:buFontTx/>
              <a:buNone/>
              <a:defRPr/>
            </a:pPr>
            <a:r>
              <a:rPr lang="en-US" dirty="0" smtClean="0"/>
              <a:t>(sedimentology)</a:t>
            </a:r>
            <a:endParaRPr lang="en-US" dirty="0" smtClean="0"/>
          </a:p>
        </p:txBody>
      </p:sp>
      <p:pic>
        <p:nvPicPr>
          <p:cNvPr id="15" name="Picture 2" descr="https://media.licdn.com/mpr/mpr/shrinknp_400_400/p/3/000/0bc/0f4/20321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5929" y="1628800"/>
            <a:ext cx="12096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s://seaesmappers2013.files.wordpress.com/2013/06/img_1894-version-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66" t="41047" r="76559" b="46828"/>
          <a:stretch/>
        </p:blipFill>
        <p:spPr bwMode="auto">
          <a:xfrm>
            <a:off x="4245928" y="4999712"/>
            <a:ext cx="1177107" cy="11095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arp.arctic.ac.uk/media/assets/00/b8ee4d30a51e9d31799d05c6aa07bb937aa53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2993" y="3026376"/>
            <a:ext cx="1622975" cy="162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341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1FD715-98DC-468D-88EA-411B06A7FFA7}" type="slidenum">
              <a:rPr lang="en-US" smtClean="0"/>
              <a:pPr/>
              <a:t>26</a:t>
            </a:fld>
            <a:endParaRPr lang="en-US"/>
          </a:p>
        </p:txBody>
      </p:sp>
      <p:sp>
        <p:nvSpPr>
          <p:cNvPr id="7" name="Title 1"/>
          <p:cNvSpPr>
            <a:spLocks noGrp="1"/>
          </p:cNvSpPr>
          <p:nvPr>
            <p:ph type="title"/>
          </p:nvPr>
        </p:nvSpPr>
        <p:spPr>
          <a:xfrm>
            <a:off x="1582056" y="187044"/>
            <a:ext cx="7104743" cy="850219"/>
          </a:xfrm>
        </p:spPr>
        <p:txBody>
          <a:bodyPr/>
          <a:lstStyle/>
          <a:p>
            <a:r>
              <a:rPr lang="en-US" dirty="0" smtClean="0"/>
              <a:t>Structure: Key People 2</a:t>
            </a:r>
            <a:endParaRPr lang="en-US" dirty="0"/>
          </a:p>
        </p:txBody>
      </p:sp>
      <p:sp>
        <p:nvSpPr>
          <p:cNvPr id="8" name="Content Placeholder 2"/>
          <p:cNvSpPr>
            <a:spLocks noGrp="1"/>
          </p:cNvSpPr>
          <p:nvPr>
            <p:ph idx="1"/>
          </p:nvPr>
        </p:nvSpPr>
        <p:spPr>
          <a:xfrm>
            <a:off x="4306494" y="1371600"/>
            <a:ext cx="4382538" cy="4724400"/>
          </a:xfrm>
        </p:spPr>
        <p:txBody>
          <a:bodyPr>
            <a:normAutofit fontScale="70000" lnSpcReduction="20000"/>
          </a:bodyPr>
          <a:lstStyle/>
          <a:p>
            <a:pPr>
              <a:buFontTx/>
              <a:buNone/>
              <a:defRPr/>
            </a:pPr>
            <a:r>
              <a:rPr lang="en-US" dirty="0" smtClean="0"/>
              <a:t>Year 1 coordinator</a:t>
            </a:r>
          </a:p>
          <a:p>
            <a:pPr>
              <a:buFontTx/>
              <a:buNone/>
              <a:defRPr/>
            </a:pPr>
            <a:r>
              <a:rPr lang="en-US" dirty="0" smtClean="0"/>
              <a:t> Dr. Paul Connolly</a:t>
            </a:r>
          </a:p>
          <a:p>
            <a:pPr>
              <a:buFontTx/>
              <a:buNone/>
              <a:defRPr/>
            </a:pPr>
            <a:r>
              <a:rPr lang="en-US" dirty="0" smtClean="0"/>
              <a:t> (Atmospheric Science)</a:t>
            </a:r>
          </a:p>
          <a:p>
            <a:pPr>
              <a:buFontTx/>
              <a:buNone/>
              <a:defRPr/>
            </a:pPr>
            <a:r>
              <a:rPr lang="en-US" dirty="0" smtClean="0">
                <a:solidFill>
                  <a:schemeClr val="tx1"/>
                </a:solidFill>
              </a:rPr>
              <a:t>		</a:t>
            </a:r>
          </a:p>
          <a:p>
            <a:pPr>
              <a:buFontTx/>
              <a:buNone/>
              <a:defRPr/>
            </a:pPr>
            <a:r>
              <a:rPr lang="en-US" dirty="0" smtClean="0">
                <a:solidFill>
                  <a:schemeClr val="tx1"/>
                </a:solidFill>
              </a:rPr>
              <a:t>			</a:t>
            </a:r>
          </a:p>
          <a:p>
            <a:pPr>
              <a:buFontTx/>
              <a:buNone/>
              <a:defRPr/>
            </a:pPr>
            <a:endParaRPr lang="en-US" dirty="0" smtClean="0"/>
          </a:p>
          <a:p>
            <a:pPr>
              <a:buFontTx/>
              <a:buNone/>
              <a:defRPr/>
            </a:pPr>
            <a:r>
              <a:rPr lang="en-US" dirty="0" smtClean="0"/>
              <a:t>Year 2 coordinator </a:t>
            </a:r>
          </a:p>
          <a:p>
            <a:pPr>
              <a:buFontTx/>
              <a:buNone/>
              <a:defRPr/>
            </a:pPr>
            <a:endParaRPr lang="en-US" dirty="0" smtClean="0"/>
          </a:p>
          <a:p>
            <a:pPr>
              <a:buFontTx/>
              <a:buNone/>
              <a:defRPr/>
            </a:pPr>
            <a:r>
              <a:rPr lang="en-US" kern="0" dirty="0" smtClean="0"/>
              <a:t>Dr. Clare Robinson</a:t>
            </a:r>
          </a:p>
          <a:p>
            <a:pPr>
              <a:buFontTx/>
              <a:buNone/>
              <a:defRPr/>
            </a:pPr>
            <a:r>
              <a:rPr lang="en-US" kern="0" dirty="0" smtClean="0"/>
              <a:t>(Fungal expert) </a:t>
            </a:r>
          </a:p>
          <a:p>
            <a:pPr>
              <a:buFontTx/>
              <a:buNone/>
              <a:defRPr/>
            </a:pPr>
            <a:endParaRPr lang="en-US" dirty="0" smtClean="0"/>
          </a:p>
          <a:p>
            <a:pPr>
              <a:buFontTx/>
              <a:buNone/>
              <a:defRPr/>
            </a:pPr>
            <a:r>
              <a:rPr lang="en-US" dirty="0" smtClean="0"/>
              <a:t> </a:t>
            </a:r>
          </a:p>
          <a:p>
            <a:pPr>
              <a:buFontTx/>
              <a:buNone/>
              <a:defRPr/>
            </a:pPr>
            <a:r>
              <a:rPr lang="en-US" dirty="0" smtClean="0"/>
              <a:t>                                                            </a:t>
            </a:r>
          </a:p>
          <a:p>
            <a:pPr>
              <a:buFontTx/>
              <a:buNone/>
              <a:defRPr/>
            </a:pPr>
            <a:r>
              <a:rPr lang="en-US" dirty="0" smtClean="0"/>
              <a:t>Year 3 coordinator</a:t>
            </a:r>
          </a:p>
          <a:p>
            <a:pPr>
              <a:buFontTx/>
              <a:buNone/>
              <a:defRPr/>
            </a:pPr>
            <a:endParaRPr lang="en-US" dirty="0" smtClean="0"/>
          </a:p>
          <a:p>
            <a:pPr>
              <a:buFontTx/>
              <a:buNone/>
              <a:defRPr/>
            </a:pPr>
            <a:r>
              <a:rPr lang="en-US" dirty="0" smtClean="0"/>
              <a:t>Dr. Robert Samson</a:t>
            </a:r>
          </a:p>
          <a:p>
            <a:pPr>
              <a:buFontTx/>
              <a:buNone/>
              <a:defRPr/>
            </a:pPr>
            <a:r>
              <a:rPr lang="en-US" dirty="0" smtClean="0"/>
              <a:t>(Paleontologist)</a:t>
            </a:r>
            <a:endParaRPr lang="en-US" dirty="0" smtClean="0"/>
          </a:p>
        </p:txBody>
      </p:sp>
      <p:sp>
        <p:nvSpPr>
          <p:cNvPr id="9" name="Rectangle 8"/>
          <p:cNvSpPr/>
          <p:nvPr/>
        </p:nvSpPr>
        <p:spPr>
          <a:xfrm>
            <a:off x="1474427" y="2895600"/>
            <a:ext cx="2832067" cy="923330"/>
          </a:xfrm>
          <a:prstGeom prst="rect">
            <a:avLst/>
          </a:prstGeom>
        </p:spPr>
        <p:txBody>
          <a:bodyPr wrap="square">
            <a:spAutoFit/>
          </a:bodyPr>
          <a:lstStyle/>
          <a:p>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Careers </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Officer</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r>
              <a:rPr lang="en-GB"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 </a:t>
            </a:r>
            <a:r>
              <a:rPr lang="en-GB"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Dr.</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 Julian </a:t>
            </a:r>
            <a:r>
              <a:rPr lang="en-GB"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Mecklenburgh</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r>
              <a:rPr lang="en-GB"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 </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(Structural Geologist)</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4800600"/>
            <a:ext cx="1272654" cy="159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449" y="2943594"/>
            <a:ext cx="2253116" cy="1484376"/>
          </a:xfrm>
          <a:prstGeom prst="rect">
            <a:avLst/>
          </a:prstGeom>
        </p:spPr>
      </p:pic>
      <p:pic>
        <p:nvPicPr>
          <p:cNvPr id="14" name="Picture 13" descr="careers_team.jpg"/>
          <p:cNvPicPr>
            <a:picLocks noChangeAspect="1"/>
          </p:cNvPicPr>
          <p:nvPr/>
        </p:nvPicPr>
        <p:blipFill rotWithShape="1">
          <a:blip r:embed="rId4">
            <a:extLst>
              <a:ext uri="{28A0092B-C50C-407E-A947-70E740481C1C}">
                <a14:useLocalDpi xmlns:a14="http://schemas.microsoft.com/office/drawing/2010/main" val="0"/>
              </a:ext>
            </a:extLst>
          </a:blip>
          <a:srcRect l="35187" r="32895"/>
          <a:stretch/>
        </p:blipFill>
        <p:spPr>
          <a:xfrm>
            <a:off x="1595844" y="1371600"/>
            <a:ext cx="1124857" cy="1409700"/>
          </a:xfrm>
          <a:prstGeom prst="rect">
            <a:avLst/>
          </a:prstGeom>
        </p:spPr>
      </p:pic>
      <p:pic>
        <p:nvPicPr>
          <p:cNvPr id="15" name="Picture 14" descr="Unknown.png"/>
          <p:cNvPicPr>
            <a:picLocks noChangeAspect="1"/>
          </p:cNvPicPr>
          <p:nvPr/>
        </p:nvPicPr>
        <p:blipFill rotWithShape="1">
          <a:blip r:embed="rId5">
            <a:extLst>
              <a:ext uri="{28A0092B-C50C-407E-A947-70E740481C1C}">
                <a14:useLocalDpi xmlns:a14="http://schemas.microsoft.com/office/drawing/2010/main" val="0"/>
              </a:ext>
            </a:extLst>
          </a:blip>
          <a:srcRect l="25481" t="8005" r="19920" b="32644"/>
          <a:stretch/>
        </p:blipFill>
        <p:spPr>
          <a:xfrm>
            <a:off x="6985000" y="1124857"/>
            <a:ext cx="1415143" cy="1560286"/>
          </a:xfrm>
          <a:prstGeom prst="rect">
            <a:avLst/>
          </a:prstGeom>
        </p:spPr>
      </p:pic>
    </p:spTree>
    <p:extLst>
      <p:ext uri="{BB962C8B-B14F-4D97-AF65-F5344CB8AC3E}">
        <p14:creationId xmlns:p14="http://schemas.microsoft.com/office/powerpoint/2010/main" val="29614699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1434" y="-76200"/>
            <a:ext cx="7285365" cy="838200"/>
          </a:xfrm>
        </p:spPr>
        <p:txBody>
          <a:bodyPr/>
          <a:lstStyle/>
          <a:p>
            <a:r>
              <a:rPr lang="en-GB" dirty="0" smtClean="0"/>
              <a:t>Term dates: Google can help!</a:t>
            </a:r>
            <a:endParaRPr lang="en-GB" dirty="0"/>
          </a:p>
        </p:txBody>
      </p:sp>
      <p:sp>
        <p:nvSpPr>
          <p:cNvPr id="2" name="Slide Number Placeholder 1"/>
          <p:cNvSpPr>
            <a:spLocks noGrp="1"/>
          </p:cNvSpPr>
          <p:nvPr>
            <p:ph type="sldNum" sz="quarter" idx="12"/>
          </p:nvPr>
        </p:nvSpPr>
        <p:spPr/>
        <p:txBody>
          <a:bodyPr/>
          <a:lstStyle/>
          <a:p>
            <a:fld id="{8F1FD715-98DC-468D-88EA-411B06A7FFA7}" type="slidenum">
              <a:rPr lang="en-US" smtClean="0"/>
              <a:pPr/>
              <a:t>27</a:t>
            </a:fld>
            <a:endParaRPr lang="en-US"/>
          </a:p>
        </p:txBody>
      </p:sp>
      <p:sp>
        <p:nvSpPr>
          <p:cNvPr id="4" name="Rectangle 3"/>
          <p:cNvSpPr/>
          <p:nvPr/>
        </p:nvSpPr>
        <p:spPr>
          <a:xfrm>
            <a:off x="1483722" y="609600"/>
            <a:ext cx="6136278" cy="923330"/>
          </a:xfrm>
          <a:prstGeom prst="rect">
            <a:avLst/>
          </a:prstGeom>
        </p:spPr>
        <p:txBody>
          <a:bodyPr wrap="square">
            <a:spAutoFit/>
          </a:bodyPr>
          <a:lstStyle/>
          <a:p>
            <a:r>
              <a:rPr lang="en-GB" dirty="0" smtClean="0">
                <a:solidFill>
                  <a:srgbClr val="FFFFFF"/>
                </a:solidFill>
              </a:rPr>
              <a:t>Google: University of Manchester Key Dates</a:t>
            </a:r>
          </a:p>
          <a:p>
            <a:endParaRPr lang="en-GB" dirty="0" smtClean="0">
              <a:solidFill>
                <a:srgbClr val="FFFFFF"/>
              </a:solidFill>
            </a:endParaRPr>
          </a:p>
          <a:p>
            <a:r>
              <a:rPr lang="en-GB" dirty="0" smtClean="0">
                <a:solidFill>
                  <a:srgbClr val="FFFFFF"/>
                </a:solidFill>
              </a:rPr>
              <a:t>http://www.manchester.ac.uk/discover/key-dates/</a:t>
            </a:r>
            <a:endParaRPr lang="en-GB" dirty="0">
              <a:solidFill>
                <a:srgbClr val="FFFFFF"/>
              </a:solidFill>
            </a:endParaRPr>
          </a:p>
        </p:txBody>
      </p:sp>
      <p:pic>
        <p:nvPicPr>
          <p:cNvPr id="8" name="Picture 7" descr="Screen Shot 2017-09-17 at 11.53.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722" y="1600200"/>
            <a:ext cx="4487325" cy="4991100"/>
          </a:xfrm>
          <a:prstGeom prst="rect">
            <a:avLst/>
          </a:prstGeom>
        </p:spPr>
      </p:pic>
      <p:sp>
        <p:nvSpPr>
          <p:cNvPr id="5" name="TextBox 4"/>
          <p:cNvSpPr txBox="1"/>
          <p:nvPr/>
        </p:nvSpPr>
        <p:spPr>
          <a:xfrm>
            <a:off x="6248065" y="2058495"/>
            <a:ext cx="2438735" cy="1754327"/>
          </a:xfrm>
          <a:prstGeom prst="rect">
            <a:avLst/>
          </a:prstGeom>
          <a:noFill/>
        </p:spPr>
        <p:txBody>
          <a:bodyPr wrap="square" rtlCol="0">
            <a:spAutoFit/>
          </a:bodyPr>
          <a:lstStyle/>
          <a:p>
            <a:r>
              <a:rPr lang="en-US" dirty="0" smtClean="0">
                <a:solidFill>
                  <a:srgbClr val="FFFFFF"/>
                </a:solidFill>
              </a:rPr>
              <a:t>Which periods do </a:t>
            </a:r>
            <a:r>
              <a:rPr lang="en-US" b="1" u="sng" dirty="0" smtClean="0">
                <a:solidFill>
                  <a:srgbClr val="FFFFFF"/>
                </a:solidFill>
              </a:rPr>
              <a:t>you</a:t>
            </a:r>
            <a:r>
              <a:rPr lang="en-US" dirty="0" smtClean="0">
                <a:solidFill>
                  <a:srgbClr val="FFFFFF"/>
                </a:solidFill>
              </a:rPr>
              <a:t> need to be at the University?</a:t>
            </a:r>
          </a:p>
          <a:p>
            <a:endParaRPr lang="en-US" dirty="0">
              <a:solidFill>
                <a:srgbClr val="FFFFFF"/>
              </a:solidFill>
            </a:endParaRPr>
          </a:p>
          <a:p>
            <a:r>
              <a:rPr lang="en-US" dirty="0" smtClean="0">
                <a:solidFill>
                  <a:srgbClr val="FFFFFF"/>
                </a:solidFill>
              </a:rPr>
              <a:t>When is it acceptable to be away?</a:t>
            </a:r>
            <a:endParaRPr lang="en-US" dirty="0">
              <a:solidFill>
                <a:srgbClr val="FFFFFF"/>
              </a:solidFill>
            </a:endParaRPr>
          </a:p>
        </p:txBody>
      </p:sp>
    </p:spTree>
    <p:extLst>
      <p:ext uri="{BB962C8B-B14F-4D97-AF65-F5344CB8AC3E}">
        <p14:creationId xmlns:p14="http://schemas.microsoft.com/office/powerpoint/2010/main" val="12099430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639762"/>
          </a:xfrm>
        </p:spPr>
        <p:txBody>
          <a:bodyPr>
            <a:normAutofit/>
          </a:bodyPr>
          <a:lstStyle/>
          <a:p>
            <a:r>
              <a:rPr lang="en-GB" dirty="0" smtClean="0"/>
              <a:t>Marks</a:t>
            </a:r>
            <a:endParaRPr lang="en-US" dirty="0"/>
          </a:p>
        </p:txBody>
      </p:sp>
      <p:sp>
        <p:nvSpPr>
          <p:cNvPr id="92163" name="Rectangle 3"/>
          <p:cNvSpPr>
            <a:spLocks noGrp="1" noChangeArrowheads="1"/>
          </p:cNvSpPr>
          <p:nvPr>
            <p:ph type="body" idx="1"/>
          </p:nvPr>
        </p:nvSpPr>
        <p:spPr>
          <a:xfrm>
            <a:off x="1503622" y="838200"/>
            <a:ext cx="7183177" cy="5638800"/>
          </a:xfrm>
        </p:spPr>
        <p:txBody>
          <a:bodyPr>
            <a:normAutofit fontScale="92500"/>
          </a:bodyPr>
          <a:lstStyle/>
          <a:p>
            <a:r>
              <a:rPr lang="en-GB" sz="2000" dirty="0" smtClean="0"/>
              <a:t>A BSc or BEng is 3 years, an </a:t>
            </a:r>
            <a:r>
              <a:rPr lang="en-GB" sz="2000" dirty="0" err="1" smtClean="0"/>
              <a:t>MEarthSci</a:t>
            </a:r>
            <a:r>
              <a:rPr lang="en-GB" sz="2000" dirty="0" smtClean="0"/>
              <a:t> or </a:t>
            </a:r>
            <a:r>
              <a:rPr lang="en-GB" sz="2000" dirty="0" err="1" smtClean="0"/>
              <a:t>MEng</a:t>
            </a:r>
            <a:r>
              <a:rPr lang="en-GB" sz="2000" dirty="0" smtClean="0"/>
              <a:t> is 4 years.</a:t>
            </a:r>
          </a:p>
          <a:p>
            <a:pPr lvl="1"/>
            <a:r>
              <a:rPr lang="en-GB" sz="1800" dirty="0" smtClean="0"/>
              <a:t>Each year is 120 credits.</a:t>
            </a:r>
          </a:p>
          <a:p>
            <a:pPr lvl="2"/>
            <a:r>
              <a:rPr lang="en-GB" sz="1600" dirty="0" smtClean="0"/>
              <a:t>Most modules are 10 credits.</a:t>
            </a:r>
          </a:p>
          <a:p>
            <a:r>
              <a:rPr lang="en-GB" sz="2000" b="1" dirty="0" smtClean="0"/>
              <a:t>Make sure you are registered for the right number of credits.</a:t>
            </a:r>
          </a:p>
          <a:p>
            <a:r>
              <a:rPr lang="en-GB" sz="2000" dirty="0" smtClean="0"/>
              <a:t>Year weightings (BSc):</a:t>
            </a:r>
          </a:p>
          <a:p>
            <a:pPr lvl="1"/>
            <a:r>
              <a:rPr lang="en-GB" sz="1600" b="1" dirty="0" smtClean="0"/>
              <a:t>Year 1: 10%</a:t>
            </a:r>
          </a:p>
          <a:p>
            <a:pPr lvl="1"/>
            <a:r>
              <a:rPr lang="en-GB" sz="1600" b="1" dirty="0" smtClean="0"/>
              <a:t>Year 2: 30%</a:t>
            </a:r>
          </a:p>
          <a:p>
            <a:pPr lvl="1"/>
            <a:r>
              <a:rPr lang="en-GB" sz="1600" b="1" dirty="0" smtClean="0"/>
              <a:t>Year 3: 60%</a:t>
            </a:r>
          </a:p>
          <a:p>
            <a:pPr lvl="2"/>
            <a:endParaRPr lang="en-GB" sz="1600" dirty="0" smtClean="0"/>
          </a:p>
          <a:p>
            <a:r>
              <a:rPr lang="en-GB" sz="2000" dirty="0" smtClean="0"/>
              <a:t>Degree grades are 1</a:t>
            </a:r>
            <a:r>
              <a:rPr lang="en-GB" sz="2000" baseline="30000" dirty="0" smtClean="0"/>
              <a:t>st</a:t>
            </a:r>
            <a:r>
              <a:rPr lang="en-GB" sz="2000" dirty="0" smtClean="0"/>
              <a:t>, 2i, 2ii, 3</a:t>
            </a:r>
            <a:r>
              <a:rPr lang="en-GB" sz="2000" baseline="30000" dirty="0" smtClean="0"/>
              <a:t>rd</a:t>
            </a:r>
            <a:r>
              <a:rPr lang="en-GB" sz="2000" dirty="0" smtClean="0"/>
              <a:t> and fail.</a:t>
            </a:r>
          </a:p>
          <a:p>
            <a:r>
              <a:rPr lang="en-GB" sz="2000" b="1" u="sng" dirty="0" smtClean="0"/>
              <a:t>*Marks are gained for coursework and exams.  </a:t>
            </a:r>
          </a:p>
          <a:p>
            <a:pPr lvl="1"/>
            <a:r>
              <a:rPr lang="en-GB" sz="1800" dirty="0" smtClean="0"/>
              <a:t>70% or higher corresponds to a first. </a:t>
            </a:r>
          </a:p>
          <a:p>
            <a:pPr lvl="1"/>
            <a:r>
              <a:rPr lang="en-GB" sz="1800" dirty="0" smtClean="0"/>
              <a:t>60% or higher is a 2i</a:t>
            </a:r>
          </a:p>
          <a:p>
            <a:pPr lvl="1"/>
            <a:r>
              <a:rPr lang="en-GB" sz="1800" dirty="0" smtClean="0"/>
              <a:t>50% or higher is a 2ii</a:t>
            </a:r>
          </a:p>
          <a:p>
            <a:pPr lvl="1"/>
            <a:r>
              <a:rPr lang="en-GB" sz="1800" dirty="0" smtClean="0"/>
              <a:t>40% or higher is a 3</a:t>
            </a:r>
            <a:r>
              <a:rPr lang="en-GB" sz="1800" baseline="30000" dirty="0" smtClean="0"/>
              <a:t>rd</a:t>
            </a:r>
            <a:endParaRPr lang="en-GB" sz="1800" dirty="0" smtClean="0"/>
          </a:p>
          <a:p>
            <a:pPr lvl="1"/>
            <a:r>
              <a:rPr lang="en-GB" sz="1800" dirty="0" smtClean="0"/>
              <a:t>less than 40% is a fail.</a:t>
            </a:r>
          </a:p>
          <a:p>
            <a:pPr lvl="1"/>
            <a:r>
              <a:rPr lang="en-GB" sz="1800" dirty="0" smtClean="0"/>
              <a:t>Details in the programme handbooks and general handbooks.</a:t>
            </a:r>
          </a:p>
          <a:p>
            <a:pPr>
              <a:buFontTx/>
              <a:buNone/>
            </a:pPr>
            <a:endParaRPr lang="en-US" sz="2000" dirty="0"/>
          </a:p>
        </p:txBody>
      </p:sp>
    </p:spTree>
    <p:extLst>
      <p:ext uri="{BB962C8B-B14F-4D97-AF65-F5344CB8AC3E}">
        <p14:creationId xmlns:p14="http://schemas.microsoft.com/office/powerpoint/2010/main" val="7642544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Credits / modules</a:t>
            </a:r>
            <a:endParaRPr lang="en-US"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29</a:t>
            </a:fld>
            <a:endParaRPr lang="en-US"/>
          </a:p>
        </p:txBody>
      </p:sp>
      <p:pic>
        <p:nvPicPr>
          <p:cNvPr id="1027" name="Picture 3"/>
          <p:cNvPicPr>
            <a:picLocks noChangeAspect="1" noChangeArrowheads="1"/>
          </p:cNvPicPr>
          <p:nvPr/>
        </p:nvPicPr>
        <p:blipFill>
          <a:blip r:embed="rId3" cstate="print"/>
          <a:srcRect/>
          <a:stretch>
            <a:fillRect/>
          </a:stretch>
        </p:blipFill>
        <p:spPr bwMode="auto">
          <a:xfrm>
            <a:off x="1438170" y="5943600"/>
            <a:ext cx="5429250" cy="790575"/>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3971916859"/>
              </p:ext>
            </p:extLst>
          </p:nvPr>
        </p:nvGraphicFramePr>
        <p:xfrm>
          <a:off x="1489023" y="1600200"/>
          <a:ext cx="7270767" cy="3304676"/>
        </p:xfrm>
        <a:graphic>
          <a:graphicData uri="http://schemas.openxmlformats.org/drawingml/2006/table">
            <a:tbl>
              <a:tblPr/>
              <a:tblGrid>
                <a:gridCol w="748588"/>
                <a:gridCol w="2684829"/>
                <a:gridCol w="972065"/>
                <a:gridCol w="507663"/>
                <a:gridCol w="860446"/>
                <a:gridCol w="1497176"/>
              </a:tblGrid>
              <a:tr h="149983">
                <a:tc gridSpan="5">
                  <a:txBody>
                    <a:bodyPr/>
                    <a:lstStyle/>
                    <a:p>
                      <a:pPr algn="ctr" fontAlgn="b"/>
                      <a:r>
                        <a:rPr lang="en-US" sz="900" b="1" i="0" u="none" strike="noStrike" dirty="0">
                          <a:solidFill>
                            <a:srgbClr val="000000"/>
                          </a:solidFill>
                          <a:effectLst/>
                          <a:latin typeface="Calibri"/>
                        </a:rPr>
                        <a:t>Year 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en-US" sz="800" b="1" i="0" u="none" strike="noStrike" dirty="0">
                          <a:solidFill>
                            <a:srgbClr val="000000"/>
                          </a:solidFill>
                          <a:effectLst/>
                          <a:latin typeface="Calibri"/>
                        </a:rPr>
                        <a:t>Code</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1" i="0" u="none" strike="noStrike">
                          <a:solidFill>
                            <a:srgbClr val="000000"/>
                          </a:solidFill>
                          <a:effectLst/>
                          <a:latin typeface="Calibri"/>
                        </a:rPr>
                        <a:t>Title</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1" i="0" u="none" strike="noStrike">
                          <a:solidFill>
                            <a:srgbClr val="000000"/>
                          </a:solidFill>
                          <a:effectLst/>
                          <a:latin typeface="Calibri"/>
                        </a:rPr>
                        <a:t>Core/Optional</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1" i="0" u="none" strike="noStrike">
                          <a:solidFill>
                            <a:srgbClr val="000000"/>
                          </a:solidFill>
                          <a:effectLst/>
                          <a:latin typeface="Calibri"/>
                        </a:rPr>
                        <a:t>Credits </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1" i="0" u="none" strike="noStrike">
                          <a:solidFill>
                            <a:srgbClr val="000000"/>
                          </a:solidFill>
                          <a:effectLst/>
                          <a:latin typeface="Calibri"/>
                        </a:rPr>
                        <a:t>Semester</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dirty="0">
                          <a:solidFill>
                            <a:srgbClr val="000000"/>
                          </a:solidFill>
                          <a:effectLst/>
                          <a:latin typeface="Calibri"/>
                        </a:rPr>
                        <a:t>EART10301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a:solidFill>
                            <a:srgbClr val="000000"/>
                          </a:solidFill>
                          <a:effectLst/>
                          <a:latin typeface="Calibri"/>
                        </a:rPr>
                        <a:t>Introduction to the Earth</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6853">
                <a:tc>
                  <a:txBody>
                    <a:bodyPr/>
                    <a:lstStyle/>
                    <a:p>
                      <a:pPr algn="l" fontAlgn="b"/>
                      <a:r>
                        <a:rPr lang="de-DE" sz="800" b="0" i="0" u="none" strike="noStrike" dirty="0">
                          <a:solidFill>
                            <a:srgbClr val="000000"/>
                          </a:solidFill>
                          <a:effectLst/>
                          <a:latin typeface="Calibri"/>
                        </a:rPr>
                        <a:t>EART13301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Earth Resources Projects: Origins, Technology, Sustainability and Environmental Impact</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dirty="0">
                          <a:solidFill>
                            <a:srgbClr val="000000"/>
                          </a:solidFill>
                          <a:effectLst/>
                          <a:latin typeface="Calibri"/>
                        </a:rPr>
                        <a:t>BIOL10401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a:solidFill>
                            <a:srgbClr val="000000"/>
                          </a:solidFill>
                          <a:effectLst/>
                          <a:latin typeface="Calibri"/>
                        </a:rPr>
                        <a:t>Introduction to Laboratory Science</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is-IS" sz="800" b="0" i="0" u="none" strike="noStrike" dirty="0">
                          <a:solidFill>
                            <a:srgbClr val="000000"/>
                          </a:solidFill>
                          <a:effectLst/>
                          <a:latin typeface="Calibri"/>
                        </a:rPr>
                        <a:t>EART10040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Year 1 Environmental Tutorial</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hr-HR" sz="800" b="0" i="0" u="none" strike="noStrike">
                          <a:solidFill>
                            <a:srgbClr val="000000"/>
                          </a:solidFill>
                          <a:effectLst/>
                          <a:latin typeface="Calibri"/>
                        </a:rPr>
                        <a:t>1 &amp; 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fi-FI" sz="800" b="0" i="0" u="none" strike="noStrike">
                          <a:solidFill>
                            <a:srgbClr val="000000"/>
                          </a:solidFill>
                          <a:effectLst/>
                          <a:latin typeface="Calibri"/>
                        </a:rPr>
                        <a:t>EART10160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Scientific Problem Solving</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0" i="0" u="none" strike="noStrike">
                          <a:solidFill>
                            <a:srgbClr val="000000"/>
                          </a:solidFill>
                          <a:effectLst/>
                          <a:latin typeface="Calibri"/>
                        </a:rPr>
                        <a:t>20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hr-HR" sz="800" b="0" i="0" u="none" strike="noStrike">
                          <a:solidFill>
                            <a:srgbClr val="000000"/>
                          </a:solidFill>
                          <a:effectLst/>
                          <a:latin typeface="Calibri"/>
                        </a:rPr>
                        <a:t>1 &amp; 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dirty="0">
                          <a:solidFill>
                            <a:srgbClr val="000000"/>
                          </a:solidFill>
                          <a:effectLst/>
                          <a:latin typeface="Calibri"/>
                        </a:rPr>
                        <a:t>EART10670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a:solidFill>
                            <a:srgbClr val="000000"/>
                          </a:solidFill>
                          <a:effectLst/>
                          <a:latin typeface="Calibri"/>
                        </a:rPr>
                        <a:t>Environmental Field Trip</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0" i="0" u="none" strike="noStrike">
                          <a:solidFill>
                            <a:srgbClr val="000000"/>
                          </a:solidFill>
                          <a:effectLst/>
                          <a:latin typeface="Calibri"/>
                        </a:rPr>
                        <a:t>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a:solidFill>
                            <a:srgbClr val="000000"/>
                          </a:solidFill>
                          <a:effectLst/>
                          <a:latin typeface="Calibri"/>
                        </a:rPr>
                        <a:t>EART10032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a:solidFill>
                            <a:srgbClr val="000000"/>
                          </a:solidFill>
                          <a:effectLst/>
                          <a:latin typeface="Calibri"/>
                        </a:rPr>
                        <a:t>Global Climate Change</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0" i="0" u="none" strike="noStrike">
                          <a:solidFill>
                            <a:srgbClr val="000000"/>
                          </a:solidFill>
                          <a:effectLst/>
                          <a:latin typeface="Calibri"/>
                        </a:rPr>
                        <a:t>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fi-FI" sz="800" b="0" i="0" u="none" strike="noStrike">
                          <a:solidFill>
                            <a:srgbClr val="000000"/>
                          </a:solidFill>
                          <a:effectLst/>
                          <a:latin typeface="Calibri"/>
                        </a:rPr>
                        <a:t>EART10282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a:solidFill>
                            <a:srgbClr val="000000"/>
                          </a:solidFill>
                          <a:effectLst/>
                          <a:latin typeface="Calibri"/>
                        </a:rPr>
                        <a:t>Envi.  Impact Industry Project Copper Mining and Nuclear Power</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0" i="0" u="none" strike="noStrike">
                          <a:solidFill>
                            <a:srgbClr val="000000"/>
                          </a:solidFill>
                          <a:effectLst/>
                          <a:latin typeface="Calibri"/>
                        </a:rPr>
                        <a:t>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a:solidFill>
                            <a:srgbClr val="000000"/>
                          </a:solidFill>
                          <a:effectLst/>
                          <a:latin typeface="Calibri"/>
                        </a:rPr>
                        <a:t>EART10602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Introduction to Ecology</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C</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1" i="0" u="none" strike="noStrike">
                          <a:solidFill>
                            <a:srgbClr val="000000"/>
                          </a:solidFill>
                          <a:effectLst/>
                          <a:latin typeface="Calibri"/>
                        </a:rPr>
                        <a:t>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1"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1" i="0" u="none" strike="noStrike">
                          <a:solidFill>
                            <a:srgbClr val="000000"/>
                          </a:solidFill>
                          <a:effectLst/>
                          <a:latin typeface="Calibri"/>
                        </a:rPr>
                        <a:t>Total Level 1 Core Credits</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1" i="0" u="none" strike="noStrike">
                          <a:solidFill>
                            <a:srgbClr val="000000"/>
                          </a:solidFill>
                          <a:effectLst/>
                          <a:latin typeface="Calibri"/>
                        </a:rPr>
                        <a:t>100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1"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endParaRPr lang="en-US" sz="800" b="1"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gridSpan="2">
                  <a:txBody>
                    <a:bodyPr/>
                    <a:lstStyle/>
                    <a:p>
                      <a:pPr algn="l" fontAlgn="b"/>
                      <a:r>
                        <a:rPr lang="en-US" sz="800" b="1" i="0" u="none" strike="noStrike" dirty="0">
                          <a:solidFill>
                            <a:srgbClr val="000000"/>
                          </a:solidFill>
                          <a:effectLst/>
                          <a:latin typeface="Calibri"/>
                        </a:rPr>
                        <a:t>Options - Choose 20 credits, at least 10 credits must be in Semester 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endParaRPr lang="en-US" sz="800" b="1"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a:solidFill>
                            <a:srgbClr val="000000"/>
                          </a:solidFill>
                          <a:effectLst/>
                          <a:latin typeface="Calibri"/>
                        </a:rPr>
                        <a:t>BIOL10511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a:solidFill>
                            <a:srgbClr val="000000"/>
                          </a:solidFill>
                          <a:effectLst/>
                          <a:latin typeface="Calibri"/>
                        </a:rPr>
                        <a:t>Biodiversity</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O</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tr-TR" sz="800" b="0" i="0" u="none" strike="noStrike" dirty="0">
                          <a:solidFill>
                            <a:srgbClr val="000000"/>
                          </a:solidFill>
                          <a:effectLst/>
                          <a:latin typeface="Calibri"/>
                        </a:rPr>
                        <a:t>GEOG10711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River Catchment Science &amp; Management</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O</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de-DE"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a:solidFill>
                            <a:srgbClr val="000000"/>
                          </a:solidFill>
                          <a:effectLst/>
                          <a:latin typeface="Calibri"/>
                        </a:rPr>
                        <a:t>EART10321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Chemistry of the Earth</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O</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tr-TR"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a:solidFill>
                            <a:srgbClr val="000000"/>
                          </a:solidFill>
                          <a:effectLst/>
                          <a:latin typeface="Calibri"/>
                        </a:rPr>
                        <a:t>BIOL10602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Field Course in Marine Biology</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O</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0" i="0" u="none" strike="noStrike">
                          <a:solidFill>
                            <a:srgbClr val="000000"/>
                          </a:solidFill>
                          <a:effectLst/>
                          <a:latin typeface="Calibri"/>
                        </a:rPr>
                        <a:t>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r>
                        <a:rPr lang="de-DE" sz="800" b="0" i="0" u="none" strike="noStrike">
                          <a:solidFill>
                            <a:srgbClr val="000000"/>
                          </a:solidFill>
                          <a:effectLst/>
                          <a:latin typeface="Calibri"/>
                        </a:rPr>
                        <a:t>BIOL10622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Field Course in Comparative and Adaptive Biology (Mallorca)</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O</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0" i="0" u="none" strike="noStrike">
                          <a:solidFill>
                            <a:srgbClr val="000000"/>
                          </a:solidFill>
                          <a:effectLst/>
                          <a:latin typeface="Calibri"/>
                        </a:rPr>
                        <a:t>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6853">
                <a:tc>
                  <a:txBody>
                    <a:bodyPr/>
                    <a:lstStyle/>
                    <a:p>
                      <a:pPr algn="l" fontAlgn="b"/>
                      <a:r>
                        <a:rPr lang="de-DE" sz="800" b="0" i="0" u="none" strike="noStrike" dirty="0">
                          <a:solidFill>
                            <a:srgbClr val="000000"/>
                          </a:solidFill>
                          <a:effectLst/>
                          <a:latin typeface="Calibri"/>
                        </a:rPr>
                        <a:t>BIOL10532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Microbes, Man and the Environment</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a:rPr>
                        <a:t>O</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0" i="0" u="none" strike="noStrike" dirty="0">
                          <a:solidFill>
                            <a:srgbClr val="000000"/>
                          </a:solidFill>
                          <a:effectLst/>
                          <a:latin typeface="Calibri"/>
                        </a:rPr>
                        <a:t>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If you choose this, you will have to do the Monday lecture via Podcast</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0">
                <a:tc>
                  <a:txBody>
                    <a:bodyPr/>
                    <a:lstStyle/>
                    <a:p>
                      <a:pPr algn="l" fontAlgn="b"/>
                      <a:r>
                        <a:rPr lang="fi-FI" sz="800" b="0" i="0" u="none" strike="noStrike" dirty="0">
                          <a:solidFill>
                            <a:srgbClr val="000000"/>
                          </a:solidFill>
                          <a:effectLst/>
                          <a:latin typeface="Calibri"/>
                        </a:rPr>
                        <a:t>EART10122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r>
                        <a:rPr lang="en-US" sz="800" b="0" i="0" u="none" strike="noStrike" dirty="0">
                          <a:solidFill>
                            <a:srgbClr val="000000"/>
                          </a:solidFill>
                          <a:effectLst/>
                          <a:latin typeface="Calibri"/>
                        </a:rPr>
                        <a:t>British Stratigraphy and Geological Maps</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a:rPr>
                        <a:t>O</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en-US" sz="800" b="0" i="0" u="none" strike="noStrike">
                          <a:solidFill>
                            <a:srgbClr val="000000"/>
                          </a:solidFill>
                          <a:effectLst/>
                          <a:latin typeface="Calibri"/>
                        </a:rPr>
                        <a:t>10</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is-IS" sz="800" b="0" i="0" u="none" strike="noStrike">
                          <a:solidFill>
                            <a:srgbClr val="000000"/>
                          </a:solidFill>
                          <a:effectLst/>
                          <a:latin typeface="Calibri"/>
                        </a:rPr>
                        <a:t>2</a:t>
                      </a: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8296">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l" fontAlgn="b"/>
                      <a:endParaRPr lang="en-US" sz="800" b="0" i="0" u="none" strike="noStrike" dirty="0">
                        <a:solidFill>
                          <a:srgbClr val="000000"/>
                        </a:solidFill>
                        <a:effectLst/>
                        <a:latin typeface="Calibri"/>
                      </a:endParaRPr>
                    </a:p>
                  </a:txBody>
                  <a:tcPr marL="9739" marR="9739" marT="973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3460917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am I?</a:t>
            </a:r>
            <a:endParaRPr lang="en-GB" dirty="0"/>
          </a:p>
        </p:txBody>
      </p:sp>
      <p:sp>
        <p:nvSpPr>
          <p:cNvPr id="3" name="Content Placeholder 2"/>
          <p:cNvSpPr>
            <a:spLocks noGrp="1"/>
          </p:cNvSpPr>
          <p:nvPr>
            <p:ph idx="1"/>
          </p:nvPr>
        </p:nvSpPr>
        <p:spPr>
          <a:xfrm>
            <a:off x="1552330" y="1000560"/>
            <a:ext cx="7402440" cy="2484884"/>
          </a:xfrm>
        </p:spPr>
        <p:txBody>
          <a:bodyPr/>
          <a:lstStyle/>
          <a:p>
            <a:r>
              <a:rPr lang="en-GB" dirty="0" err="1" smtClean="0"/>
              <a:t>Dr.</a:t>
            </a:r>
            <a:r>
              <a:rPr lang="en-GB" dirty="0" smtClean="0"/>
              <a:t> Paul J. Connolly</a:t>
            </a:r>
          </a:p>
          <a:p>
            <a:r>
              <a:rPr lang="en-GB" dirty="0" smtClean="0"/>
              <a:t>Reader in Atmospheric Science</a:t>
            </a:r>
          </a:p>
          <a:p>
            <a:r>
              <a:rPr lang="en-GB" dirty="0" smtClean="0"/>
              <a:t>First Year Coordinator, Environmental Science.</a:t>
            </a:r>
          </a:p>
          <a:p>
            <a:r>
              <a:rPr lang="en-GB" dirty="0" smtClean="0"/>
              <a:t>Office number, 3.08, Simon Building</a:t>
            </a:r>
          </a:p>
          <a:p>
            <a:r>
              <a:rPr lang="en-GB" dirty="0" smtClean="0"/>
              <a:t>Email </a:t>
            </a:r>
            <a:r>
              <a:rPr lang="en-GB" dirty="0" smtClean="0">
                <a:hlinkClick r:id="rId2"/>
              </a:rPr>
              <a:t>paul.connolly@manchester.ac.uk</a:t>
            </a:r>
            <a:endParaRPr lang="en-GB" dirty="0" smtClean="0"/>
          </a:p>
          <a:p>
            <a:endParaRPr lang="en-GB" dirty="0" smtClean="0"/>
          </a:p>
          <a:p>
            <a:pPr marL="0" indent="0">
              <a:buNone/>
            </a:pPr>
            <a:endParaRPr lang="en-GB" dirty="0"/>
          </a:p>
        </p:txBody>
      </p:sp>
    </p:spTree>
    <p:extLst>
      <p:ext uri="{BB962C8B-B14F-4D97-AF65-F5344CB8AC3E}">
        <p14:creationId xmlns:p14="http://schemas.microsoft.com/office/powerpoint/2010/main" val="27824685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1434" y="-76200"/>
            <a:ext cx="7285365" cy="838200"/>
          </a:xfrm>
        </p:spPr>
        <p:txBody>
          <a:bodyPr/>
          <a:lstStyle/>
          <a:p>
            <a:r>
              <a:rPr lang="en-GB" dirty="0" smtClean="0"/>
              <a:t>Term dates: Google can help!</a:t>
            </a:r>
            <a:endParaRPr lang="en-GB" dirty="0"/>
          </a:p>
        </p:txBody>
      </p:sp>
      <p:sp>
        <p:nvSpPr>
          <p:cNvPr id="2" name="Slide Number Placeholder 1"/>
          <p:cNvSpPr>
            <a:spLocks noGrp="1"/>
          </p:cNvSpPr>
          <p:nvPr>
            <p:ph type="sldNum" sz="quarter" idx="12"/>
          </p:nvPr>
        </p:nvSpPr>
        <p:spPr/>
        <p:txBody>
          <a:bodyPr/>
          <a:lstStyle/>
          <a:p>
            <a:fld id="{8F1FD715-98DC-468D-88EA-411B06A7FFA7}" type="slidenum">
              <a:rPr lang="en-US" smtClean="0"/>
              <a:pPr/>
              <a:t>30</a:t>
            </a:fld>
            <a:endParaRPr lang="en-US"/>
          </a:p>
        </p:txBody>
      </p:sp>
      <p:sp>
        <p:nvSpPr>
          <p:cNvPr id="4" name="Rectangle 3"/>
          <p:cNvSpPr/>
          <p:nvPr/>
        </p:nvSpPr>
        <p:spPr>
          <a:xfrm>
            <a:off x="1483722" y="609600"/>
            <a:ext cx="6136278" cy="923330"/>
          </a:xfrm>
          <a:prstGeom prst="rect">
            <a:avLst/>
          </a:prstGeom>
        </p:spPr>
        <p:txBody>
          <a:bodyPr wrap="square">
            <a:spAutoFit/>
          </a:bodyPr>
          <a:lstStyle/>
          <a:p>
            <a:r>
              <a:rPr lang="en-GB" dirty="0" smtClean="0">
                <a:solidFill>
                  <a:srgbClr val="FFFFFF"/>
                </a:solidFill>
              </a:rPr>
              <a:t>Google: University of Manchester Key Dates</a:t>
            </a:r>
          </a:p>
          <a:p>
            <a:endParaRPr lang="en-GB" dirty="0" smtClean="0">
              <a:solidFill>
                <a:srgbClr val="FFFFFF"/>
              </a:solidFill>
            </a:endParaRPr>
          </a:p>
          <a:p>
            <a:r>
              <a:rPr lang="en-GB" dirty="0" smtClean="0">
                <a:solidFill>
                  <a:srgbClr val="FFFFFF"/>
                </a:solidFill>
              </a:rPr>
              <a:t>http://www.manchester.ac.uk/discover/key-dates/</a:t>
            </a:r>
            <a:endParaRPr lang="en-GB" dirty="0">
              <a:solidFill>
                <a:srgbClr val="FFFFFF"/>
              </a:solidFill>
            </a:endParaRPr>
          </a:p>
        </p:txBody>
      </p:sp>
      <p:pic>
        <p:nvPicPr>
          <p:cNvPr id="8" name="Picture 7" descr="Screen Shot 2017-09-17 at 11.53.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722" y="1600200"/>
            <a:ext cx="4487325" cy="4991100"/>
          </a:xfrm>
          <a:prstGeom prst="rect">
            <a:avLst/>
          </a:prstGeom>
        </p:spPr>
      </p:pic>
    </p:spTree>
    <p:extLst>
      <p:ext uri="{BB962C8B-B14F-4D97-AF65-F5344CB8AC3E}">
        <p14:creationId xmlns:p14="http://schemas.microsoft.com/office/powerpoint/2010/main" val="40546501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7-09-17 at 11.45.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3500"/>
            <a:ext cx="4787900" cy="6731000"/>
          </a:xfrm>
          <a:prstGeom prst="rect">
            <a:avLst/>
          </a:prstGeom>
        </p:spPr>
      </p:pic>
      <p:sp>
        <p:nvSpPr>
          <p:cNvPr id="2" name="Title 1"/>
          <p:cNvSpPr>
            <a:spLocks noGrp="1"/>
          </p:cNvSpPr>
          <p:nvPr>
            <p:ph type="title"/>
          </p:nvPr>
        </p:nvSpPr>
        <p:spPr>
          <a:xfrm>
            <a:off x="4861228" y="172014"/>
            <a:ext cx="4093542" cy="584817"/>
          </a:xfrm>
        </p:spPr>
        <p:txBody>
          <a:bodyPr/>
          <a:lstStyle/>
          <a:p>
            <a:r>
              <a:rPr lang="en-US" dirty="0" smtClean="0"/>
              <a:t>Time-table</a:t>
            </a:r>
            <a:endParaRPr lang="en-US" dirty="0"/>
          </a:p>
        </p:txBody>
      </p:sp>
      <p:sp>
        <p:nvSpPr>
          <p:cNvPr id="5" name="Slide Number Placeholder 4"/>
          <p:cNvSpPr>
            <a:spLocks noGrp="1"/>
          </p:cNvSpPr>
          <p:nvPr>
            <p:ph type="sldNum" sz="quarter" idx="12"/>
          </p:nvPr>
        </p:nvSpPr>
        <p:spPr/>
        <p:txBody>
          <a:bodyPr/>
          <a:lstStyle/>
          <a:p>
            <a:fld id="{8F1FD715-98DC-468D-88EA-411B06A7FFA7}" type="slidenum">
              <a:rPr lang="en-US" smtClean="0"/>
              <a:pPr/>
              <a:t>31</a:t>
            </a:fld>
            <a:endParaRPr lang="en-US"/>
          </a:p>
        </p:txBody>
      </p:sp>
      <p:sp>
        <p:nvSpPr>
          <p:cNvPr id="8" name="TextBox 7"/>
          <p:cNvSpPr txBox="1"/>
          <p:nvPr/>
        </p:nvSpPr>
        <p:spPr>
          <a:xfrm>
            <a:off x="5257800" y="3276600"/>
            <a:ext cx="3276600" cy="369332"/>
          </a:xfrm>
          <a:prstGeom prst="rect">
            <a:avLst/>
          </a:prstGeom>
          <a:noFill/>
          <a:ln w="50800">
            <a:solidFill>
              <a:srgbClr val="FF0000"/>
            </a:solidFill>
          </a:ln>
        </p:spPr>
        <p:txBody>
          <a:bodyPr wrap="square" rtlCol="0">
            <a:spAutoFit/>
          </a:bodyPr>
          <a:lstStyle/>
          <a:p>
            <a:r>
              <a:rPr lang="en-GB" dirty="0" smtClean="0">
                <a:solidFill>
                  <a:srgbClr val="FFFFFF"/>
                </a:solidFill>
              </a:rPr>
              <a:t>How do I get to </a:t>
            </a:r>
            <a:r>
              <a:rPr lang="en-GB" dirty="0" smtClean="0">
                <a:solidFill>
                  <a:srgbClr val="FFFFFF"/>
                </a:solidFill>
              </a:rPr>
              <a:t>Simon theatre A?</a:t>
            </a:r>
            <a:endParaRPr lang="en-GB" dirty="0">
              <a:solidFill>
                <a:srgbClr val="FFFFFF"/>
              </a:solidFill>
            </a:endParaRPr>
          </a:p>
        </p:txBody>
      </p:sp>
      <p:cxnSp>
        <p:nvCxnSpPr>
          <p:cNvPr id="12" name="Straight Arrow Connector 11"/>
          <p:cNvCxnSpPr>
            <a:stCxn id="8" idx="1"/>
          </p:cNvCxnSpPr>
          <p:nvPr/>
        </p:nvCxnSpPr>
        <p:spPr>
          <a:xfrm flipH="1" flipV="1">
            <a:off x="4343400" y="3429000"/>
            <a:ext cx="914400" cy="322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57800" y="4507468"/>
            <a:ext cx="3276600" cy="646331"/>
          </a:xfrm>
          <a:prstGeom prst="rect">
            <a:avLst/>
          </a:prstGeom>
          <a:noFill/>
          <a:ln w="50800">
            <a:solidFill>
              <a:srgbClr val="FF0000"/>
            </a:solidFill>
          </a:ln>
        </p:spPr>
        <p:txBody>
          <a:bodyPr wrap="square" rtlCol="0">
            <a:spAutoFit/>
          </a:bodyPr>
          <a:lstStyle/>
          <a:p>
            <a:r>
              <a:rPr lang="en-GB" dirty="0" smtClean="0">
                <a:solidFill>
                  <a:srgbClr val="FFFFFF"/>
                </a:solidFill>
              </a:rPr>
              <a:t>What is my personalized time-table and how do I check it?</a:t>
            </a:r>
            <a:endParaRPr lang="en-GB" dirty="0">
              <a:solidFill>
                <a:srgbClr val="FFFFFF"/>
              </a:solidFill>
            </a:endParaRPr>
          </a:p>
        </p:txBody>
      </p:sp>
      <p:cxnSp>
        <p:nvCxnSpPr>
          <p:cNvPr id="14" name="Straight Arrow Connector 13"/>
          <p:cNvCxnSpPr>
            <a:stCxn id="13" idx="1"/>
          </p:cNvCxnSpPr>
          <p:nvPr/>
        </p:nvCxnSpPr>
        <p:spPr>
          <a:xfrm flipH="1" flipV="1">
            <a:off x="4343400" y="4659868"/>
            <a:ext cx="914400" cy="1707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638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9-17 at 11.51.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11700" cy="6705600"/>
          </a:xfrm>
          <a:prstGeom prst="rect">
            <a:avLst/>
          </a:prstGeom>
        </p:spPr>
      </p:pic>
      <p:sp>
        <p:nvSpPr>
          <p:cNvPr id="2" name="Title 1"/>
          <p:cNvSpPr>
            <a:spLocks noGrp="1"/>
          </p:cNvSpPr>
          <p:nvPr>
            <p:ph type="title"/>
          </p:nvPr>
        </p:nvSpPr>
        <p:spPr>
          <a:xfrm>
            <a:off x="4978014" y="172014"/>
            <a:ext cx="3976755" cy="584817"/>
          </a:xfrm>
        </p:spPr>
        <p:txBody>
          <a:bodyPr/>
          <a:lstStyle/>
          <a:p>
            <a:r>
              <a:rPr lang="en-US" dirty="0" smtClean="0"/>
              <a:t>Time-table</a:t>
            </a:r>
            <a:endParaRPr lang="en-US" dirty="0"/>
          </a:p>
        </p:txBody>
      </p:sp>
      <p:sp>
        <p:nvSpPr>
          <p:cNvPr id="5" name="Slide Number Placeholder 4"/>
          <p:cNvSpPr>
            <a:spLocks noGrp="1"/>
          </p:cNvSpPr>
          <p:nvPr>
            <p:ph type="sldNum" sz="quarter" idx="12"/>
          </p:nvPr>
        </p:nvSpPr>
        <p:spPr/>
        <p:txBody>
          <a:bodyPr/>
          <a:lstStyle/>
          <a:p>
            <a:fld id="{8F1FD715-98DC-468D-88EA-411B06A7FFA7}" type="slidenum">
              <a:rPr lang="en-US" smtClean="0"/>
              <a:pPr/>
              <a:t>32</a:t>
            </a:fld>
            <a:endParaRPr lang="en-US"/>
          </a:p>
        </p:txBody>
      </p:sp>
      <p:sp>
        <p:nvSpPr>
          <p:cNvPr id="7" name="TextBox 6"/>
          <p:cNvSpPr txBox="1"/>
          <p:nvPr/>
        </p:nvSpPr>
        <p:spPr>
          <a:xfrm>
            <a:off x="5257800" y="1066800"/>
            <a:ext cx="3276600" cy="369332"/>
          </a:xfrm>
          <a:prstGeom prst="rect">
            <a:avLst/>
          </a:prstGeom>
          <a:noFill/>
          <a:ln w="50800">
            <a:solidFill>
              <a:srgbClr val="FF0000"/>
            </a:solidFill>
          </a:ln>
        </p:spPr>
        <p:txBody>
          <a:bodyPr wrap="square" rtlCol="0">
            <a:spAutoFit/>
          </a:bodyPr>
          <a:lstStyle/>
          <a:p>
            <a:r>
              <a:rPr lang="en-GB" dirty="0" smtClean="0">
                <a:solidFill>
                  <a:srgbClr val="FFFFFF"/>
                </a:solidFill>
              </a:rPr>
              <a:t>Questions on field trip?</a:t>
            </a:r>
            <a:endParaRPr lang="en-GB" dirty="0">
              <a:solidFill>
                <a:srgbClr val="FFFFFF"/>
              </a:solidFill>
            </a:endParaRPr>
          </a:p>
        </p:txBody>
      </p:sp>
      <p:cxnSp>
        <p:nvCxnSpPr>
          <p:cNvPr id="8" name="Straight Arrow Connector 7"/>
          <p:cNvCxnSpPr>
            <a:stCxn id="7" idx="1"/>
          </p:cNvCxnSpPr>
          <p:nvPr/>
        </p:nvCxnSpPr>
        <p:spPr>
          <a:xfrm flipH="1" flipV="1">
            <a:off x="4343400" y="1219200"/>
            <a:ext cx="914400" cy="322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105400" y="3135868"/>
            <a:ext cx="3276600" cy="369332"/>
          </a:xfrm>
          <a:prstGeom prst="rect">
            <a:avLst/>
          </a:prstGeom>
          <a:noFill/>
          <a:ln w="50800">
            <a:solidFill>
              <a:srgbClr val="FF0000"/>
            </a:solidFill>
          </a:ln>
        </p:spPr>
        <p:txBody>
          <a:bodyPr wrap="square" rtlCol="0">
            <a:spAutoFit/>
          </a:bodyPr>
          <a:lstStyle/>
          <a:p>
            <a:r>
              <a:rPr lang="en-GB" dirty="0" smtClean="0">
                <a:solidFill>
                  <a:srgbClr val="FFFFFF"/>
                </a:solidFill>
              </a:rPr>
              <a:t>Mandatory!!</a:t>
            </a:r>
            <a:endParaRPr lang="en-GB" dirty="0">
              <a:solidFill>
                <a:srgbClr val="FFFFFF"/>
              </a:solidFill>
            </a:endParaRPr>
          </a:p>
        </p:txBody>
      </p:sp>
      <p:cxnSp>
        <p:nvCxnSpPr>
          <p:cNvPr id="12" name="Straight Arrow Connector 11"/>
          <p:cNvCxnSpPr>
            <a:stCxn id="11" idx="1"/>
          </p:cNvCxnSpPr>
          <p:nvPr/>
        </p:nvCxnSpPr>
        <p:spPr>
          <a:xfrm flipH="1" flipV="1">
            <a:off x="4191000" y="3288268"/>
            <a:ext cx="914400" cy="322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134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91212" y="228600"/>
            <a:ext cx="7552787" cy="838200"/>
          </a:xfrm>
        </p:spPr>
        <p:txBody>
          <a:bodyPr>
            <a:normAutofit fontScale="90000"/>
          </a:bodyPr>
          <a:lstStyle/>
          <a:p>
            <a:r>
              <a:rPr lang="en-GB" sz="3600" dirty="0" smtClean="0"/>
              <a:t>Time-table – complex, so check each week</a:t>
            </a:r>
            <a:endParaRPr lang="en-GB" sz="3600"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33</a:t>
            </a:fld>
            <a:endParaRPr lang="en-US"/>
          </a:p>
        </p:txBody>
      </p:sp>
      <p:pic>
        <p:nvPicPr>
          <p:cNvPr id="5" name="Picture 4" descr="time_table01.png"/>
          <p:cNvPicPr>
            <a:picLocks noChangeAspect="1"/>
          </p:cNvPicPr>
          <p:nvPr/>
        </p:nvPicPr>
        <p:blipFill>
          <a:blip r:embed="rId3" cstate="print"/>
          <a:srcRect t="7580"/>
          <a:stretch>
            <a:fillRect/>
          </a:stretch>
        </p:blipFill>
        <p:spPr>
          <a:xfrm>
            <a:off x="0" y="1066800"/>
            <a:ext cx="9144000" cy="5146510"/>
          </a:xfrm>
          <a:prstGeom prst="rect">
            <a:avLst/>
          </a:prstGeom>
        </p:spPr>
      </p:pic>
      <p:sp>
        <p:nvSpPr>
          <p:cNvPr id="7" name="TextBox 6"/>
          <p:cNvSpPr txBox="1"/>
          <p:nvPr/>
        </p:nvSpPr>
        <p:spPr>
          <a:xfrm>
            <a:off x="228600" y="6400800"/>
            <a:ext cx="2590800" cy="369332"/>
          </a:xfrm>
          <a:prstGeom prst="rect">
            <a:avLst/>
          </a:prstGeom>
          <a:solidFill>
            <a:schemeClr val="bg1"/>
          </a:solidFill>
          <a:ln w="38100">
            <a:solidFill>
              <a:schemeClr val="tx1"/>
            </a:solidFill>
          </a:ln>
        </p:spPr>
        <p:txBody>
          <a:bodyPr wrap="square" rtlCol="0">
            <a:spAutoFit/>
          </a:bodyPr>
          <a:lstStyle/>
          <a:p>
            <a:r>
              <a:rPr lang="en-GB" dirty="0" smtClean="0"/>
              <a:t>Scientific Problem Solving</a:t>
            </a:r>
            <a:endParaRPr lang="en-GB" dirty="0"/>
          </a:p>
        </p:txBody>
      </p:sp>
      <p:cxnSp>
        <p:nvCxnSpPr>
          <p:cNvPr id="9" name="Straight Arrow Connector 8"/>
          <p:cNvCxnSpPr/>
          <p:nvPr/>
        </p:nvCxnSpPr>
        <p:spPr>
          <a:xfrm flipV="1">
            <a:off x="914400" y="3276600"/>
            <a:ext cx="0" cy="3124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0600" y="5955268"/>
            <a:ext cx="3733800" cy="369332"/>
          </a:xfrm>
          <a:prstGeom prst="rect">
            <a:avLst/>
          </a:prstGeom>
          <a:solidFill>
            <a:schemeClr val="bg1"/>
          </a:solidFill>
          <a:ln w="38100">
            <a:solidFill>
              <a:srgbClr val="FF0000"/>
            </a:solidFill>
          </a:ln>
        </p:spPr>
        <p:txBody>
          <a:bodyPr wrap="square" rtlCol="0">
            <a:spAutoFit/>
          </a:bodyPr>
          <a:lstStyle/>
          <a:p>
            <a:r>
              <a:rPr lang="en-GB" dirty="0" smtClean="0"/>
              <a:t>Microbes, Man and the Environment</a:t>
            </a:r>
            <a:endParaRPr lang="en-GB" dirty="0"/>
          </a:p>
        </p:txBody>
      </p:sp>
      <p:cxnSp>
        <p:nvCxnSpPr>
          <p:cNvPr id="11" name="Straight Arrow Connector 10"/>
          <p:cNvCxnSpPr/>
          <p:nvPr/>
        </p:nvCxnSpPr>
        <p:spPr>
          <a:xfrm flipV="1">
            <a:off x="1752600" y="3897868"/>
            <a:ext cx="0" cy="2057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33600" y="5560620"/>
            <a:ext cx="1371600" cy="369332"/>
          </a:xfrm>
          <a:prstGeom prst="rect">
            <a:avLst/>
          </a:prstGeom>
          <a:solidFill>
            <a:schemeClr val="bg1"/>
          </a:solidFill>
          <a:ln w="38100">
            <a:solidFill>
              <a:srgbClr val="FFC000"/>
            </a:solidFill>
          </a:ln>
        </p:spPr>
        <p:txBody>
          <a:bodyPr wrap="square" rtlCol="0">
            <a:spAutoFit/>
          </a:bodyPr>
          <a:lstStyle/>
          <a:p>
            <a:r>
              <a:rPr lang="en-GB" dirty="0" smtClean="0"/>
              <a:t>Biodiversity</a:t>
            </a:r>
            <a:endParaRPr lang="en-GB" dirty="0"/>
          </a:p>
        </p:txBody>
      </p:sp>
      <p:cxnSp>
        <p:nvCxnSpPr>
          <p:cNvPr id="14" name="Straight Arrow Connector 13"/>
          <p:cNvCxnSpPr/>
          <p:nvPr/>
        </p:nvCxnSpPr>
        <p:spPr>
          <a:xfrm flipV="1">
            <a:off x="2895600" y="3200400"/>
            <a:ext cx="0" cy="236022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86200" y="5548952"/>
            <a:ext cx="1371600" cy="369332"/>
          </a:xfrm>
          <a:prstGeom prst="rect">
            <a:avLst/>
          </a:prstGeom>
          <a:solidFill>
            <a:schemeClr val="bg1"/>
          </a:solidFill>
          <a:ln w="38100">
            <a:solidFill>
              <a:srgbClr val="92D050"/>
            </a:solidFill>
          </a:ln>
        </p:spPr>
        <p:txBody>
          <a:bodyPr wrap="square" rtlCol="0">
            <a:spAutoFit/>
          </a:bodyPr>
          <a:lstStyle/>
          <a:p>
            <a:r>
              <a:rPr lang="en-GB" dirty="0" smtClean="0"/>
              <a:t>Tutorial</a:t>
            </a:r>
            <a:endParaRPr lang="en-GB" dirty="0"/>
          </a:p>
        </p:txBody>
      </p:sp>
      <p:cxnSp>
        <p:nvCxnSpPr>
          <p:cNvPr id="17" name="Straight Arrow Connector 16"/>
          <p:cNvCxnSpPr/>
          <p:nvPr/>
        </p:nvCxnSpPr>
        <p:spPr>
          <a:xfrm flipV="1">
            <a:off x="4648200" y="3407392"/>
            <a:ext cx="0" cy="21336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52800" y="6656696"/>
            <a:ext cx="5334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8637896" y="3505200"/>
            <a:ext cx="0" cy="3124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352800" y="6324600"/>
            <a:ext cx="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76800" y="6260068"/>
            <a:ext cx="2590800" cy="369332"/>
          </a:xfrm>
          <a:prstGeom prst="rect">
            <a:avLst/>
          </a:prstGeom>
          <a:solidFill>
            <a:schemeClr val="bg1"/>
          </a:solidFill>
          <a:ln w="38100">
            <a:solidFill>
              <a:srgbClr val="00B0F0"/>
            </a:solidFill>
          </a:ln>
        </p:spPr>
        <p:txBody>
          <a:bodyPr wrap="square" rtlCol="0">
            <a:spAutoFit/>
          </a:bodyPr>
          <a:lstStyle/>
          <a:p>
            <a:r>
              <a:rPr lang="en-GB" dirty="0" smtClean="0"/>
              <a:t>Introduction to the Earth</a:t>
            </a:r>
            <a:endParaRPr lang="en-GB" dirty="0"/>
          </a:p>
        </p:txBody>
      </p:sp>
      <p:cxnSp>
        <p:nvCxnSpPr>
          <p:cNvPr id="35" name="Straight Arrow Connector 34"/>
          <p:cNvCxnSpPr/>
          <p:nvPr/>
        </p:nvCxnSpPr>
        <p:spPr>
          <a:xfrm flipV="1">
            <a:off x="5791200" y="4953000"/>
            <a:ext cx="0" cy="129910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867400" y="5571046"/>
            <a:ext cx="1600200" cy="646331"/>
          </a:xfrm>
          <a:prstGeom prst="rect">
            <a:avLst/>
          </a:prstGeom>
          <a:solidFill>
            <a:schemeClr val="bg1"/>
          </a:solidFill>
          <a:ln w="38100">
            <a:solidFill>
              <a:srgbClr val="7030A0"/>
            </a:solidFill>
          </a:ln>
        </p:spPr>
        <p:txBody>
          <a:bodyPr wrap="square" rtlCol="0">
            <a:spAutoFit/>
          </a:bodyPr>
          <a:lstStyle/>
          <a:p>
            <a:r>
              <a:rPr lang="en-GB" dirty="0" smtClean="0"/>
              <a:t>Environmental Pollution</a:t>
            </a:r>
            <a:endParaRPr lang="en-GB" dirty="0"/>
          </a:p>
        </p:txBody>
      </p:sp>
      <p:cxnSp>
        <p:nvCxnSpPr>
          <p:cNvPr id="38" name="Straight Arrow Connector 37"/>
          <p:cNvCxnSpPr/>
          <p:nvPr/>
        </p:nvCxnSpPr>
        <p:spPr>
          <a:xfrm flipV="1">
            <a:off x="6934200" y="4428046"/>
            <a:ext cx="0" cy="113455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781800" y="914400"/>
            <a:ext cx="2133600" cy="369332"/>
          </a:xfrm>
          <a:prstGeom prst="rect">
            <a:avLst/>
          </a:prstGeom>
          <a:solidFill>
            <a:schemeClr val="bg1"/>
          </a:solidFill>
          <a:ln w="38100">
            <a:solidFill>
              <a:srgbClr val="FF0000"/>
            </a:solidFill>
          </a:ln>
        </p:spPr>
        <p:txBody>
          <a:bodyPr wrap="square" rtlCol="0">
            <a:spAutoFit/>
          </a:bodyPr>
          <a:lstStyle/>
          <a:p>
            <a:r>
              <a:rPr lang="en-GB" dirty="0" smtClean="0"/>
              <a:t>Industry projects</a:t>
            </a:r>
            <a:endParaRPr lang="en-GB" dirty="0"/>
          </a:p>
        </p:txBody>
      </p:sp>
      <p:sp>
        <p:nvSpPr>
          <p:cNvPr id="44" name="TextBox 43"/>
          <p:cNvSpPr txBox="1"/>
          <p:nvPr/>
        </p:nvSpPr>
        <p:spPr>
          <a:xfrm>
            <a:off x="4800600" y="1307068"/>
            <a:ext cx="3657600" cy="369332"/>
          </a:xfrm>
          <a:prstGeom prst="rect">
            <a:avLst/>
          </a:prstGeom>
          <a:solidFill>
            <a:schemeClr val="bg1"/>
          </a:solidFill>
          <a:ln w="38100">
            <a:solidFill>
              <a:srgbClr val="FFC000"/>
            </a:solidFill>
          </a:ln>
        </p:spPr>
        <p:txBody>
          <a:bodyPr wrap="square" rtlCol="0">
            <a:spAutoFit/>
          </a:bodyPr>
          <a:lstStyle/>
          <a:p>
            <a:r>
              <a:rPr lang="en-GB" dirty="0" smtClean="0"/>
              <a:t>Environmental Processes and change</a:t>
            </a:r>
            <a:endParaRPr lang="en-GB" dirty="0"/>
          </a:p>
        </p:txBody>
      </p:sp>
      <p:cxnSp>
        <p:nvCxnSpPr>
          <p:cNvPr id="45" name="Straight Arrow Connector 44"/>
          <p:cNvCxnSpPr/>
          <p:nvPr/>
        </p:nvCxnSpPr>
        <p:spPr>
          <a:xfrm>
            <a:off x="8686800" y="1295400"/>
            <a:ext cx="0" cy="990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696200" y="1676400"/>
            <a:ext cx="0" cy="16764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71600" y="3200400"/>
            <a:ext cx="6781800" cy="1323439"/>
          </a:xfrm>
          <a:prstGeom prst="rect">
            <a:avLst/>
          </a:prstGeom>
          <a:solidFill>
            <a:schemeClr val="bg1"/>
          </a:solidFill>
          <a:ln w="47625">
            <a:solidFill>
              <a:schemeClr val="tx1"/>
            </a:solidFill>
          </a:ln>
        </p:spPr>
        <p:txBody>
          <a:bodyPr wrap="square" rtlCol="0">
            <a:spAutoFit/>
          </a:bodyPr>
          <a:lstStyle/>
          <a:p>
            <a:pPr algn="ctr"/>
            <a:r>
              <a:rPr lang="en-GB" sz="4000" b="1" dirty="0" smtClean="0"/>
              <a:t>Can be slightly different each week, you need to check!</a:t>
            </a:r>
            <a:endParaRPr lang="en-GB" sz="4000" b="1" dirty="0"/>
          </a:p>
        </p:txBody>
      </p:sp>
    </p:spTree>
    <p:extLst>
      <p:ext uri="{BB962C8B-B14F-4D97-AF65-F5344CB8AC3E}">
        <p14:creationId xmlns:p14="http://schemas.microsoft.com/office/powerpoint/2010/main" val="334483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I will talk about</a:t>
            </a:r>
            <a:r>
              <a:rPr lang="mr-IN" dirty="0" smtClean="0"/>
              <a:t>…</a:t>
            </a:r>
            <a:endParaRPr lang="en-US" dirty="0"/>
          </a:p>
        </p:txBody>
      </p:sp>
      <p:sp>
        <p:nvSpPr>
          <p:cNvPr id="3" name="Content Placeholder 2"/>
          <p:cNvSpPr>
            <a:spLocks noGrp="1"/>
          </p:cNvSpPr>
          <p:nvPr>
            <p:ph idx="1"/>
          </p:nvPr>
        </p:nvSpPr>
        <p:spPr>
          <a:xfrm>
            <a:off x="1552330" y="1000559"/>
            <a:ext cx="7402440" cy="5518773"/>
          </a:xfrm>
        </p:spPr>
        <p:txBody>
          <a:bodyPr>
            <a:normAutofit fontScale="62500" lnSpcReduction="20000"/>
          </a:bodyPr>
          <a:lstStyle/>
          <a:p>
            <a:r>
              <a:rPr lang="en-US" dirty="0" smtClean="0"/>
              <a:t>Who am I?</a:t>
            </a:r>
          </a:p>
          <a:p>
            <a:endParaRPr lang="en-US" dirty="0" smtClean="0"/>
          </a:p>
          <a:p>
            <a:r>
              <a:rPr lang="en-US" dirty="0" smtClean="0"/>
              <a:t>Environmental Science at Manchester</a:t>
            </a:r>
            <a:r>
              <a:rPr lang="mr-IN" dirty="0" smtClean="0"/>
              <a:t>…</a:t>
            </a:r>
            <a:endParaRPr lang="en-GB" dirty="0"/>
          </a:p>
          <a:p>
            <a:endParaRPr lang="en-GB" dirty="0" smtClean="0"/>
          </a:p>
          <a:p>
            <a:r>
              <a:rPr lang="en-GB" dirty="0" smtClean="0"/>
              <a:t>Some highlights of the degree</a:t>
            </a:r>
          </a:p>
          <a:p>
            <a:endParaRPr lang="en-GB" dirty="0"/>
          </a:p>
          <a:p>
            <a:r>
              <a:rPr lang="en-GB" dirty="0" smtClean="0"/>
              <a:t>Some general points:</a:t>
            </a:r>
          </a:p>
          <a:p>
            <a:pPr lvl="1"/>
            <a:r>
              <a:rPr lang="en-US" dirty="0" smtClean="0"/>
              <a:t>How to succeed / fail</a:t>
            </a:r>
          </a:p>
          <a:p>
            <a:pPr lvl="1"/>
            <a:r>
              <a:rPr lang="en-US" dirty="0" smtClean="0"/>
              <a:t>Support</a:t>
            </a:r>
          </a:p>
          <a:p>
            <a:pPr lvl="1"/>
            <a:r>
              <a:rPr lang="en-US" dirty="0" smtClean="0"/>
              <a:t>Course Representation</a:t>
            </a:r>
          </a:p>
          <a:p>
            <a:pPr lvl="1"/>
            <a:r>
              <a:rPr lang="en-US" dirty="0" smtClean="0"/>
              <a:t>Awards</a:t>
            </a:r>
          </a:p>
          <a:p>
            <a:pPr lvl="1"/>
            <a:r>
              <a:rPr lang="en-US" dirty="0" smtClean="0"/>
              <a:t>Communication / Feedback</a:t>
            </a:r>
          </a:p>
          <a:p>
            <a:pPr lvl="1"/>
            <a:endParaRPr lang="en-US" dirty="0" smtClean="0"/>
          </a:p>
          <a:p>
            <a:r>
              <a:rPr lang="en-US" dirty="0" smtClean="0">
                <a:solidFill>
                  <a:srgbClr val="FFFFFF"/>
                </a:solidFill>
              </a:rPr>
              <a:t>Specific Information you will need right now</a:t>
            </a:r>
          </a:p>
          <a:p>
            <a:pPr lvl="1"/>
            <a:r>
              <a:rPr lang="en-US" dirty="0" smtClean="0">
                <a:solidFill>
                  <a:srgbClr val="FFFFFF"/>
                </a:solidFill>
              </a:rPr>
              <a:t>Structure</a:t>
            </a:r>
          </a:p>
          <a:p>
            <a:pPr lvl="1"/>
            <a:r>
              <a:rPr lang="en-US" dirty="0" smtClean="0">
                <a:solidFill>
                  <a:srgbClr val="FFFFFF"/>
                </a:solidFill>
              </a:rPr>
              <a:t>Term dates</a:t>
            </a:r>
          </a:p>
          <a:p>
            <a:pPr lvl="1"/>
            <a:r>
              <a:rPr lang="en-US" dirty="0" smtClean="0">
                <a:solidFill>
                  <a:srgbClr val="FFFFFF"/>
                </a:solidFill>
              </a:rPr>
              <a:t>Marks / Credits</a:t>
            </a:r>
          </a:p>
          <a:p>
            <a:pPr lvl="1"/>
            <a:r>
              <a:rPr lang="en-US" dirty="0" smtClean="0">
                <a:solidFill>
                  <a:srgbClr val="FFFFFF"/>
                </a:solidFill>
              </a:rPr>
              <a:t>Time-table</a:t>
            </a:r>
          </a:p>
          <a:p>
            <a:pPr lvl="1"/>
            <a:endParaRPr lang="en-US" dirty="0" smtClean="0"/>
          </a:p>
          <a:p>
            <a:r>
              <a:rPr lang="en-US" b="1" u="sng" dirty="0" smtClean="0">
                <a:solidFill>
                  <a:srgbClr val="FF6600"/>
                </a:solidFill>
              </a:rPr>
              <a:t>An Exercise to help</a:t>
            </a:r>
          </a:p>
          <a:p>
            <a:endParaRPr lang="en-US" dirty="0"/>
          </a:p>
          <a:p>
            <a:r>
              <a:rPr lang="en-US" dirty="0" smtClean="0"/>
              <a:t>Concluding remarks</a:t>
            </a:r>
          </a:p>
          <a:p>
            <a:pPr lvl="1"/>
            <a:endParaRPr lang="en-US" dirty="0" smtClean="0"/>
          </a:p>
          <a:p>
            <a:pPr lvl="1"/>
            <a:endParaRPr lang="en-US" dirty="0" smtClean="0"/>
          </a:p>
          <a:p>
            <a:endParaRPr lang="en-GB" dirty="0"/>
          </a:p>
        </p:txBody>
      </p:sp>
    </p:spTree>
    <p:extLst>
      <p:ext uri="{BB962C8B-B14F-4D97-AF65-F5344CB8AC3E}">
        <p14:creationId xmlns:p14="http://schemas.microsoft.com/office/powerpoint/2010/main" val="2102432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330" y="420197"/>
            <a:ext cx="7402440" cy="584817"/>
          </a:xfrm>
        </p:spPr>
        <p:txBody>
          <a:bodyPr>
            <a:noAutofit/>
          </a:bodyPr>
          <a:lstStyle/>
          <a:p>
            <a:r>
              <a:rPr lang="en-GB" sz="3200" dirty="0" smtClean="0"/>
              <a:t>My Manchester</a:t>
            </a:r>
            <a:br>
              <a:rPr lang="en-GB" sz="3200" dirty="0" smtClean="0"/>
            </a:br>
            <a:r>
              <a:rPr lang="en-GB" sz="3200" dirty="0" smtClean="0"/>
              <a:t> https://</a:t>
            </a:r>
            <a:r>
              <a:rPr lang="en-GB" sz="3200" dirty="0" err="1" smtClean="0"/>
              <a:t>my.manchester.ac.uk</a:t>
            </a:r>
            <a:r>
              <a:rPr lang="en-GB" sz="3200" dirty="0" smtClean="0"/>
              <a:t>/</a:t>
            </a:r>
            <a:br>
              <a:rPr lang="en-GB" sz="3200" dirty="0" smtClean="0"/>
            </a:br>
            <a:r>
              <a:rPr lang="en-GB" sz="3200" dirty="0" smtClean="0"/>
              <a:t>(e.g. Time-table)</a:t>
            </a:r>
            <a:endParaRPr lang="en-GB" sz="3200" dirty="0"/>
          </a:p>
        </p:txBody>
      </p:sp>
      <p:sp>
        <p:nvSpPr>
          <p:cNvPr id="3" name="Slide Number Placeholder 2"/>
          <p:cNvSpPr>
            <a:spLocks noGrp="1"/>
          </p:cNvSpPr>
          <p:nvPr>
            <p:ph type="sldNum" sz="quarter" idx="12"/>
          </p:nvPr>
        </p:nvSpPr>
        <p:spPr/>
        <p:txBody>
          <a:bodyPr/>
          <a:lstStyle/>
          <a:p>
            <a:fld id="{8F1FD715-98DC-468D-88EA-411B06A7FFA7}" type="slidenum">
              <a:rPr lang="en-US" smtClean="0"/>
              <a:pPr/>
              <a:t>35</a:t>
            </a:fld>
            <a:endParaRPr lang="en-US"/>
          </a:p>
        </p:txBody>
      </p:sp>
      <p:pic>
        <p:nvPicPr>
          <p:cNvPr id="4" name="Picture 3" descr="my_manchester.png"/>
          <p:cNvPicPr>
            <a:picLocks noChangeAspect="1"/>
          </p:cNvPicPr>
          <p:nvPr/>
        </p:nvPicPr>
        <p:blipFill>
          <a:blip r:embed="rId2" cstate="print"/>
          <a:srcRect t="7508"/>
          <a:stretch>
            <a:fillRect/>
          </a:stretch>
        </p:blipFill>
        <p:spPr>
          <a:xfrm>
            <a:off x="0" y="1631156"/>
            <a:ext cx="9144000" cy="4312444"/>
          </a:xfrm>
          <a:prstGeom prst="rect">
            <a:avLst/>
          </a:prstGeom>
        </p:spPr>
      </p:pic>
      <p:sp>
        <p:nvSpPr>
          <p:cNvPr id="5" name="Oval 4"/>
          <p:cNvSpPr/>
          <p:nvPr/>
        </p:nvSpPr>
        <p:spPr>
          <a:xfrm>
            <a:off x="7620000" y="1981200"/>
            <a:ext cx="6858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endCxn id="5" idx="4"/>
          </p:cNvCxnSpPr>
          <p:nvPr/>
        </p:nvCxnSpPr>
        <p:spPr>
          <a:xfrm flipV="1">
            <a:off x="5562600" y="2209800"/>
            <a:ext cx="2400300" cy="2667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876800"/>
            <a:ext cx="1828800" cy="369332"/>
          </a:xfrm>
          <a:prstGeom prst="rect">
            <a:avLst/>
          </a:prstGeom>
          <a:noFill/>
          <a:ln w="38100">
            <a:solidFill>
              <a:srgbClr val="FF0000"/>
            </a:solidFill>
          </a:ln>
        </p:spPr>
        <p:txBody>
          <a:bodyPr wrap="square" rtlCol="0">
            <a:spAutoFit/>
          </a:bodyPr>
          <a:lstStyle/>
          <a:p>
            <a:r>
              <a:rPr lang="en-GB" b="1" dirty="0" smtClean="0">
                <a:solidFill>
                  <a:srgbClr val="FF0000"/>
                </a:solidFill>
              </a:rPr>
              <a:t>Click on the A-Z</a:t>
            </a:r>
            <a:endParaRPr lang="en-GB" b="1" dirty="0">
              <a:solidFill>
                <a:srgbClr val="FF0000"/>
              </a:solidFill>
            </a:endParaRPr>
          </a:p>
        </p:txBody>
      </p:sp>
    </p:spTree>
    <p:extLst>
      <p:ext uri="{BB962C8B-B14F-4D97-AF65-F5344CB8AC3E}">
        <p14:creationId xmlns:p14="http://schemas.microsoft.com/office/powerpoint/2010/main" val="23331368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330" y="390999"/>
            <a:ext cx="7402440" cy="584817"/>
          </a:xfrm>
        </p:spPr>
        <p:txBody>
          <a:bodyPr>
            <a:noAutofit/>
          </a:bodyPr>
          <a:lstStyle/>
          <a:p>
            <a:r>
              <a:rPr lang="en-GB" sz="3200" dirty="0" smtClean="0"/>
              <a:t>My Manchester</a:t>
            </a:r>
            <a:br>
              <a:rPr lang="en-GB" sz="3200" dirty="0" smtClean="0"/>
            </a:br>
            <a:r>
              <a:rPr lang="en-GB" sz="3200" dirty="0" smtClean="0"/>
              <a:t> https://</a:t>
            </a:r>
            <a:r>
              <a:rPr lang="en-GB" sz="3200" dirty="0" err="1" smtClean="0"/>
              <a:t>my.manchester.ac.uk</a:t>
            </a:r>
            <a:r>
              <a:rPr lang="en-GB" sz="3200" dirty="0" smtClean="0"/>
              <a:t>/</a:t>
            </a:r>
            <a:br>
              <a:rPr lang="en-GB" sz="3200" dirty="0" smtClean="0"/>
            </a:br>
            <a:r>
              <a:rPr lang="en-GB" sz="3200" dirty="0" smtClean="0"/>
              <a:t>(e.g. Time-table)</a:t>
            </a:r>
            <a:endParaRPr lang="en-GB" sz="3200" dirty="0"/>
          </a:p>
        </p:txBody>
      </p:sp>
      <p:sp>
        <p:nvSpPr>
          <p:cNvPr id="3" name="Slide Number Placeholder 2"/>
          <p:cNvSpPr>
            <a:spLocks noGrp="1"/>
          </p:cNvSpPr>
          <p:nvPr>
            <p:ph type="sldNum" sz="quarter" idx="12"/>
          </p:nvPr>
        </p:nvSpPr>
        <p:spPr/>
        <p:txBody>
          <a:bodyPr/>
          <a:lstStyle/>
          <a:p>
            <a:fld id="{8F1FD715-98DC-468D-88EA-411B06A7FFA7}" type="slidenum">
              <a:rPr lang="en-US" smtClean="0"/>
              <a:pPr/>
              <a:t>36</a:t>
            </a:fld>
            <a:endParaRPr lang="en-US"/>
          </a:p>
        </p:txBody>
      </p:sp>
      <p:pic>
        <p:nvPicPr>
          <p:cNvPr id="5" name="Picture 4" descr="my_manchester02.png"/>
          <p:cNvPicPr>
            <a:picLocks noChangeAspect="1"/>
          </p:cNvPicPr>
          <p:nvPr/>
        </p:nvPicPr>
        <p:blipFill>
          <a:blip r:embed="rId2" cstate="print"/>
          <a:srcRect t="7508"/>
          <a:stretch>
            <a:fillRect/>
          </a:stretch>
        </p:blipFill>
        <p:spPr>
          <a:xfrm>
            <a:off x="0" y="1631156"/>
            <a:ext cx="9144000" cy="4312444"/>
          </a:xfrm>
          <a:prstGeom prst="rect">
            <a:avLst/>
          </a:prstGeom>
        </p:spPr>
      </p:pic>
      <p:sp>
        <p:nvSpPr>
          <p:cNvPr id="6" name="Oval 5"/>
          <p:cNvSpPr/>
          <p:nvPr/>
        </p:nvSpPr>
        <p:spPr>
          <a:xfrm>
            <a:off x="914400" y="2850356"/>
            <a:ext cx="6858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endCxn id="6" idx="6"/>
          </p:cNvCxnSpPr>
          <p:nvPr/>
        </p:nvCxnSpPr>
        <p:spPr>
          <a:xfrm flipH="1" flipV="1">
            <a:off x="1600200" y="2964656"/>
            <a:ext cx="3962400" cy="2095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48200" y="5060156"/>
            <a:ext cx="2286000" cy="369332"/>
          </a:xfrm>
          <a:prstGeom prst="rect">
            <a:avLst/>
          </a:prstGeom>
          <a:noFill/>
          <a:ln w="38100">
            <a:solidFill>
              <a:srgbClr val="FF0000"/>
            </a:solidFill>
          </a:ln>
        </p:spPr>
        <p:txBody>
          <a:bodyPr wrap="square" rtlCol="0">
            <a:spAutoFit/>
          </a:bodyPr>
          <a:lstStyle/>
          <a:p>
            <a:r>
              <a:rPr lang="en-GB" b="1" dirty="0" smtClean="0">
                <a:solidFill>
                  <a:srgbClr val="FF0000"/>
                </a:solidFill>
              </a:rPr>
              <a:t>e.g. Time-table here</a:t>
            </a:r>
            <a:endParaRPr lang="en-GB" b="1" dirty="0">
              <a:solidFill>
                <a:srgbClr val="FF0000"/>
              </a:solidFill>
            </a:endParaRPr>
          </a:p>
        </p:txBody>
      </p:sp>
    </p:spTree>
    <p:extLst>
      <p:ext uri="{BB962C8B-B14F-4D97-AF65-F5344CB8AC3E}">
        <p14:creationId xmlns:p14="http://schemas.microsoft.com/office/powerpoint/2010/main" val="42664805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y_manchester03.png"/>
          <p:cNvPicPr>
            <a:picLocks noChangeAspect="1"/>
          </p:cNvPicPr>
          <p:nvPr/>
        </p:nvPicPr>
        <p:blipFill>
          <a:blip r:embed="rId2" cstate="print"/>
          <a:srcRect t="3475"/>
          <a:stretch>
            <a:fillRect/>
          </a:stretch>
        </p:blipFill>
        <p:spPr>
          <a:xfrm>
            <a:off x="0" y="1482890"/>
            <a:ext cx="9144000" cy="5375110"/>
          </a:xfrm>
          <a:prstGeom prst="rect">
            <a:avLst/>
          </a:prstGeom>
        </p:spPr>
      </p:pic>
      <p:sp>
        <p:nvSpPr>
          <p:cNvPr id="2" name="Title 1"/>
          <p:cNvSpPr>
            <a:spLocks noGrp="1"/>
          </p:cNvSpPr>
          <p:nvPr>
            <p:ph type="title"/>
          </p:nvPr>
        </p:nvSpPr>
        <p:spPr>
          <a:xfrm>
            <a:off x="1552330" y="347202"/>
            <a:ext cx="7402440" cy="584817"/>
          </a:xfrm>
        </p:spPr>
        <p:txBody>
          <a:bodyPr>
            <a:noAutofit/>
          </a:bodyPr>
          <a:lstStyle/>
          <a:p>
            <a:r>
              <a:rPr lang="en-GB" sz="3200" dirty="0" smtClean="0"/>
              <a:t>My Manchester</a:t>
            </a:r>
            <a:br>
              <a:rPr lang="en-GB" sz="3200" dirty="0" smtClean="0"/>
            </a:br>
            <a:r>
              <a:rPr lang="en-GB" sz="3200" dirty="0" smtClean="0"/>
              <a:t> https://</a:t>
            </a:r>
            <a:r>
              <a:rPr lang="en-GB" sz="3200" dirty="0" err="1" smtClean="0"/>
              <a:t>my.manchester.ac.uk</a:t>
            </a:r>
            <a:r>
              <a:rPr lang="en-GB" sz="3200" dirty="0" smtClean="0"/>
              <a:t>/</a:t>
            </a:r>
            <a:br>
              <a:rPr lang="en-GB" sz="3200" dirty="0" smtClean="0"/>
            </a:br>
            <a:r>
              <a:rPr lang="en-GB" sz="3200" dirty="0" smtClean="0"/>
              <a:t>(e.g. Map)</a:t>
            </a:r>
            <a:endParaRPr lang="en-GB" sz="3200" dirty="0"/>
          </a:p>
        </p:txBody>
      </p:sp>
      <p:sp>
        <p:nvSpPr>
          <p:cNvPr id="3" name="Slide Number Placeholder 2"/>
          <p:cNvSpPr>
            <a:spLocks noGrp="1"/>
          </p:cNvSpPr>
          <p:nvPr>
            <p:ph type="sldNum" sz="quarter" idx="12"/>
          </p:nvPr>
        </p:nvSpPr>
        <p:spPr/>
        <p:txBody>
          <a:bodyPr/>
          <a:lstStyle/>
          <a:p>
            <a:fld id="{8F1FD715-98DC-468D-88EA-411B06A7FFA7}" type="slidenum">
              <a:rPr lang="en-US" smtClean="0"/>
              <a:pPr/>
              <a:t>37</a:t>
            </a:fld>
            <a:endParaRPr lang="en-US"/>
          </a:p>
        </p:txBody>
      </p:sp>
      <p:sp>
        <p:nvSpPr>
          <p:cNvPr id="6" name="Oval 5"/>
          <p:cNvSpPr/>
          <p:nvPr/>
        </p:nvSpPr>
        <p:spPr>
          <a:xfrm>
            <a:off x="152400" y="4800600"/>
            <a:ext cx="6858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10" idx="1"/>
            <a:endCxn id="6" idx="6"/>
          </p:cNvCxnSpPr>
          <p:nvPr/>
        </p:nvCxnSpPr>
        <p:spPr>
          <a:xfrm flipH="1" flipV="1">
            <a:off x="838200" y="4914900"/>
            <a:ext cx="3810000" cy="3299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48200" y="5060156"/>
            <a:ext cx="1219200" cy="369332"/>
          </a:xfrm>
          <a:prstGeom prst="rect">
            <a:avLst/>
          </a:prstGeom>
          <a:noFill/>
          <a:ln w="38100">
            <a:solidFill>
              <a:srgbClr val="FF0000"/>
            </a:solidFill>
          </a:ln>
        </p:spPr>
        <p:txBody>
          <a:bodyPr wrap="square" rtlCol="0">
            <a:spAutoFit/>
          </a:bodyPr>
          <a:lstStyle/>
          <a:p>
            <a:r>
              <a:rPr lang="en-GB" b="1" dirty="0" smtClean="0">
                <a:solidFill>
                  <a:srgbClr val="FF0000"/>
                </a:solidFill>
              </a:rPr>
              <a:t>e.g. Maps</a:t>
            </a:r>
            <a:endParaRPr lang="en-GB" b="1" dirty="0">
              <a:solidFill>
                <a:srgbClr val="FF0000"/>
              </a:solidFill>
            </a:endParaRPr>
          </a:p>
        </p:txBody>
      </p:sp>
    </p:spTree>
    <p:extLst>
      <p:ext uri="{BB962C8B-B14F-4D97-AF65-F5344CB8AC3E}">
        <p14:creationId xmlns:p14="http://schemas.microsoft.com/office/powerpoint/2010/main" val="1207476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y_manchester04.png"/>
          <p:cNvPicPr>
            <a:picLocks noChangeAspect="1"/>
          </p:cNvPicPr>
          <p:nvPr/>
        </p:nvPicPr>
        <p:blipFill>
          <a:blip r:embed="rId2" cstate="print"/>
          <a:srcRect t="3475"/>
          <a:stretch>
            <a:fillRect/>
          </a:stretch>
        </p:blipFill>
        <p:spPr>
          <a:xfrm>
            <a:off x="0" y="1559090"/>
            <a:ext cx="9144000" cy="5375110"/>
          </a:xfrm>
          <a:prstGeom prst="rect">
            <a:avLst/>
          </a:prstGeom>
        </p:spPr>
      </p:pic>
      <p:sp>
        <p:nvSpPr>
          <p:cNvPr id="2" name="Title 1"/>
          <p:cNvSpPr>
            <a:spLocks noGrp="1"/>
          </p:cNvSpPr>
          <p:nvPr>
            <p:ph type="title"/>
          </p:nvPr>
        </p:nvSpPr>
        <p:spPr>
          <a:xfrm>
            <a:off x="1552330" y="376400"/>
            <a:ext cx="7402440" cy="584817"/>
          </a:xfrm>
        </p:spPr>
        <p:txBody>
          <a:bodyPr>
            <a:noAutofit/>
          </a:bodyPr>
          <a:lstStyle/>
          <a:p>
            <a:r>
              <a:rPr lang="en-GB" sz="3200" dirty="0" smtClean="0"/>
              <a:t>My Manchester</a:t>
            </a:r>
            <a:br>
              <a:rPr lang="en-GB" sz="3200" dirty="0" smtClean="0"/>
            </a:br>
            <a:r>
              <a:rPr lang="en-GB" sz="3200" dirty="0" smtClean="0"/>
              <a:t> https://</a:t>
            </a:r>
            <a:r>
              <a:rPr lang="en-GB" sz="3200" dirty="0" err="1" smtClean="0"/>
              <a:t>my.manchester.ac.uk</a:t>
            </a:r>
            <a:r>
              <a:rPr lang="en-GB" sz="3200" dirty="0" smtClean="0"/>
              <a:t>/</a:t>
            </a:r>
            <a:br>
              <a:rPr lang="en-GB" sz="3200" dirty="0" smtClean="0"/>
            </a:br>
            <a:r>
              <a:rPr lang="en-GB" sz="3200" dirty="0" smtClean="0"/>
              <a:t>(e.g. Map)</a:t>
            </a:r>
            <a:endParaRPr lang="en-GB" sz="3200" dirty="0"/>
          </a:p>
        </p:txBody>
      </p:sp>
      <p:sp>
        <p:nvSpPr>
          <p:cNvPr id="3" name="Slide Number Placeholder 2"/>
          <p:cNvSpPr>
            <a:spLocks noGrp="1"/>
          </p:cNvSpPr>
          <p:nvPr>
            <p:ph type="sldNum" sz="quarter" idx="12"/>
          </p:nvPr>
        </p:nvSpPr>
        <p:spPr/>
        <p:txBody>
          <a:bodyPr/>
          <a:lstStyle/>
          <a:p>
            <a:fld id="{8F1FD715-98DC-468D-88EA-411B06A7FFA7}" type="slidenum">
              <a:rPr lang="en-US" smtClean="0"/>
              <a:pPr/>
              <a:t>38</a:t>
            </a:fld>
            <a:endParaRPr lang="en-US"/>
          </a:p>
        </p:txBody>
      </p:sp>
      <p:sp>
        <p:nvSpPr>
          <p:cNvPr id="6" name="Oval 5"/>
          <p:cNvSpPr/>
          <p:nvPr/>
        </p:nvSpPr>
        <p:spPr>
          <a:xfrm>
            <a:off x="3505200" y="6324600"/>
            <a:ext cx="9144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10" idx="1"/>
            <a:endCxn id="6" idx="6"/>
          </p:cNvCxnSpPr>
          <p:nvPr/>
        </p:nvCxnSpPr>
        <p:spPr>
          <a:xfrm flipH="1">
            <a:off x="4419600" y="3537466"/>
            <a:ext cx="2362200" cy="2939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81800" y="3352800"/>
            <a:ext cx="1219200" cy="369332"/>
          </a:xfrm>
          <a:prstGeom prst="rect">
            <a:avLst/>
          </a:prstGeom>
          <a:noFill/>
          <a:ln w="38100">
            <a:solidFill>
              <a:srgbClr val="FF0000"/>
            </a:solidFill>
          </a:ln>
        </p:spPr>
        <p:txBody>
          <a:bodyPr wrap="square" rtlCol="0">
            <a:spAutoFit/>
          </a:bodyPr>
          <a:lstStyle/>
          <a:p>
            <a:r>
              <a:rPr lang="en-GB" b="1" dirty="0" smtClean="0">
                <a:solidFill>
                  <a:srgbClr val="FF0000"/>
                </a:solidFill>
              </a:rPr>
              <a:t>e.g. Maps</a:t>
            </a:r>
            <a:endParaRPr lang="en-GB" b="1" dirty="0">
              <a:solidFill>
                <a:srgbClr val="FF0000"/>
              </a:solidFill>
            </a:endParaRPr>
          </a:p>
        </p:txBody>
      </p:sp>
    </p:spTree>
    <p:extLst>
      <p:ext uri="{BB962C8B-B14F-4D97-AF65-F5344CB8AC3E}">
        <p14:creationId xmlns:p14="http://schemas.microsoft.com/office/powerpoint/2010/main" val="38612302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868362"/>
          </a:xfrm>
        </p:spPr>
        <p:txBody>
          <a:bodyPr>
            <a:normAutofit fontScale="90000"/>
          </a:bodyPr>
          <a:lstStyle/>
          <a:p>
            <a:r>
              <a:rPr lang="en-GB" smtClean="0"/>
              <a:t>Blackboard</a:t>
            </a:r>
            <a:br>
              <a:rPr lang="en-GB" smtClean="0"/>
            </a:br>
            <a:r>
              <a:rPr lang="en-GB" smtClean="0"/>
              <a:t>(find from My Manchester A-Z)</a:t>
            </a:r>
            <a:endParaRPr lang="en-GB" dirty="0"/>
          </a:p>
        </p:txBody>
      </p:sp>
      <p:sp>
        <p:nvSpPr>
          <p:cNvPr id="3" name="Slide Number Placeholder 2"/>
          <p:cNvSpPr>
            <a:spLocks noGrp="1"/>
          </p:cNvSpPr>
          <p:nvPr>
            <p:ph type="sldNum" sz="quarter" idx="12"/>
          </p:nvPr>
        </p:nvSpPr>
        <p:spPr/>
        <p:txBody>
          <a:bodyPr/>
          <a:lstStyle/>
          <a:p>
            <a:fld id="{8F1FD715-98DC-468D-88EA-411B06A7FFA7}" type="slidenum">
              <a:rPr lang="en-US" smtClean="0"/>
              <a:pPr/>
              <a:t>39</a:t>
            </a:fld>
            <a:endParaRPr lang="en-US"/>
          </a:p>
        </p:txBody>
      </p:sp>
      <p:pic>
        <p:nvPicPr>
          <p:cNvPr id="4" name="Picture 3" descr="blackboard01.png"/>
          <p:cNvPicPr>
            <a:picLocks noChangeAspect="1"/>
          </p:cNvPicPr>
          <p:nvPr/>
        </p:nvPicPr>
        <p:blipFill>
          <a:blip r:embed="rId2" cstate="print"/>
          <a:stretch>
            <a:fillRect/>
          </a:stretch>
        </p:blipFill>
        <p:spPr>
          <a:xfrm>
            <a:off x="0" y="1043006"/>
            <a:ext cx="9144000" cy="5891194"/>
          </a:xfrm>
          <a:prstGeom prst="rect">
            <a:avLst/>
          </a:prstGeom>
        </p:spPr>
      </p:pic>
      <p:cxnSp>
        <p:nvCxnSpPr>
          <p:cNvPr id="6" name="Straight Arrow Connector 5"/>
          <p:cNvCxnSpPr>
            <a:stCxn id="7" idx="1"/>
          </p:cNvCxnSpPr>
          <p:nvPr/>
        </p:nvCxnSpPr>
        <p:spPr>
          <a:xfrm flipH="1" flipV="1">
            <a:off x="3733800" y="1676400"/>
            <a:ext cx="3048000" cy="18610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81800" y="3352800"/>
            <a:ext cx="1905000" cy="369332"/>
          </a:xfrm>
          <a:prstGeom prst="rect">
            <a:avLst/>
          </a:prstGeom>
          <a:solidFill>
            <a:schemeClr val="bg1"/>
          </a:solidFill>
          <a:ln w="38100">
            <a:solidFill>
              <a:srgbClr val="FF0000"/>
            </a:solidFill>
          </a:ln>
        </p:spPr>
        <p:txBody>
          <a:bodyPr wrap="square" rtlCol="0">
            <a:spAutoFit/>
          </a:bodyPr>
          <a:lstStyle/>
          <a:p>
            <a:r>
              <a:rPr lang="en-GB" b="1" dirty="0" smtClean="0">
                <a:solidFill>
                  <a:srgbClr val="FF0000"/>
                </a:solidFill>
              </a:rPr>
              <a:t>Course materials</a:t>
            </a:r>
            <a:endParaRPr lang="en-GB" b="1" dirty="0">
              <a:solidFill>
                <a:srgbClr val="FF0000"/>
              </a:solidFill>
            </a:endParaRPr>
          </a:p>
        </p:txBody>
      </p:sp>
      <p:cxnSp>
        <p:nvCxnSpPr>
          <p:cNvPr id="10" name="Straight Arrow Connector 9"/>
          <p:cNvCxnSpPr>
            <a:stCxn id="11" idx="1"/>
          </p:cNvCxnSpPr>
          <p:nvPr/>
        </p:nvCxnSpPr>
        <p:spPr>
          <a:xfrm flipH="1">
            <a:off x="3352800" y="5795665"/>
            <a:ext cx="2895600" cy="6813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48400" y="5334000"/>
            <a:ext cx="2590800" cy="923330"/>
          </a:xfrm>
          <a:prstGeom prst="rect">
            <a:avLst/>
          </a:prstGeom>
          <a:solidFill>
            <a:schemeClr val="bg1"/>
          </a:solidFill>
          <a:ln w="38100">
            <a:solidFill>
              <a:srgbClr val="FF0000"/>
            </a:solidFill>
          </a:ln>
        </p:spPr>
        <p:txBody>
          <a:bodyPr wrap="square" rtlCol="0">
            <a:spAutoFit/>
          </a:bodyPr>
          <a:lstStyle/>
          <a:p>
            <a:r>
              <a:rPr lang="en-GB" b="1" dirty="0" smtClean="0">
                <a:solidFill>
                  <a:srgbClr val="FF0000"/>
                </a:solidFill>
              </a:rPr>
              <a:t>School material, including programme and general handbooks</a:t>
            </a:r>
            <a:endParaRPr lang="en-GB" b="1" dirty="0">
              <a:solidFill>
                <a:srgbClr val="FF0000"/>
              </a:solidFill>
            </a:endParaRPr>
          </a:p>
        </p:txBody>
      </p:sp>
    </p:spTree>
    <p:extLst>
      <p:ext uri="{BB962C8B-B14F-4D97-AF65-F5344CB8AC3E}">
        <p14:creationId xmlns:p14="http://schemas.microsoft.com/office/powerpoint/2010/main" val="26060778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110" y="76200"/>
            <a:ext cx="7529689" cy="869244"/>
          </a:xfrm>
        </p:spPr>
        <p:txBody>
          <a:bodyPr/>
          <a:lstStyle/>
          <a:p>
            <a:r>
              <a:rPr lang="en-US" dirty="0" smtClean="0"/>
              <a:t>New Developments at SEES</a:t>
            </a:r>
            <a:endParaRPr lang="en-US"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4</a:t>
            </a:fld>
            <a:endParaRPr lang="en-US"/>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2784" y="4402667"/>
            <a:ext cx="2439937" cy="24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8110" y="6109179"/>
            <a:ext cx="41338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1538110" y="2362200"/>
            <a:ext cx="5396089" cy="374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D009D"/>
              </a:buClr>
              <a:buChar char="•"/>
              <a:defRPr sz="2400">
                <a:solidFill>
                  <a:schemeClr val="bg1"/>
                </a:solidFill>
                <a:latin typeface="Comic Sans MS" pitchFamily="66" charset="0"/>
                <a:ea typeface="ＭＳ Ｐゴシック" pitchFamily="34" charset="-128"/>
              </a:defRPr>
            </a:lvl1pPr>
            <a:lvl2pPr marL="742950" indent="-285750">
              <a:spcBef>
                <a:spcPct val="20000"/>
              </a:spcBef>
              <a:buClr>
                <a:srgbClr val="D10FFF"/>
              </a:buClr>
              <a:buChar char="–"/>
              <a:defRPr sz="2000">
                <a:solidFill>
                  <a:schemeClr val="bg1"/>
                </a:solidFill>
                <a:latin typeface="Comic Sans MS" pitchFamily="66" charset="0"/>
                <a:ea typeface="ＭＳ Ｐゴシック" pitchFamily="34" charset="-128"/>
              </a:defRPr>
            </a:lvl2pPr>
            <a:lvl3pPr marL="1143000" indent="-228600">
              <a:spcBef>
                <a:spcPct val="20000"/>
              </a:spcBef>
              <a:buClr>
                <a:srgbClr val="6D009D"/>
              </a:buClr>
              <a:buChar char="•"/>
              <a:defRPr sz="2000">
                <a:solidFill>
                  <a:schemeClr val="bg1"/>
                </a:solidFill>
                <a:latin typeface="Comic Sans MS" pitchFamily="66" charset="0"/>
                <a:ea typeface="ＭＳ Ｐゴシック" pitchFamily="34" charset="-128"/>
              </a:defRPr>
            </a:lvl3pPr>
            <a:lvl4pPr marL="1600200" indent="-228600">
              <a:spcBef>
                <a:spcPct val="20000"/>
              </a:spcBef>
              <a:defRPr sz="2000">
                <a:solidFill>
                  <a:schemeClr val="bg2"/>
                </a:solidFill>
                <a:latin typeface="Comic Sans MS" pitchFamily="66" charset="0"/>
                <a:ea typeface="ＭＳ Ｐゴシック" pitchFamily="34" charset="-128"/>
              </a:defRPr>
            </a:lvl4pPr>
            <a:lvl5pPr marL="2057400" indent="-228600">
              <a:spcBef>
                <a:spcPct val="20000"/>
              </a:spcBef>
              <a:buChar char="»"/>
              <a:defRPr sz="2000">
                <a:solidFill>
                  <a:schemeClr val="bg2"/>
                </a:solidFill>
                <a:latin typeface="Comic Sans MS" pitchFamily="66" charset="0"/>
                <a:ea typeface="ＭＳ Ｐゴシック" pitchFamily="34" charset="-128"/>
              </a:defRPr>
            </a:lvl5pPr>
            <a:lvl6pPr marL="2514600" indent="-228600" eaLnBrk="0" fontAlgn="base" hangingPunct="0">
              <a:spcBef>
                <a:spcPct val="20000"/>
              </a:spcBef>
              <a:spcAft>
                <a:spcPct val="0"/>
              </a:spcAft>
              <a:buChar char="»"/>
              <a:defRPr sz="2000">
                <a:solidFill>
                  <a:schemeClr val="bg2"/>
                </a:solidFill>
                <a:latin typeface="Comic Sans MS" pitchFamily="66" charset="0"/>
                <a:ea typeface="ＭＳ Ｐゴシック" pitchFamily="34" charset="-128"/>
              </a:defRPr>
            </a:lvl6pPr>
            <a:lvl7pPr marL="2971800" indent="-228600" eaLnBrk="0" fontAlgn="base" hangingPunct="0">
              <a:spcBef>
                <a:spcPct val="20000"/>
              </a:spcBef>
              <a:spcAft>
                <a:spcPct val="0"/>
              </a:spcAft>
              <a:buChar char="»"/>
              <a:defRPr sz="2000">
                <a:solidFill>
                  <a:schemeClr val="bg2"/>
                </a:solidFill>
                <a:latin typeface="Comic Sans MS" pitchFamily="66" charset="0"/>
                <a:ea typeface="ＭＳ Ｐゴシック" pitchFamily="34" charset="-128"/>
              </a:defRPr>
            </a:lvl7pPr>
            <a:lvl8pPr marL="3429000" indent="-228600" eaLnBrk="0" fontAlgn="base" hangingPunct="0">
              <a:spcBef>
                <a:spcPct val="20000"/>
              </a:spcBef>
              <a:spcAft>
                <a:spcPct val="0"/>
              </a:spcAft>
              <a:buChar char="»"/>
              <a:defRPr sz="2000">
                <a:solidFill>
                  <a:schemeClr val="bg2"/>
                </a:solidFill>
                <a:latin typeface="Comic Sans MS" pitchFamily="66" charset="0"/>
                <a:ea typeface="ＭＳ Ｐゴシック" pitchFamily="34" charset="-128"/>
              </a:defRPr>
            </a:lvl8pPr>
            <a:lvl9pPr marL="3886200" indent="-228600" eaLnBrk="0" fontAlgn="base" hangingPunct="0">
              <a:spcBef>
                <a:spcPct val="20000"/>
              </a:spcBef>
              <a:spcAft>
                <a:spcPct val="0"/>
              </a:spcAft>
              <a:buChar char="»"/>
              <a:defRPr sz="2000">
                <a:solidFill>
                  <a:schemeClr val="bg2"/>
                </a:solidFill>
                <a:latin typeface="Comic Sans MS" pitchFamily="66" charset="0"/>
                <a:ea typeface="ＭＳ Ｐゴシック" pitchFamily="34" charset="-128"/>
              </a:defRPr>
            </a:lvl9pPr>
          </a:lstStyle>
          <a:p>
            <a:pPr>
              <a:spcBef>
                <a:spcPct val="0"/>
              </a:spcBef>
              <a:buClrTx/>
              <a:buFontTx/>
              <a:buNone/>
            </a:pPr>
            <a:r>
              <a:rPr lang="en-GB" altLang="en-US" sz="1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A </a:t>
            </a:r>
            <a:r>
              <a:rPr lang="en-GB" altLang="en-US" sz="1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programme accredited by CHES is assured to meet high standards, contain a strong component of practical, field and theoretical activities, and has excellent opportunities for training, work experience and links to the professional environmental sector.</a:t>
            </a:r>
          </a:p>
          <a:p>
            <a:pPr>
              <a:spcBef>
                <a:spcPct val="0"/>
              </a:spcBef>
              <a:buClrTx/>
              <a:buFontTx/>
              <a:buNone/>
            </a:pPr>
            <a:endParaRPr lang="en-GB" altLang="en-US" sz="1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a:p>
            <a:pPr>
              <a:buNone/>
              <a:defRPr/>
            </a:pPr>
            <a:r>
              <a:rPr lang="en-GB" altLang="en-US" sz="1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Relevance for </a:t>
            </a:r>
            <a:r>
              <a:rPr lang="en-GB" alt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you</a:t>
            </a:r>
            <a:r>
              <a:rPr lang="en-GB" altLang="en-US" sz="1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a:t>
            </a:r>
          </a:p>
          <a:p>
            <a:pPr marL="285750" indent="-285750">
              <a:spcBef>
                <a:spcPct val="0"/>
              </a:spcBef>
              <a:buClrTx/>
            </a:pPr>
            <a:r>
              <a:rPr lang="en-GB" altLang="en-US" sz="1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Access </a:t>
            </a:r>
            <a:r>
              <a:rPr lang="en-GB" altLang="en-US" sz="1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to an active community which champions environmental disciplines both academically and professionally</a:t>
            </a:r>
            <a:r>
              <a:rPr lang="en-GB" altLang="en-US" sz="1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a:t>
            </a:r>
          </a:p>
          <a:p>
            <a:pPr marL="285750" indent="-285750">
              <a:spcBef>
                <a:spcPct val="0"/>
              </a:spcBef>
              <a:buClrTx/>
            </a:pPr>
            <a:r>
              <a:rPr lang="en-GB" altLang="en-US" sz="1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You </a:t>
            </a:r>
            <a:r>
              <a:rPr lang="en-GB" altLang="en-US" sz="1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can apply for free Student Membership of the Institution. </a:t>
            </a:r>
            <a:endParaRPr lang="en-GB" alt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p:txBody>
      </p:sp>
      <p:sp>
        <p:nvSpPr>
          <p:cNvPr id="3" name="Rectangle 2"/>
          <p:cNvSpPr/>
          <p:nvPr/>
        </p:nvSpPr>
        <p:spPr>
          <a:xfrm>
            <a:off x="1538111" y="1007535"/>
            <a:ext cx="7387608" cy="1323439"/>
          </a:xfrm>
          <a:prstGeom prst="rect">
            <a:avLst/>
          </a:prstGeom>
        </p:spPr>
        <p:txBody>
          <a:bodyPr wrap="square">
            <a:spAutoFit/>
          </a:bodyPr>
          <a:lstStyle/>
          <a:p>
            <a:r>
              <a:rPr lang="en-GB" sz="20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Your degree is accredited!</a:t>
            </a:r>
          </a:p>
          <a:p>
            <a:r>
              <a:rPr lang="en-GB"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the </a:t>
            </a:r>
            <a:r>
              <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Committee of Heads of Environmental Sciences (CHES), the education committee of IES, has accredited  all Environmental Science undergraduate programs at </a:t>
            </a:r>
            <a:r>
              <a:rPr lang="en-GB"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UoM</a:t>
            </a:r>
            <a:r>
              <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a:t>
            </a:r>
          </a:p>
        </p:txBody>
      </p:sp>
    </p:spTree>
    <p:extLst>
      <p:ext uri="{BB962C8B-B14F-4D97-AF65-F5344CB8AC3E}">
        <p14:creationId xmlns:p14="http://schemas.microsoft.com/office/powerpoint/2010/main" val="344649138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330" y="361801"/>
            <a:ext cx="7402440" cy="584817"/>
          </a:xfrm>
        </p:spPr>
        <p:txBody>
          <a:bodyPr>
            <a:noAutofit/>
          </a:bodyPr>
          <a:lstStyle/>
          <a:p>
            <a:r>
              <a:rPr lang="en-GB" sz="3200" dirty="0" smtClean="0"/>
              <a:t>My Manchester</a:t>
            </a:r>
            <a:br>
              <a:rPr lang="en-GB" sz="3200" dirty="0" smtClean="0"/>
            </a:br>
            <a:r>
              <a:rPr lang="en-GB" sz="3200" dirty="0" smtClean="0"/>
              <a:t> https://</a:t>
            </a:r>
            <a:r>
              <a:rPr lang="en-GB" sz="3200" dirty="0" err="1" smtClean="0"/>
              <a:t>my.manchester.ac.uk</a:t>
            </a:r>
            <a:r>
              <a:rPr lang="en-GB" sz="3200" dirty="0" smtClean="0"/>
              <a:t>/</a:t>
            </a:r>
            <a:br>
              <a:rPr lang="en-GB" sz="3200" dirty="0" smtClean="0"/>
            </a:br>
            <a:r>
              <a:rPr lang="en-GB" sz="3200" dirty="0" smtClean="0"/>
              <a:t>(e.g. Map)</a:t>
            </a:r>
            <a:endParaRPr lang="en-GB" sz="3200" dirty="0"/>
          </a:p>
        </p:txBody>
      </p:sp>
      <p:pic>
        <p:nvPicPr>
          <p:cNvPr id="8" name="Picture 7" descr="my_manchester05.png"/>
          <p:cNvPicPr>
            <a:picLocks noChangeAspect="1"/>
          </p:cNvPicPr>
          <p:nvPr/>
        </p:nvPicPr>
        <p:blipFill>
          <a:blip r:embed="rId2" cstate="print"/>
          <a:srcRect t="4213"/>
          <a:stretch>
            <a:fillRect/>
          </a:stretch>
        </p:blipFill>
        <p:spPr>
          <a:xfrm>
            <a:off x="0" y="1600200"/>
            <a:ext cx="9144000" cy="5334000"/>
          </a:xfrm>
          <a:prstGeom prst="rect">
            <a:avLst/>
          </a:prstGeom>
        </p:spPr>
      </p:pic>
    </p:spTree>
    <p:extLst>
      <p:ext uri="{BB962C8B-B14F-4D97-AF65-F5344CB8AC3E}">
        <p14:creationId xmlns:p14="http://schemas.microsoft.com/office/powerpoint/2010/main" val="33033458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Exercises before the end of the week</a:t>
            </a:r>
            <a:endParaRPr lang="en-GB" dirty="0"/>
          </a:p>
        </p:txBody>
      </p:sp>
      <p:sp>
        <p:nvSpPr>
          <p:cNvPr id="5" name="Content Placeholder 4"/>
          <p:cNvSpPr>
            <a:spLocks noGrp="1"/>
          </p:cNvSpPr>
          <p:nvPr>
            <p:ph idx="1"/>
          </p:nvPr>
        </p:nvSpPr>
        <p:spPr/>
        <p:txBody>
          <a:bodyPr>
            <a:normAutofit/>
          </a:bodyPr>
          <a:lstStyle/>
          <a:p>
            <a:r>
              <a:rPr lang="en-GB" dirty="0" smtClean="0"/>
              <a:t>Use “My Manchester” to find and bookmark the following:</a:t>
            </a:r>
          </a:p>
          <a:p>
            <a:pPr lvl="1"/>
            <a:r>
              <a:rPr lang="en-GB" dirty="0" smtClean="0"/>
              <a:t>Time-table link</a:t>
            </a:r>
          </a:p>
          <a:p>
            <a:pPr lvl="1"/>
            <a:r>
              <a:rPr lang="en-GB" dirty="0" smtClean="0"/>
              <a:t>Campus Map</a:t>
            </a:r>
          </a:p>
          <a:p>
            <a:pPr lvl="1"/>
            <a:r>
              <a:rPr lang="en-GB" dirty="0" smtClean="0"/>
              <a:t>Blackboard link and take a quick look at each module</a:t>
            </a:r>
          </a:p>
          <a:p>
            <a:r>
              <a:rPr lang="en-GB" dirty="0" smtClean="0"/>
              <a:t>Find and download the programme handbook on the Virtual Common Room.</a:t>
            </a:r>
          </a:p>
          <a:p>
            <a:r>
              <a:rPr lang="en-GB" dirty="0" smtClean="0"/>
              <a:t>Send me an email by Friday, saying hi and whether you have done this or not:</a:t>
            </a:r>
          </a:p>
          <a:p>
            <a:pPr lvl="1"/>
            <a:r>
              <a:rPr lang="en-GB" dirty="0" smtClean="0">
                <a:hlinkClick r:id="rId2"/>
              </a:rPr>
              <a:t>Paul.connolly@manchester.ac.uk</a:t>
            </a:r>
            <a:endParaRPr lang="en-GB" dirty="0" smtClean="0"/>
          </a:p>
          <a:p>
            <a:pPr lvl="1"/>
            <a:endParaRPr lang="en-GB" dirty="0" smtClean="0"/>
          </a:p>
        </p:txBody>
      </p:sp>
      <p:sp>
        <p:nvSpPr>
          <p:cNvPr id="3" name="Slide Number Placeholder 2"/>
          <p:cNvSpPr>
            <a:spLocks noGrp="1"/>
          </p:cNvSpPr>
          <p:nvPr>
            <p:ph type="sldNum" sz="quarter" idx="12"/>
          </p:nvPr>
        </p:nvSpPr>
        <p:spPr/>
        <p:txBody>
          <a:bodyPr/>
          <a:lstStyle/>
          <a:p>
            <a:fld id="{8F1FD715-98DC-468D-88EA-411B06A7FFA7}" type="slidenum">
              <a:rPr lang="en-US" smtClean="0"/>
              <a:pPr/>
              <a:t>41</a:t>
            </a:fld>
            <a:endParaRPr lang="en-US"/>
          </a:p>
        </p:txBody>
      </p:sp>
    </p:spTree>
    <p:extLst>
      <p:ext uri="{BB962C8B-B14F-4D97-AF65-F5344CB8AC3E}">
        <p14:creationId xmlns:p14="http://schemas.microsoft.com/office/powerpoint/2010/main" val="18836621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Closing Remarks</a:t>
            </a:r>
            <a:endParaRPr lang="en-GB" dirty="0"/>
          </a:p>
        </p:txBody>
      </p:sp>
      <p:sp>
        <p:nvSpPr>
          <p:cNvPr id="3" name="Content Placeholder 2"/>
          <p:cNvSpPr>
            <a:spLocks noGrp="1"/>
          </p:cNvSpPr>
          <p:nvPr>
            <p:ph idx="1"/>
          </p:nvPr>
        </p:nvSpPr>
        <p:spPr/>
        <p:txBody>
          <a:bodyPr>
            <a:normAutofit/>
          </a:bodyPr>
          <a:lstStyle/>
          <a:p>
            <a:r>
              <a:rPr lang="en-GB" dirty="0" smtClean="0"/>
              <a:t>Take responsibility of your education and become and independent learner asap</a:t>
            </a:r>
          </a:p>
          <a:p>
            <a:r>
              <a:rPr lang="en-GB" dirty="0" smtClean="0"/>
              <a:t>Try to be resilient, if you are struggling after the first attempt, try again! Before asking for help.</a:t>
            </a:r>
          </a:p>
          <a:p>
            <a:r>
              <a:rPr lang="en-GB" dirty="0" smtClean="0"/>
              <a:t>No compensation in year 1, i.e. you need to pass all units </a:t>
            </a:r>
          </a:p>
          <a:p>
            <a:r>
              <a:rPr lang="en-GB" dirty="0" smtClean="0"/>
              <a:t>Year 1 attendance is monitored</a:t>
            </a:r>
          </a:p>
          <a:p>
            <a:r>
              <a:rPr lang="en-GB" dirty="0" smtClean="0"/>
              <a:t>Talk to us</a:t>
            </a:r>
          </a:p>
          <a:p>
            <a:r>
              <a:rPr lang="en-GB" dirty="0" smtClean="0"/>
              <a:t>There is a time for learning, and a time for fun</a:t>
            </a:r>
          </a:p>
          <a:p>
            <a:endParaRPr lang="en-GB" dirty="0"/>
          </a:p>
          <a:p>
            <a:r>
              <a:rPr lang="en-GB" dirty="0" smtClean="0"/>
              <a:t>You will forget most of this talk, don’t forget the exercise to find time-table, etc.</a:t>
            </a:r>
          </a:p>
          <a:p>
            <a:endParaRPr lang="en-GB"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42</a:t>
            </a:fld>
            <a:endParaRPr lang="en-US"/>
          </a:p>
        </p:txBody>
      </p:sp>
    </p:spTree>
    <p:extLst>
      <p:ext uri="{BB962C8B-B14F-4D97-AF65-F5344CB8AC3E}">
        <p14:creationId xmlns:p14="http://schemas.microsoft.com/office/powerpoint/2010/main" val="11812603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1FD715-98DC-468D-88EA-411B06A7FFA7}" type="slidenum">
              <a:rPr lang="en-US" smtClean="0"/>
              <a:pPr/>
              <a:t>5</a:t>
            </a:fld>
            <a:endParaRPr lang="en-US"/>
          </a:p>
        </p:txBody>
      </p:sp>
      <p:sp>
        <p:nvSpPr>
          <p:cNvPr id="6" name="Title 1"/>
          <p:cNvSpPr>
            <a:spLocks noGrp="1"/>
          </p:cNvSpPr>
          <p:nvPr>
            <p:ph type="title"/>
          </p:nvPr>
        </p:nvSpPr>
        <p:spPr>
          <a:xfrm>
            <a:off x="1622778" y="344312"/>
            <a:ext cx="7216422" cy="914400"/>
          </a:xfrm>
        </p:spPr>
        <p:txBody>
          <a:bodyPr/>
          <a:lstStyle/>
          <a:p>
            <a:r>
              <a:rPr lang="en-US" dirty="0" smtClean="0"/>
              <a:t>More New Developments at SEES</a:t>
            </a:r>
            <a:endParaRPr lang="en-US" dirty="0"/>
          </a:p>
        </p:txBody>
      </p:sp>
      <p:sp>
        <p:nvSpPr>
          <p:cNvPr id="7" name="Content Placeholder 2"/>
          <p:cNvSpPr>
            <a:spLocks noGrp="1"/>
          </p:cNvSpPr>
          <p:nvPr>
            <p:ph idx="1"/>
          </p:nvPr>
        </p:nvSpPr>
        <p:spPr>
          <a:xfrm>
            <a:off x="1622778" y="1371600"/>
            <a:ext cx="7292622" cy="5043487"/>
          </a:xfrm>
        </p:spPr>
        <p:txBody>
          <a:bodyPr>
            <a:noAutofit/>
          </a:bodyPr>
          <a:lstStyle/>
          <a:p>
            <a:pPr>
              <a:buFont typeface="Wingdings" panose="05000000000000000000" pitchFamily="2" charset="2"/>
              <a:buChar char="§"/>
              <a:defRPr/>
            </a:pPr>
            <a:r>
              <a:rPr lang="en-GB" altLang="en-US" sz="2400" dirty="0" smtClean="0">
                <a:latin typeface="+mj-lt"/>
                <a:ea typeface="ＭＳ Ｐゴシック" pitchFamily="34" charset="-128"/>
                <a:cs typeface="Arial" charset="0"/>
              </a:rPr>
              <a:t>Due to restructuring in the University 15 academic staff have moved from Life Sciences to join our environmental chemists and physicists </a:t>
            </a:r>
          </a:p>
          <a:p>
            <a:pPr>
              <a:buFont typeface="Wingdings" panose="05000000000000000000" pitchFamily="2" charset="2"/>
              <a:buChar char="§"/>
              <a:defRPr/>
            </a:pPr>
            <a:r>
              <a:rPr lang="en-GB" altLang="en-US" sz="2400" dirty="0" smtClean="0">
                <a:latin typeface="+mj-lt"/>
                <a:ea typeface="ＭＳ Ｐゴシック" pitchFamily="34" charset="-128"/>
                <a:cs typeface="Arial" charset="0"/>
              </a:rPr>
              <a:t>New  “School of Earth and Environmental Sciences”. </a:t>
            </a:r>
          </a:p>
          <a:p>
            <a:pPr>
              <a:buFont typeface="Wingdings" panose="05000000000000000000" pitchFamily="2" charset="2"/>
              <a:buChar char="§"/>
              <a:defRPr/>
            </a:pPr>
            <a:endParaRPr lang="en-GB" altLang="en-US" sz="2400" dirty="0" smtClean="0">
              <a:latin typeface="+mj-lt"/>
              <a:ea typeface="ＭＳ Ｐゴシック" pitchFamily="34" charset="-128"/>
              <a:cs typeface="Arial" charset="0"/>
            </a:endParaRPr>
          </a:p>
          <a:p>
            <a:pPr marL="0" indent="0">
              <a:buNone/>
              <a:defRPr/>
            </a:pPr>
            <a:r>
              <a:rPr lang="en-GB" altLang="en-US" sz="2400" dirty="0" smtClean="0">
                <a:latin typeface="+mj-lt"/>
                <a:ea typeface="ＭＳ Ｐゴシック" pitchFamily="34" charset="-128"/>
                <a:cs typeface="Arial" charset="0"/>
              </a:rPr>
              <a:t>Relevance for you:</a:t>
            </a:r>
          </a:p>
          <a:p>
            <a:pPr>
              <a:buFont typeface="Wingdings" panose="05000000000000000000" pitchFamily="2" charset="2"/>
              <a:buChar char="§"/>
              <a:defRPr/>
            </a:pPr>
            <a:r>
              <a:rPr lang="en-GB" altLang="en-US" sz="2400" dirty="0" smtClean="0">
                <a:latin typeface="+mj-lt"/>
                <a:ea typeface="ＭＳ Ｐゴシック" pitchFamily="34" charset="-128"/>
                <a:cs typeface="Arial" charset="0"/>
              </a:rPr>
              <a:t>More choice in terms of 3</a:t>
            </a:r>
            <a:r>
              <a:rPr lang="en-GB" altLang="en-US" sz="2400" baseline="30000" dirty="0" smtClean="0">
                <a:latin typeface="+mj-lt"/>
                <a:ea typeface="ＭＳ Ｐゴシック" pitchFamily="34" charset="-128"/>
                <a:cs typeface="Arial" charset="0"/>
              </a:rPr>
              <a:t>rd</a:t>
            </a:r>
            <a:r>
              <a:rPr lang="en-GB" altLang="en-US" sz="2400" dirty="0" smtClean="0">
                <a:latin typeface="+mj-lt"/>
                <a:ea typeface="ＭＳ Ｐゴシック" pitchFamily="34" charset="-128"/>
                <a:cs typeface="Arial" charset="0"/>
              </a:rPr>
              <a:t> Year Undergraduate Dissertation topics,</a:t>
            </a:r>
          </a:p>
          <a:p>
            <a:pPr>
              <a:buFont typeface="Wingdings" panose="05000000000000000000" pitchFamily="2" charset="2"/>
              <a:buChar char="§"/>
              <a:defRPr/>
            </a:pPr>
            <a:r>
              <a:rPr lang="en-GB" altLang="en-US" sz="2400" dirty="0" smtClean="0">
                <a:latin typeface="+mj-lt"/>
                <a:ea typeface="ＭＳ Ｐゴシック" pitchFamily="34" charset="-128"/>
                <a:cs typeface="Arial" charset="0"/>
              </a:rPr>
              <a:t>More “bioscience” based teaching on our residential field trips, </a:t>
            </a:r>
          </a:p>
          <a:p>
            <a:pPr>
              <a:buFont typeface="Wingdings" panose="05000000000000000000" pitchFamily="2" charset="2"/>
              <a:buChar char="§"/>
              <a:defRPr/>
            </a:pPr>
            <a:r>
              <a:rPr lang="en-GB" altLang="en-US" sz="2400" dirty="0" smtClean="0">
                <a:latin typeface="+mj-lt"/>
                <a:ea typeface="ＭＳ Ｐゴシック" pitchFamily="34" charset="-128"/>
                <a:cs typeface="Arial" charset="0"/>
              </a:rPr>
              <a:t>More holistic educational experience for our environmental science students at all levels. </a:t>
            </a:r>
            <a:endParaRPr lang="en-GB" altLang="en-US" sz="2400" dirty="0" smtClean="0">
              <a:latin typeface="+mj-lt"/>
              <a:ea typeface="ＭＳ Ｐゴシック" pitchFamily="34" charset="-128"/>
              <a:cs typeface="Arial" charset="0"/>
            </a:endParaRPr>
          </a:p>
        </p:txBody>
      </p:sp>
    </p:spTree>
    <p:extLst>
      <p:ext uri="{BB962C8B-B14F-4D97-AF65-F5344CB8AC3E}">
        <p14:creationId xmlns:p14="http://schemas.microsoft.com/office/powerpoint/2010/main" val="6931106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0" y="170118"/>
            <a:ext cx="7544955" cy="1143000"/>
          </a:xfrm>
        </p:spPr>
        <p:txBody>
          <a:bodyPr>
            <a:normAutofit fontScale="90000"/>
          </a:bodyPr>
          <a:lstStyle/>
          <a:p>
            <a:r>
              <a:rPr lang="en-GB" dirty="0" err="1" smtClean="0"/>
              <a:t>Env</a:t>
            </a:r>
            <a:r>
              <a:rPr lang="en-GB" dirty="0" smtClean="0"/>
              <a:t> Science at Manchester:</a:t>
            </a:r>
            <a:br>
              <a:rPr lang="en-GB" dirty="0" smtClean="0"/>
            </a:br>
            <a:r>
              <a:rPr lang="en-GB" sz="2700" i="1" dirty="0" smtClean="0"/>
              <a:t>Scientists </a:t>
            </a:r>
            <a:r>
              <a:rPr lang="en-GB" sz="2700" i="1" dirty="0" smtClean="0"/>
              <a:t>take to the skies to discover the role of African Biomass Burning</a:t>
            </a:r>
            <a:br>
              <a:rPr lang="en-GB" sz="2700" i="1" dirty="0" smtClean="0"/>
            </a:br>
            <a:endParaRPr lang="en-GB" sz="2700" i="1" dirty="0"/>
          </a:p>
        </p:txBody>
      </p:sp>
      <p:sp>
        <p:nvSpPr>
          <p:cNvPr id="3" name="Content Placeholder 2"/>
          <p:cNvSpPr>
            <a:spLocks noGrp="1"/>
          </p:cNvSpPr>
          <p:nvPr>
            <p:ph idx="1"/>
          </p:nvPr>
        </p:nvSpPr>
        <p:spPr>
          <a:xfrm>
            <a:off x="1460499" y="1427000"/>
            <a:ext cx="4029559" cy="4525963"/>
          </a:xfrm>
        </p:spPr>
        <p:txBody>
          <a:bodyPr>
            <a:noAutofit/>
          </a:bodyPr>
          <a:lstStyle/>
          <a:p>
            <a:pPr marL="0" indent="0">
              <a:buNone/>
            </a:pPr>
            <a:r>
              <a:rPr lang="en-GB" sz="1800" dirty="0" smtClean="0"/>
              <a:t>August and September 2017</a:t>
            </a:r>
          </a:p>
          <a:p>
            <a:r>
              <a:rPr lang="en-GB" sz="1800" dirty="0" smtClean="0"/>
              <a:t>Scientists, including a team from Manchester, have for the first time, investigated the impacts of African biomass burning aerosol on the tropical south Atlantic Ocean region.</a:t>
            </a:r>
          </a:p>
          <a:p>
            <a:r>
              <a:rPr lang="en-GB" sz="1800" dirty="0" smtClean="0"/>
              <a:t>Aircraft, carrying  instruments to collect atmospheric data, were used to track biomass burning from Africa and observe it above and below low lying marine cloud.</a:t>
            </a:r>
          </a:p>
          <a:p>
            <a:r>
              <a:rPr lang="en-GB" sz="1800" dirty="0" smtClean="0"/>
              <a:t>The dark absorbing particles heat the air.  Above cloud this stabilises the cloud re-enforces it, below cloud heating may enhance evaporation and reduce cloud.  Both effects change climate and are very hard to quantify.</a:t>
            </a:r>
            <a:endParaRPr lang="en-GB" sz="1800"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6</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058" y="1262318"/>
            <a:ext cx="3653942" cy="3099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00" y="4333876"/>
            <a:ext cx="3365499" cy="2524124"/>
          </a:xfrm>
          <a:prstGeom prst="rect">
            <a:avLst/>
          </a:prstGeom>
        </p:spPr>
      </p:pic>
    </p:spTree>
    <p:extLst>
      <p:ext uri="{BB962C8B-B14F-4D97-AF65-F5344CB8AC3E}">
        <p14:creationId xmlns:p14="http://schemas.microsoft.com/office/powerpoint/2010/main" val="7606957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375" y="627865"/>
            <a:ext cx="6928513" cy="1143000"/>
          </a:xfrm>
        </p:spPr>
        <p:txBody>
          <a:bodyPr>
            <a:normAutofit fontScale="90000"/>
          </a:bodyPr>
          <a:lstStyle/>
          <a:p>
            <a:r>
              <a:rPr lang="en-GB" dirty="0" err="1" smtClean="0"/>
              <a:t>Env</a:t>
            </a:r>
            <a:r>
              <a:rPr lang="en-GB" dirty="0" smtClean="0"/>
              <a:t> Science at Manchester:</a:t>
            </a:r>
            <a:br>
              <a:rPr lang="en-GB" dirty="0" smtClean="0"/>
            </a:br>
            <a:r>
              <a:rPr lang="en-GB" i="1" dirty="0" smtClean="0"/>
              <a:t>Canada honours leading Manchester earth scientist</a:t>
            </a:r>
            <a:br>
              <a:rPr lang="en-GB" i="1" dirty="0" smtClean="0"/>
            </a:br>
            <a:endParaRPr lang="en-GB" i="1" dirty="0"/>
          </a:p>
        </p:txBody>
      </p:sp>
      <p:sp>
        <p:nvSpPr>
          <p:cNvPr id="3" name="Content Placeholder 2"/>
          <p:cNvSpPr>
            <a:spLocks noGrp="1"/>
          </p:cNvSpPr>
          <p:nvPr>
            <p:ph idx="1"/>
          </p:nvPr>
        </p:nvSpPr>
        <p:spPr>
          <a:xfrm>
            <a:off x="1538110" y="2027237"/>
            <a:ext cx="4100689" cy="4525963"/>
          </a:xfrm>
        </p:spPr>
        <p:txBody>
          <a:bodyPr>
            <a:normAutofit fontScale="77500" lnSpcReduction="20000"/>
          </a:bodyPr>
          <a:lstStyle/>
          <a:p>
            <a:r>
              <a:rPr lang="en-GB" sz="3100" dirty="0" smtClean="0"/>
              <a:t>The Royal Society of Canada has bestowed a rare honour on Professor David Vaughan (Research Professor of Mineralogy), by electing him as a ‘Foreign Fellow’.</a:t>
            </a:r>
          </a:p>
          <a:p>
            <a:endParaRPr lang="en-GB" sz="3100" dirty="0" smtClean="0"/>
          </a:p>
          <a:p>
            <a:r>
              <a:rPr lang="en-GB" sz="3100" dirty="0" smtClean="0"/>
              <a:t>Prof Vaughan is The Founding Director of the University’s Williamson Research Centre for Molecular Environmental Science. </a:t>
            </a:r>
          </a:p>
          <a:p>
            <a:endParaRPr lang="en-GB"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7</a:t>
            </a:fld>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2209800"/>
            <a:ext cx="2975039"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6034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627571" cy="1143000"/>
          </a:xfrm>
        </p:spPr>
        <p:txBody>
          <a:bodyPr>
            <a:normAutofit fontScale="90000"/>
          </a:bodyPr>
          <a:lstStyle/>
          <a:p>
            <a:r>
              <a:rPr lang="en-GB" dirty="0" err="1" smtClean="0"/>
              <a:t>Env</a:t>
            </a:r>
            <a:r>
              <a:rPr lang="en-GB" dirty="0" smtClean="0"/>
              <a:t> Science at Manchester:</a:t>
            </a:r>
            <a:br>
              <a:rPr lang="en-GB" dirty="0" smtClean="0"/>
            </a:br>
            <a:r>
              <a:rPr lang="en-GB" i="1" dirty="0" smtClean="0"/>
              <a:t>Scientists take to the skies to track West African pollution</a:t>
            </a:r>
            <a:br>
              <a:rPr lang="en-GB" i="1" dirty="0" smtClean="0"/>
            </a:br>
            <a:endParaRPr lang="en-GB" i="1" dirty="0"/>
          </a:p>
        </p:txBody>
      </p:sp>
      <p:sp>
        <p:nvSpPr>
          <p:cNvPr id="3" name="Content Placeholder 2"/>
          <p:cNvSpPr>
            <a:spLocks noGrp="1"/>
          </p:cNvSpPr>
          <p:nvPr>
            <p:ph idx="1"/>
          </p:nvPr>
        </p:nvSpPr>
        <p:spPr>
          <a:xfrm>
            <a:off x="1495777" y="1571981"/>
            <a:ext cx="3994281" cy="4525963"/>
          </a:xfrm>
        </p:spPr>
        <p:txBody>
          <a:bodyPr>
            <a:noAutofit/>
          </a:bodyPr>
          <a:lstStyle/>
          <a:p>
            <a:r>
              <a:rPr lang="en-GB" sz="1800" dirty="0" smtClean="0"/>
              <a:t>Scientists, including a team from Manchester, have for the first time, investigated the impacts of natural &amp; manmade emissions on the West African atmosphere.</a:t>
            </a:r>
          </a:p>
          <a:p>
            <a:r>
              <a:rPr lang="en-GB" sz="1800" dirty="0" smtClean="0"/>
              <a:t>Aircrafts, carrying  instruments to collect atmospheric data, were used to track air pollution from the big coastal cities as it streams inland reaching the forests and Sahara.</a:t>
            </a:r>
          </a:p>
          <a:p>
            <a:r>
              <a:rPr lang="en-GB" sz="1800" dirty="0" smtClean="0"/>
              <a:t>They detected particles for the burning of charcoal, rubbish and agricultural waste, in the atmosphere over a number of urban areas, contributing to concerns of the rise in pollution across the region.</a:t>
            </a:r>
            <a:endParaRPr lang="en-GB" sz="1800"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8</a:t>
            </a:fld>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0058" y="2743200"/>
            <a:ext cx="365394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7398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6332" y="959476"/>
            <a:ext cx="7425267" cy="5181600"/>
          </a:xfrm>
        </p:spPr>
        <p:txBody>
          <a:bodyPr>
            <a:normAutofit fontScale="92500" lnSpcReduction="20000"/>
          </a:bodyPr>
          <a:lstStyle/>
          <a:p>
            <a:pPr>
              <a:buNone/>
            </a:pPr>
            <a:r>
              <a:rPr lang="en-US" dirty="0" smtClean="0"/>
              <a:t>…..And again-</a:t>
            </a:r>
          </a:p>
          <a:p>
            <a:pPr>
              <a:buNone/>
            </a:pPr>
            <a:r>
              <a:rPr lang="en-US" dirty="0" smtClean="0"/>
              <a:t>                        </a:t>
            </a:r>
            <a:r>
              <a:rPr lang="en-US" sz="4600" b="1" dirty="0" smtClean="0"/>
              <a:t>Welcome to Manchester!</a:t>
            </a:r>
          </a:p>
          <a:p>
            <a:pPr>
              <a:buNone/>
            </a:pPr>
            <a:endParaRPr lang="en-US" dirty="0" smtClean="0"/>
          </a:p>
          <a:p>
            <a:pPr>
              <a:buNone/>
            </a:pPr>
            <a:r>
              <a:rPr lang="en-US" dirty="0" smtClean="0"/>
              <a:t>This is a challenging but rewarding </a:t>
            </a:r>
            <a:r>
              <a:rPr lang="en-US" dirty="0" err="1" smtClean="0"/>
              <a:t>programme</a:t>
            </a:r>
            <a:r>
              <a:rPr lang="en-US" dirty="0" smtClean="0"/>
              <a:t>. </a:t>
            </a:r>
          </a:p>
          <a:p>
            <a:pPr>
              <a:buNone/>
            </a:pPr>
            <a:endParaRPr lang="en-US" dirty="0" smtClean="0"/>
          </a:p>
          <a:p>
            <a:pPr>
              <a:buNone/>
            </a:pPr>
            <a:r>
              <a:rPr lang="en-US" dirty="0" smtClean="0"/>
              <a:t>I am glad to welcome you and help you get started on this next stage in your education</a:t>
            </a:r>
          </a:p>
          <a:p>
            <a:pPr>
              <a:buNone/>
            </a:pPr>
            <a:endParaRPr lang="en-US" dirty="0" smtClean="0"/>
          </a:p>
          <a:p>
            <a:pPr>
              <a:buNone/>
            </a:pPr>
            <a:r>
              <a:rPr lang="en-US" dirty="0" smtClean="0"/>
              <a:t> We are extremely proud of our environmental students and all they go on to accomplish in their careers. </a:t>
            </a:r>
          </a:p>
          <a:p>
            <a:pPr>
              <a:buNone/>
            </a:pPr>
            <a:endParaRPr lang="en-US" dirty="0" smtClean="0"/>
          </a:p>
          <a:p>
            <a:pPr>
              <a:buNone/>
            </a:pPr>
            <a:r>
              <a:rPr lang="en-US" dirty="0" smtClean="0"/>
              <a:t>For example, …………</a:t>
            </a:r>
          </a:p>
          <a:p>
            <a:pPr>
              <a:buNone/>
            </a:pPr>
            <a:endParaRPr lang="en-US" dirty="0"/>
          </a:p>
        </p:txBody>
      </p:sp>
      <p:sp>
        <p:nvSpPr>
          <p:cNvPr id="4" name="Slide Number Placeholder 3"/>
          <p:cNvSpPr>
            <a:spLocks noGrp="1"/>
          </p:cNvSpPr>
          <p:nvPr>
            <p:ph type="sldNum" sz="quarter" idx="12"/>
          </p:nvPr>
        </p:nvSpPr>
        <p:spPr/>
        <p:txBody>
          <a:bodyPr/>
          <a:lstStyle/>
          <a:p>
            <a:fld id="{8F1FD715-98DC-468D-88EA-411B06A7FFA7}" type="slidenum">
              <a:rPr lang="en-US" smtClean="0"/>
              <a:pPr/>
              <a:t>9</a:t>
            </a:fld>
            <a:endParaRPr lang="en-US"/>
          </a:p>
        </p:txBody>
      </p:sp>
    </p:spTree>
    <p:extLst>
      <p:ext uri="{BB962C8B-B14F-4D97-AF65-F5344CB8AC3E}">
        <p14:creationId xmlns:p14="http://schemas.microsoft.com/office/powerpoint/2010/main" val="24465192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427</TotalTime>
  <Words>2530</Words>
  <Application>Microsoft Macintosh PowerPoint</Application>
  <PresentationFormat>On-screen Show (4:3)</PresentationFormat>
  <Paragraphs>526</Paragraphs>
  <Slides>42</Slides>
  <Notes>9</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Environmental Science  program induction</vt:lpstr>
      <vt:lpstr>Today I will talk about…</vt:lpstr>
      <vt:lpstr>Who am I?</vt:lpstr>
      <vt:lpstr>New Developments at SEES</vt:lpstr>
      <vt:lpstr>More New Developments at SEES</vt:lpstr>
      <vt:lpstr>Env Science at Manchester: Scientists take to the skies to discover the role of African Biomass Burning </vt:lpstr>
      <vt:lpstr>Env Science at Manchester: Canada honours leading Manchester earth scientist </vt:lpstr>
      <vt:lpstr>Env Science at Manchester: Scientists take to the skies to track West African pollution </vt:lpstr>
      <vt:lpstr>PowerPoint Presentation</vt:lpstr>
      <vt:lpstr>Env Science at Manchester: 1st Year Student Brings Biology to Life with Award-winning Poster</vt:lpstr>
      <vt:lpstr>Env Science at Manchester: BP STEM scholarship for 1st year environmental science student </vt:lpstr>
      <vt:lpstr>Alexander Bergfeld, BSc Environmental Sciences</vt:lpstr>
      <vt:lpstr>Highlights: field work</vt:lpstr>
      <vt:lpstr>Today I will talk about…</vt:lpstr>
      <vt:lpstr>The Key to success</vt:lpstr>
      <vt:lpstr>And how to fail:</vt:lpstr>
      <vt:lpstr>Student support</vt:lpstr>
      <vt:lpstr>Student representation</vt:lpstr>
      <vt:lpstr>Rewarding Success</vt:lpstr>
      <vt:lpstr>How we communicate with you</vt:lpstr>
      <vt:lpstr>PowerPoint Presentation</vt:lpstr>
      <vt:lpstr>Today I will talk about…</vt:lpstr>
      <vt:lpstr>Today I will talk about…</vt:lpstr>
      <vt:lpstr>Structure: staffing</vt:lpstr>
      <vt:lpstr>Structure: key people</vt:lpstr>
      <vt:lpstr>Structure: Key People 2</vt:lpstr>
      <vt:lpstr>Term dates: Google can help!</vt:lpstr>
      <vt:lpstr>Marks</vt:lpstr>
      <vt:lpstr>Credits / modules</vt:lpstr>
      <vt:lpstr>Term dates: Google can help!</vt:lpstr>
      <vt:lpstr>Time-table</vt:lpstr>
      <vt:lpstr>Time-table</vt:lpstr>
      <vt:lpstr>Time-table – complex, so check each week</vt:lpstr>
      <vt:lpstr>Today I will talk about…</vt:lpstr>
      <vt:lpstr>My Manchester  https://my.manchester.ac.uk/ (e.g. Time-table)</vt:lpstr>
      <vt:lpstr>My Manchester  https://my.manchester.ac.uk/ (e.g. Time-table)</vt:lpstr>
      <vt:lpstr>My Manchester  https://my.manchester.ac.uk/ (e.g. Map)</vt:lpstr>
      <vt:lpstr>My Manchester  https://my.manchester.ac.uk/ (e.g. Map)</vt:lpstr>
      <vt:lpstr>Blackboard (find from My Manchester A-Z)</vt:lpstr>
      <vt:lpstr>My Manchester  https://my.manchester.ac.uk/ (e.g. Map)</vt:lpstr>
      <vt:lpstr>Exercises before the end of the week</vt:lpstr>
      <vt:lpstr>Closing Remarks</vt:lpstr>
    </vt:vector>
  </TitlesOfParts>
  <Company>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Connolly</dc:creator>
  <cp:lastModifiedBy>Paul Connolly</cp:lastModifiedBy>
  <cp:revision>13</cp:revision>
  <dcterms:created xsi:type="dcterms:W3CDTF">2017-09-17T13:07:51Z</dcterms:created>
  <dcterms:modified xsi:type="dcterms:W3CDTF">2017-09-17T20:15:35Z</dcterms:modified>
</cp:coreProperties>
</file>