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258" r:id="rId3"/>
    <p:sldId id="292" r:id="rId4"/>
    <p:sldId id="259" r:id="rId5"/>
    <p:sldId id="291" r:id="rId6"/>
    <p:sldId id="293" r:id="rId7"/>
    <p:sldId id="294" r:id="rId8"/>
    <p:sldId id="295" r:id="rId9"/>
    <p:sldId id="296" r:id="rId10"/>
    <p:sldId id="272" r:id="rId11"/>
    <p:sldId id="267" r:id="rId12"/>
    <p:sldId id="298" r:id="rId13"/>
    <p:sldId id="309" r:id="rId14"/>
    <p:sldId id="308" r:id="rId15"/>
    <p:sldId id="307" r:id="rId16"/>
    <p:sldId id="318" r:id="rId17"/>
    <p:sldId id="320" r:id="rId18"/>
    <p:sldId id="317" r:id="rId19"/>
    <p:sldId id="314" r:id="rId20"/>
    <p:sldId id="315" r:id="rId21"/>
    <p:sldId id="322" r:id="rId22"/>
    <p:sldId id="323" r:id="rId23"/>
    <p:sldId id="299" r:id="rId24"/>
    <p:sldId id="300" r:id="rId25"/>
    <p:sldId id="324" r:id="rId26"/>
    <p:sldId id="301" r:id="rId27"/>
    <p:sldId id="302" r:id="rId28"/>
    <p:sldId id="303" r:id="rId29"/>
    <p:sldId id="304" r:id="rId30"/>
    <p:sldId id="311" r:id="rId31"/>
    <p:sldId id="306" r:id="rId32"/>
    <p:sldId id="327" r:id="rId33"/>
    <p:sldId id="310" r:id="rId34"/>
    <p:sldId id="330" r:id="rId35"/>
    <p:sldId id="328" r:id="rId36"/>
    <p:sldId id="329" r:id="rId37"/>
    <p:sldId id="319" r:id="rId38"/>
    <p:sldId id="287" r:id="rId39"/>
    <p:sldId id="285" r:id="rId40"/>
    <p:sldId id="325" r:id="rId41"/>
    <p:sldId id="273" r:id="rId42"/>
    <p:sldId id="266" r:id="rId43"/>
    <p:sldId id="326" r:id="rId44"/>
    <p:sldId id="321"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2" autoAdjust="0"/>
    <p:restoredTop sz="94670" autoAdjust="0"/>
  </p:normalViewPr>
  <p:slideViewPr>
    <p:cSldViewPr>
      <p:cViewPr>
        <p:scale>
          <a:sx n="70" d="100"/>
          <a:sy n="70" d="100"/>
        </p:scale>
        <p:origin x="-840" y="-3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761D70-B403-47A6-A308-CE1B7F8F3D3A}" type="datetimeFigureOut">
              <a:rPr lang="en-US" smtClean="0"/>
              <a:pPr/>
              <a:t>9/26/2016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1A77FE-8F66-43C5-B834-FFA08D0F5CF7}" type="slidenum">
              <a:rPr lang="en-US" smtClean="0"/>
              <a:pPr/>
              <a:t>‹#›</a:t>
            </a:fld>
            <a:endParaRPr lang="en-US"/>
          </a:p>
        </p:txBody>
      </p:sp>
    </p:spTree>
    <p:extLst>
      <p:ext uri="{BB962C8B-B14F-4D97-AF65-F5344CB8AC3E}">
        <p14:creationId xmlns="" xmlns:p14="http://schemas.microsoft.com/office/powerpoint/2010/main" val="1914365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Talk</a:t>
            </a:r>
            <a:r>
              <a:rPr lang="en-US" baseline="0" dirty="0" smtClean="0"/>
              <a:t> outline</a:t>
            </a:r>
          </a:p>
          <a:p>
            <a:pPr marL="228600" indent="-228600">
              <a:buAutoNum type="arabicParenR"/>
            </a:pPr>
            <a:r>
              <a:rPr lang="en-US" baseline="0" dirty="0" smtClean="0"/>
              <a:t>Introduce yourself and mention your role in the environment </a:t>
            </a:r>
            <a:r>
              <a:rPr lang="en-US" baseline="0" dirty="0" err="1" smtClean="0"/>
              <a:t>programme</a:t>
            </a:r>
            <a:r>
              <a:rPr lang="en-US" baseline="0" dirty="0" smtClean="0"/>
              <a:t>. Mention your arsenic work- most will have heard me talk about you.</a:t>
            </a:r>
          </a:p>
          <a:p>
            <a:pPr marL="228600" indent="-228600">
              <a:buAutoNum type="arabicParenR"/>
            </a:pPr>
            <a:r>
              <a:rPr lang="en-US" baseline="0" dirty="0" smtClean="0"/>
              <a:t>This lecture is an opportunity to inform the students about new developments at the School and to give details of the week’s events. </a:t>
            </a:r>
            <a:endParaRPr lang="en-US" dirty="0"/>
          </a:p>
        </p:txBody>
      </p:sp>
      <p:sp>
        <p:nvSpPr>
          <p:cNvPr id="4" name="Slide Number Placeholder 3"/>
          <p:cNvSpPr>
            <a:spLocks noGrp="1"/>
          </p:cNvSpPr>
          <p:nvPr>
            <p:ph type="sldNum" sz="quarter" idx="10"/>
          </p:nvPr>
        </p:nvSpPr>
        <p:spPr/>
        <p:txBody>
          <a:bodyPr/>
          <a:lstStyle/>
          <a:p>
            <a:fld id="{961A77FE-8F66-43C5-B834-FFA08D0F5CF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E1B644-A7C2-47CF-8B30-F19D1F80D415}" type="slidenum">
              <a:rPr lang="en-US"/>
              <a:pPr/>
              <a:t>35</a:t>
            </a:fld>
            <a:endParaRPr lang="en-US"/>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2C8D4E-8A06-4435-B6BE-375CB40029D9}" type="slidenum">
              <a:rPr lang="en-US"/>
              <a:pPr/>
              <a:t>36</a:t>
            </a:fld>
            <a:endParaRPr lang="en-US"/>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1A77FE-8F66-43C5-B834-FFA08D0F5CF7}" type="slidenum">
              <a:rPr lang="en-US" smtClean="0"/>
              <a:pPr/>
              <a:t>41</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1A77FE-8F66-43C5-B834-FFA08D0F5CF7}" type="slidenum">
              <a:rPr lang="en-US" smtClean="0"/>
              <a:pPr/>
              <a:t>42</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mtClean="0"/>
              <a:t>http://www.studentsupport.manchester.ac.uk/</a:t>
            </a:r>
            <a:endParaRPr lang="en-GB"/>
          </a:p>
        </p:txBody>
      </p:sp>
      <p:sp>
        <p:nvSpPr>
          <p:cNvPr id="4" name="Slide Number Placeholder 3"/>
          <p:cNvSpPr>
            <a:spLocks noGrp="1"/>
          </p:cNvSpPr>
          <p:nvPr>
            <p:ph type="sldNum" sz="quarter" idx="10"/>
          </p:nvPr>
        </p:nvSpPr>
        <p:spPr/>
        <p:txBody>
          <a:bodyPr/>
          <a:lstStyle/>
          <a:p>
            <a:fld id="{961A77FE-8F66-43C5-B834-FFA08D0F5CF7}" type="slidenum">
              <a:rPr lang="en-US" smtClean="0"/>
              <a:pPr/>
              <a:t>44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1A77FE-8F66-43C5-B834-FFA08D0F5CF7}"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1A77FE-8F66-43C5-B834-FFA08D0F5CF7}"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1A77FE-8F66-43C5-B834-FFA08D0F5CF7}" type="slidenum">
              <a:rPr lang="en-US" smtClean="0"/>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a:t>
            </a:r>
            <a:r>
              <a:rPr lang="en-US" baseline="0" dirty="0" smtClean="0"/>
              <a:t> might want to add your favorite success story here- </a:t>
            </a:r>
            <a:r>
              <a:rPr lang="en-US" baseline="0" dirty="0" err="1" smtClean="0"/>
              <a:t>Anju</a:t>
            </a:r>
            <a:r>
              <a:rPr lang="en-US" baseline="0" dirty="0" smtClean="0"/>
              <a:t> </a:t>
            </a:r>
            <a:r>
              <a:rPr lang="en-US" baseline="0" dirty="0" err="1" smtClean="0"/>
              <a:t>Nihalani</a:t>
            </a:r>
            <a:r>
              <a:rPr lang="en-US" baseline="0" dirty="0" smtClean="0"/>
              <a:t>? Alex Stark? Pete Morris?</a:t>
            </a:r>
            <a:endParaRPr lang="en-US" dirty="0"/>
          </a:p>
        </p:txBody>
      </p:sp>
      <p:sp>
        <p:nvSpPr>
          <p:cNvPr id="4" name="Slide Number Placeholder 3"/>
          <p:cNvSpPr>
            <a:spLocks noGrp="1"/>
          </p:cNvSpPr>
          <p:nvPr>
            <p:ph type="sldNum" sz="quarter" idx="10"/>
          </p:nvPr>
        </p:nvSpPr>
        <p:spPr/>
        <p:txBody>
          <a:bodyPr/>
          <a:lstStyle/>
          <a:p>
            <a:fld id="{961A77FE-8F66-43C5-B834-FFA08D0F5CF7}" type="slidenum">
              <a:rPr lang="en-US" smtClean="0"/>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Hence, you should pick one optional module..if</a:t>
            </a:r>
            <a:r>
              <a:rPr lang="en-GB" baseline="0" dirty="0" smtClean="0"/>
              <a:t> interested, flag straight away and I will check if it is available.</a:t>
            </a:r>
            <a:endParaRPr lang="en-GB" dirty="0"/>
          </a:p>
        </p:txBody>
      </p:sp>
      <p:sp>
        <p:nvSpPr>
          <p:cNvPr id="4" name="Slide Number Placeholder 3"/>
          <p:cNvSpPr>
            <a:spLocks noGrp="1"/>
          </p:cNvSpPr>
          <p:nvPr>
            <p:ph type="sldNum" sz="quarter" idx="10"/>
          </p:nvPr>
        </p:nvSpPr>
        <p:spPr/>
        <p:txBody>
          <a:bodyPr/>
          <a:lstStyle/>
          <a:p>
            <a:fld id="{961A77FE-8F66-43C5-B834-FFA08D0F5CF7}" type="slidenum">
              <a:rPr lang="en-US" smtClean="0"/>
              <a:pPr/>
              <a:t>16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xfrm>
            <a:off x="2255089" y="686067"/>
            <a:ext cx="2347823" cy="3428203"/>
          </a:xfrm>
          <a:ln/>
        </p:spPr>
      </p:sp>
      <p:sp>
        <p:nvSpPr>
          <p:cNvPr id="94211" name="Notes Placeholder 2"/>
          <p:cNvSpPr>
            <a:spLocks noGrp="1"/>
          </p:cNvSpPr>
          <p:nvPr>
            <p:ph type="body" idx="1"/>
          </p:nvPr>
        </p:nvSpPr>
        <p:spPr>
          <a:noFill/>
          <a:ln/>
        </p:spPr>
        <p:txBody>
          <a:bodyPr/>
          <a:lstStyle/>
          <a:p>
            <a:pPr>
              <a:spcBef>
                <a:spcPct val="0"/>
              </a:spcBef>
            </a:pPr>
            <a:r>
              <a:rPr lang="en-GB" dirty="0" smtClean="0"/>
              <a:t>Problem solving, alternative energy, you will also do field</a:t>
            </a:r>
            <a:r>
              <a:rPr lang="en-GB" baseline="0" dirty="0" smtClean="0"/>
              <a:t> work in each year</a:t>
            </a:r>
            <a:endParaRPr lang="en-GB" dirty="0" smtClean="0"/>
          </a:p>
        </p:txBody>
      </p:sp>
      <p:sp>
        <p:nvSpPr>
          <p:cNvPr id="94212" name="Slide Number Placeholder 3"/>
          <p:cNvSpPr txBox="1">
            <a:spLocks noGrp="1"/>
          </p:cNvSpPr>
          <p:nvPr/>
        </p:nvSpPr>
        <p:spPr bwMode="auto">
          <a:xfrm>
            <a:off x="3885036" y="8685207"/>
            <a:ext cx="2971873" cy="456668"/>
          </a:xfrm>
          <a:prstGeom prst="rect">
            <a:avLst/>
          </a:prstGeom>
          <a:noFill/>
          <a:ln w="9525">
            <a:noFill/>
            <a:miter lim="800000"/>
            <a:headEnd/>
            <a:tailEnd/>
          </a:ln>
        </p:spPr>
        <p:txBody>
          <a:bodyPr anchor="b"/>
          <a:lstStyle/>
          <a:p>
            <a:pPr algn="r"/>
            <a:fld id="{AAD2E115-E694-45CA-B0C7-3527E3C4A558}" type="slidenum">
              <a:rPr lang="en-US" sz="1200">
                <a:latin typeface="Calibri" pitchFamily="34" charset="0"/>
              </a:rPr>
              <a:pPr algn="r"/>
              <a:t>17</a:t>
            </a:fld>
            <a:endParaRPr lang="en-US" sz="120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1A77FE-8F66-43C5-B834-FFA08D0F5CF7}" type="slidenum">
              <a:rPr lang="en-US" smtClean="0"/>
              <a:pPr/>
              <a:t>19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Time-table will</a:t>
            </a:r>
            <a:r>
              <a:rPr lang="en-GB" baseline="0" dirty="0" smtClean="0"/>
              <a:t> not be your Schedule. As well as this you will want to schedule study time.</a:t>
            </a:r>
            <a:endParaRPr lang="en-GB" dirty="0"/>
          </a:p>
        </p:txBody>
      </p:sp>
      <p:sp>
        <p:nvSpPr>
          <p:cNvPr id="4" name="Slide Number Placeholder 3"/>
          <p:cNvSpPr>
            <a:spLocks noGrp="1"/>
          </p:cNvSpPr>
          <p:nvPr>
            <p:ph type="sldNum" sz="quarter" idx="10"/>
          </p:nvPr>
        </p:nvSpPr>
        <p:spPr/>
        <p:txBody>
          <a:bodyPr/>
          <a:lstStyle/>
          <a:p>
            <a:fld id="{961A77FE-8F66-43C5-B834-FFA08D0F5CF7}" type="slidenum">
              <a:rPr lang="en-US" smtClean="0"/>
              <a:pPr/>
              <a:t>24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A8242E-13E8-47E9-8B75-F8FA4B2E2CF6}" type="datetime1">
              <a:rPr lang="en-US" smtClean="0"/>
              <a:pPr/>
              <a:t>9/26/2016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1FD715-98DC-468D-88EA-411B06A7FFA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B53F3A-6CDB-4076-B074-134A14F6A89D}" type="datetime1">
              <a:rPr lang="en-US" smtClean="0"/>
              <a:pPr/>
              <a:t>9/26/2016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1FD715-98DC-468D-88EA-411B06A7FFA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CD8A66-8191-4904-B5B5-E03258DEDD3F}" type="datetime1">
              <a:rPr lang="en-US" smtClean="0"/>
              <a:pPr/>
              <a:t>9/26/2016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1FD715-98DC-468D-88EA-411B06A7FFA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B7C841-3611-476C-9E81-08611B58A719}" type="datetime1">
              <a:rPr lang="en-US" smtClean="0"/>
              <a:pPr/>
              <a:t>9/26/2016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1FD715-98DC-468D-88EA-411B06A7FFA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A332E0-6E80-45DC-AEDB-E82F3D90EB07}" type="datetime1">
              <a:rPr lang="en-US" smtClean="0"/>
              <a:pPr/>
              <a:t>9/26/2016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1FD715-98DC-468D-88EA-411B06A7FFA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12062E-7D9E-464D-BC7A-DA51BD941827}" type="datetime1">
              <a:rPr lang="en-US" smtClean="0"/>
              <a:pPr/>
              <a:t>9/26/2016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1FD715-98DC-468D-88EA-411B06A7FFA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B55AA29-7DC4-4DE4-9158-A6FEB110A2AC}" type="datetime1">
              <a:rPr lang="en-US" smtClean="0"/>
              <a:pPr/>
              <a:t>9/26/2016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1FD715-98DC-468D-88EA-411B06A7FFA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3EFE7E-FFC6-450B-AE96-A852B2B99D7E}" type="datetime1">
              <a:rPr lang="en-US" smtClean="0"/>
              <a:pPr/>
              <a:t>9/26/2016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1FD715-98DC-468D-88EA-411B06A7FFA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8170CC-884D-4FFB-BE93-5FCDD9484519}" type="datetime1">
              <a:rPr lang="en-US" smtClean="0"/>
              <a:pPr/>
              <a:t>9/26/2016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1FD715-98DC-468D-88EA-411B06A7FFA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C68E00-BD8E-40BF-98A2-FA74D6A1006A}" type="datetime1">
              <a:rPr lang="en-US" smtClean="0"/>
              <a:pPr/>
              <a:t>9/26/2016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1FD715-98DC-468D-88EA-411B06A7FFA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C00EB7-0AB7-4063-B337-7D7C69BE7FF7}" type="datetime1">
              <a:rPr lang="en-US" smtClean="0"/>
              <a:pPr/>
              <a:t>9/26/2016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1FD715-98DC-468D-88EA-411B06A7FFA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152B05-8D71-4879-8E84-E66857EADFE4}" type="datetime1">
              <a:rPr lang="en-US" smtClean="0"/>
              <a:pPr/>
              <a:t>9/26/2016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1FD715-98DC-468D-88EA-411B06A7FFA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hyperlink" Target="mailto:jamie.gilmour@manchester.ac.uk"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emf"/><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mailto:Paul.connolly@manchester.ac.uk"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blackboard@manchester.ac.uk/"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1143000"/>
            <a:ext cx="7010400" cy="4876800"/>
          </a:xfrm>
        </p:spPr>
        <p:txBody>
          <a:bodyPr>
            <a:normAutofit fontScale="55000" lnSpcReduction="20000"/>
          </a:bodyPr>
          <a:lstStyle/>
          <a:p>
            <a:r>
              <a:rPr lang="en-GB" sz="5000" b="1" dirty="0">
                <a:solidFill>
                  <a:schemeClr val="tx1"/>
                </a:solidFill>
              </a:rPr>
              <a:t>UNIVERSITY OF MANCHESTER</a:t>
            </a:r>
            <a:endParaRPr lang="en-US" sz="5000" b="1" dirty="0">
              <a:solidFill>
                <a:schemeClr val="tx1"/>
              </a:solidFill>
            </a:endParaRPr>
          </a:p>
          <a:p>
            <a:r>
              <a:rPr lang="en-GB" sz="5000" b="1" dirty="0">
                <a:solidFill>
                  <a:schemeClr val="tx1"/>
                </a:solidFill>
              </a:rPr>
              <a:t> </a:t>
            </a:r>
            <a:endParaRPr lang="en-US" sz="5000" dirty="0">
              <a:solidFill>
                <a:schemeClr val="tx1"/>
              </a:solidFill>
            </a:endParaRPr>
          </a:p>
          <a:p>
            <a:r>
              <a:rPr lang="en-GB" sz="5000" b="1" dirty="0">
                <a:solidFill>
                  <a:schemeClr val="tx1"/>
                </a:solidFill>
              </a:rPr>
              <a:t>SCHOOL OF </a:t>
            </a:r>
            <a:r>
              <a:rPr lang="en-GB" sz="5000" b="1" dirty="0" smtClean="0">
                <a:solidFill>
                  <a:schemeClr val="tx1"/>
                </a:solidFill>
              </a:rPr>
              <a:t>EARTH</a:t>
            </a:r>
            <a:r>
              <a:rPr lang="en-GB" sz="5000" b="1" dirty="0">
                <a:solidFill>
                  <a:schemeClr val="tx1"/>
                </a:solidFill>
              </a:rPr>
              <a:t> </a:t>
            </a:r>
            <a:r>
              <a:rPr lang="en-GB" sz="5000" b="1" dirty="0" smtClean="0">
                <a:solidFill>
                  <a:schemeClr val="tx1"/>
                </a:solidFill>
              </a:rPr>
              <a:t>&amp; </a:t>
            </a:r>
            <a:r>
              <a:rPr lang="en-GB" sz="5000" b="1" dirty="0">
                <a:solidFill>
                  <a:schemeClr val="tx1"/>
                </a:solidFill>
              </a:rPr>
              <a:t>ENVIRONMENTAL </a:t>
            </a:r>
            <a:r>
              <a:rPr lang="en-GB" sz="5000" b="1" dirty="0" smtClean="0">
                <a:solidFill>
                  <a:schemeClr val="tx1"/>
                </a:solidFill>
              </a:rPr>
              <a:t>SCIENCES (SEES)</a:t>
            </a:r>
          </a:p>
          <a:p>
            <a:endParaRPr lang="en-GB" sz="5000" b="1" dirty="0" smtClean="0">
              <a:solidFill>
                <a:schemeClr val="tx1"/>
              </a:solidFill>
            </a:endParaRPr>
          </a:p>
          <a:p>
            <a:r>
              <a:rPr lang="en-GB" sz="5000" b="1" dirty="0" smtClean="0">
                <a:solidFill>
                  <a:schemeClr val="tx1"/>
                </a:solidFill>
              </a:rPr>
              <a:t>Drs Bart van </a:t>
            </a:r>
            <a:r>
              <a:rPr lang="en-GB" sz="5000" b="1" dirty="0" err="1" smtClean="0">
                <a:solidFill>
                  <a:schemeClr val="tx1"/>
                </a:solidFill>
              </a:rPr>
              <a:t>Dongen</a:t>
            </a:r>
            <a:r>
              <a:rPr lang="en-GB" sz="5000" b="1" dirty="0" smtClean="0">
                <a:solidFill>
                  <a:schemeClr val="tx1"/>
                </a:solidFill>
              </a:rPr>
              <a:t> &amp; Paul Connolly</a:t>
            </a:r>
          </a:p>
          <a:p>
            <a:endParaRPr lang="en-US" sz="5000" dirty="0">
              <a:solidFill>
                <a:schemeClr val="tx1"/>
              </a:solidFill>
            </a:endParaRPr>
          </a:p>
          <a:p>
            <a:r>
              <a:rPr lang="en-GB" sz="5000" b="1" dirty="0">
                <a:solidFill>
                  <a:schemeClr val="tx1"/>
                </a:solidFill>
              </a:rPr>
              <a:t> </a:t>
            </a:r>
            <a:endParaRPr lang="en-US" sz="5000" dirty="0">
              <a:solidFill>
                <a:schemeClr val="tx1"/>
              </a:solidFill>
            </a:endParaRPr>
          </a:p>
          <a:p>
            <a:r>
              <a:rPr lang="en-GB" sz="6500" b="1" dirty="0" smtClean="0">
                <a:solidFill>
                  <a:schemeClr val="tx1"/>
                </a:solidFill>
              </a:rPr>
              <a:t>WELCOME</a:t>
            </a:r>
            <a:endParaRPr lang="en-US" sz="6500" b="1" dirty="0">
              <a:solidFill>
                <a:schemeClr val="tx1"/>
              </a:solidFill>
            </a:endParaRPr>
          </a:p>
          <a:p>
            <a:r>
              <a:rPr lang="en-GB" b="1" dirty="0">
                <a:solidFill>
                  <a:schemeClr val="tx1"/>
                </a:solidFill>
              </a:rPr>
              <a:t> </a:t>
            </a:r>
            <a:endParaRPr lang="en-US" dirty="0">
              <a:solidFill>
                <a:schemeClr val="tx1"/>
              </a:solidFill>
            </a:endParaRPr>
          </a:p>
          <a:p>
            <a:r>
              <a:rPr lang="en-GB" sz="7600" b="1" dirty="0">
                <a:solidFill>
                  <a:schemeClr val="tx1"/>
                </a:solidFill>
              </a:rPr>
              <a:t>Environmental </a:t>
            </a:r>
            <a:r>
              <a:rPr lang="en-GB" sz="7600" b="1" dirty="0" smtClean="0">
                <a:solidFill>
                  <a:schemeClr val="tx1"/>
                </a:solidFill>
              </a:rPr>
              <a:t>Science</a:t>
            </a:r>
            <a:endParaRPr lang="en-US" sz="7600" dirty="0">
              <a:solidFill>
                <a:schemeClr val="tx1"/>
              </a:solidFill>
            </a:endParaRPr>
          </a:p>
          <a:p>
            <a:endParaRPr lang="en-US" dirty="0">
              <a:solidFill>
                <a:schemeClr val="tx1"/>
              </a:solidFill>
            </a:endParaRPr>
          </a:p>
        </p:txBody>
      </p:sp>
      <p:pic>
        <p:nvPicPr>
          <p:cNvPr id="4" name="Picture 6" descr="TUOM_4COL_cropped_150"/>
          <p:cNvPicPr>
            <a:picLocks noChangeAspect="1" noChangeArrowheads="1"/>
          </p:cNvPicPr>
          <p:nvPr/>
        </p:nvPicPr>
        <p:blipFill>
          <a:blip r:embed="rId3" cstate="print"/>
          <a:srcRect/>
          <a:stretch>
            <a:fillRect/>
          </a:stretch>
        </p:blipFill>
        <p:spPr bwMode="auto">
          <a:xfrm>
            <a:off x="103031" y="90152"/>
            <a:ext cx="2020639" cy="1738648"/>
          </a:xfrm>
          <a:prstGeom prst="rect">
            <a:avLst/>
          </a:prstGeom>
          <a:solidFill>
            <a:schemeClr val="bg1"/>
          </a:solidFill>
          <a:ln w="9525">
            <a:noFill/>
            <a:miter lim="800000"/>
            <a:headEnd/>
            <a:tailEnd/>
          </a:ln>
        </p:spPr>
      </p:pic>
      <p:sp>
        <p:nvSpPr>
          <p:cNvPr id="5" name="Slide Number Placeholder 4"/>
          <p:cNvSpPr>
            <a:spLocks noGrp="1"/>
          </p:cNvSpPr>
          <p:nvPr>
            <p:ph type="sldNum" sz="quarter" idx="12"/>
          </p:nvPr>
        </p:nvSpPr>
        <p:spPr/>
        <p:txBody>
          <a:bodyPr/>
          <a:lstStyle/>
          <a:p>
            <a:fld id="{8F1FD715-98DC-468D-88EA-411B06A7FFA7}"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TUOM_4COL_cropped_150"/>
          <p:cNvPicPr>
            <a:picLocks noChangeAspect="1" noChangeArrowheads="1"/>
          </p:cNvPicPr>
          <p:nvPr/>
        </p:nvPicPr>
        <p:blipFill>
          <a:blip r:embed="rId3" cstate="print"/>
          <a:srcRect/>
          <a:stretch>
            <a:fillRect/>
          </a:stretch>
        </p:blipFill>
        <p:spPr bwMode="auto">
          <a:xfrm>
            <a:off x="103031" y="90152"/>
            <a:ext cx="2020639" cy="1738648"/>
          </a:xfrm>
          <a:prstGeom prst="rect">
            <a:avLst/>
          </a:prstGeom>
          <a:solidFill>
            <a:schemeClr val="bg1"/>
          </a:solidFill>
          <a:ln w="9525">
            <a:noFill/>
            <a:miter lim="800000"/>
            <a:headEnd/>
            <a:tailEnd/>
          </a:ln>
        </p:spPr>
      </p:pic>
      <p:sp>
        <p:nvSpPr>
          <p:cNvPr id="3" name="Content Placeholder 2"/>
          <p:cNvSpPr>
            <a:spLocks noGrp="1"/>
          </p:cNvSpPr>
          <p:nvPr>
            <p:ph idx="1"/>
          </p:nvPr>
        </p:nvSpPr>
        <p:spPr>
          <a:xfrm>
            <a:off x="762000" y="1143000"/>
            <a:ext cx="7620000" cy="5516563"/>
          </a:xfrm>
        </p:spPr>
        <p:txBody>
          <a:bodyPr/>
          <a:lstStyle/>
          <a:p>
            <a:pPr>
              <a:buNone/>
            </a:pPr>
            <a:r>
              <a:rPr lang="en-US" dirty="0" smtClean="0"/>
              <a:t>First days can be overwhelming…</a:t>
            </a:r>
          </a:p>
          <a:p>
            <a:pPr>
              <a:buNone/>
            </a:pPr>
            <a:endParaRPr lang="en-US" dirty="0" smtClean="0"/>
          </a:p>
          <a:p>
            <a:pPr marL="514350" indent="-514350">
              <a:buAutoNum type="arabicParenR"/>
            </a:pPr>
            <a:r>
              <a:rPr lang="en-US" dirty="0" smtClean="0"/>
              <a:t>Student support office (Carol Jeffries—Mike Turner—Angela </a:t>
            </a:r>
            <a:r>
              <a:rPr lang="en-US" dirty="0" err="1" smtClean="0"/>
              <a:t>Entwistle</a:t>
            </a:r>
            <a:r>
              <a:rPr lang="en-US" dirty="0" smtClean="0"/>
              <a:t>)</a:t>
            </a:r>
          </a:p>
          <a:p>
            <a:pPr marL="514350" indent="-514350">
              <a:buAutoNum type="arabicParenR"/>
            </a:pPr>
            <a:r>
              <a:rPr lang="en-US" dirty="0" smtClean="0"/>
              <a:t>Next: me, or </a:t>
            </a:r>
            <a:r>
              <a:rPr lang="en-US" dirty="0" err="1" smtClean="0"/>
              <a:t>Dr</a:t>
            </a:r>
            <a:r>
              <a:rPr lang="en-US" dirty="0" smtClean="0"/>
              <a:t> Connolly, or Prof. Taylor</a:t>
            </a:r>
          </a:p>
          <a:p>
            <a:pPr marL="514350" indent="-514350">
              <a:buAutoNum type="arabicParenR"/>
            </a:pPr>
            <a:r>
              <a:rPr lang="en-US" dirty="0" smtClean="0"/>
              <a:t>After settled in, your Advisor will become your second point of reference</a:t>
            </a:r>
          </a:p>
          <a:p>
            <a:pPr marL="514350" indent="-514350">
              <a:buAutoNum type="arabicParenR"/>
            </a:pPr>
            <a:r>
              <a:rPr lang="en-US" dirty="0" smtClean="0"/>
              <a:t>I </a:t>
            </a:r>
            <a:r>
              <a:rPr lang="en-US" dirty="0"/>
              <a:t>h</a:t>
            </a:r>
            <a:r>
              <a:rPr lang="en-US" dirty="0" smtClean="0"/>
              <a:t>ave an open door policy……</a:t>
            </a:r>
            <a:endParaRPr lang="en-US" dirty="0"/>
          </a:p>
        </p:txBody>
      </p:sp>
      <p:sp>
        <p:nvSpPr>
          <p:cNvPr id="5" name="Slide Number Placeholder 4"/>
          <p:cNvSpPr>
            <a:spLocks noGrp="1"/>
          </p:cNvSpPr>
          <p:nvPr>
            <p:ph type="sldNum" sz="quarter" idx="12"/>
          </p:nvPr>
        </p:nvSpPr>
        <p:spPr/>
        <p:txBody>
          <a:bodyPr/>
          <a:lstStyle/>
          <a:p>
            <a:fld id="{8F1FD715-98DC-468D-88EA-411B06A7FFA7}"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TUOM_4COL_cropped_150"/>
          <p:cNvPicPr>
            <a:picLocks noChangeAspect="1" noChangeArrowheads="1"/>
          </p:cNvPicPr>
          <p:nvPr/>
        </p:nvPicPr>
        <p:blipFill>
          <a:blip r:embed="rId3" cstate="print"/>
          <a:srcRect/>
          <a:stretch>
            <a:fillRect/>
          </a:stretch>
        </p:blipFill>
        <p:spPr bwMode="auto">
          <a:xfrm>
            <a:off x="103031" y="90152"/>
            <a:ext cx="2020639" cy="1738648"/>
          </a:xfrm>
          <a:prstGeom prst="rect">
            <a:avLst/>
          </a:prstGeom>
          <a:solidFill>
            <a:schemeClr val="bg1"/>
          </a:solidFill>
          <a:ln w="9525">
            <a:noFill/>
            <a:miter lim="800000"/>
            <a:headEnd/>
            <a:tailEnd/>
          </a:ln>
        </p:spPr>
      </p:pic>
      <p:sp>
        <p:nvSpPr>
          <p:cNvPr id="3" name="Content Placeholder 2"/>
          <p:cNvSpPr>
            <a:spLocks noGrp="1"/>
          </p:cNvSpPr>
          <p:nvPr>
            <p:ph idx="1"/>
          </p:nvPr>
        </p:nvSpPr>
        <p:spPr>
          <a:xfrm>
            <a:off x="762000" y="959476"/>
            <a:ext cx="8229600" cy="5181600"/>
          </a:xfrm>
        </p:spPr>
        <p:txBody>
          <a:bodyPr>
            <a:normAutofit fontScale="85000" lnSpcReduction="20000"/>
          </a:bodyPr>
          <a:lstStyle/>
          <a:p>
            <a:pPr>
              <a:buNone/>
            </a:pPr>
            <a:r>
              <a:rPr lang="en-US" dirty="0" smtClean="0"/>
              <a:t>…..And again-</a:t>
            </a:r>
          </a:p>
          <a:p>
            <a:pPr>
              <a:buNone/>
            </a:pPr>
            <a:r>
              <a:rPr lang="en-US" dirty="0" smtClean="0"/>
              <a:t>                        </a:t>
            </a:r>
            <a:r>
              <a:rPr lang="en-US" sz="4600" b="1" dirty="0" smtClean="0"/>
              <a:t>Welcome to Manchester!</a:t>
            </a:r>
          </a:p>
          <a:p>
            <a:pPr>
              <a:buNone/>
            </a:pPr>
            <a:endParaRPr lang="en-US" dirty="0"/>
          </a:p>
          <a:p>
            <a:pPr>
              <a:buNone/>
            </a:pPr>
            <a:r>
              <a:rPr lang="en-US" dirty="0" smtClean="0"/>
              <a:t>This is a challenging but rewarding </a:t>
            </a:r>
            <a:r>
              <a:rPr lang="en-US" dirty="0" err="1" smtClean="0"/>
              <a:t>programme</a:t>
            </a:r>
            <a:r>
              <a:rPr lang="en-US" dirty="0" smtClean="0"/>
              <a:t>. </a:t>
            </a:r>
          </a:p>
          <a:p>
            <a:pPr>
              <a:buNone/>
            </a:pPr>
            <a:endParaRPr lang="en-US" dirty="0"/>
          </a:p>
          <a:p>
            <a:pPr>
              <a:buNone/>
            </a:pPr>
            <a:r>
              <a:rPr lang="en-US" dirty="0" smtClean="0"/>
              <a:t>I am glad to welcome you and help you get started on this next stage in your education</a:t>
            </a:r>
          </a:p>
          <a:p>
            <a:pPr>
              <a:buNone/>
            </a:pPr>
            <a:endParaRPr lang="en-US" dirty="0" smtClean="0"/>
          </a:p>
          <a:p>
            <a:pPr>
              <a:buNone/>
            </a:pPr>
            <a:r>
              <a:rPr lang="en-US" dirty="0" smtClean="0"/>
              <a:t> </a:t>
            </a:r>
            <a:r>
              <a:rPr lang="en-US" dirty="0"/>
              <a:t>We are extremely proud of our environmental students and all they go on to accomplish in their careers. </a:t>
            </a:r>
          </a:p>
          <a:p>
            <a:pPr>
              <a:buNone/>
            </a:pPr>
            <a:endParaRPr lang="en-US" dirty="0"/>
          </a:p>
          <a:p>
            <a:pPr>
              <a:buNone/>
            </a:pPr>
            <a:r>
              <a:rPr lang="en-US" dirty="0"/>
              <a:t>For example, </a:t>
            </a:r>
            <a:r>
              <a:rPr lang="en-US" dirty="0" smtClean="0"/>
              <a:t>…………</a:t>
            </a:r>
            <a:endParaRPr lang="en-US" dirty="0"/>
          </a:p>
          <a:p>
            <a:pPr>
              <a:buNone/>
            </a:pPr>
            <a:endParaRPr lang="en-US" dirty="0"/>
          </a:p>
        </p:txBody>
      </p:sp>
      <p:sp>
        <p:nvSpPr>
          <p:cNvPr id="4" name="Slide Number Placeholder 3"/>
          <p:cNvSpPr>
            <a:spLocks noGrp="1"/>
          </p:cNvSpPr>
          <p:nvPr>
            <p:ph type="sldNum" sz="quarter" idx="12"/>
          </p:nvPr>
        </p:nvSpPr>
        <p:spPr/>
        <p:txBody>
          <a:bodyPr/>
          <a:lstStyle/>
          <a:p>
            <a:fld id="{8F1FD715-98DC-468D-88EA-411B06A7FFA7}"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TUOM_4COL_cropped_150"/>
          <p:cNvPicPr>
            <a:picLocks noChangeAspect="1" noChangeArrowheads="1"/>
          </p:cNvPicPr>
          <p:nvPr/>
        </p:nvPicPr>
        <p:blipFill>
          <a:blip r:embed="rId2" cstate="print"/>
          <a:srcRect/>
          <a:stretch>
            <a:fillRect/>
          </a:stretch>
        </p:blipFill>
        <p:spPr bwMode="auto">
          <a:xfrm>
            <a:off x="103031" y="90152"/>
            <a:ext cx="2020639" cy="1738648"/>
          </a:xfrm>
          <a:prstGeom prst="rect">
            <a:avLst/>
          </a:prstGeom>
          <a:solidFill>
            <a:schemeClr val="bg1"/>
          </a:solidFill>
          <a:ln w="9525">
            <a:noFill/>
            <a:miter lim="800000"/>
            <a:headEnd/>
            <a:tailEnd/>
          </a:ln>
        </p:spPr>
      </p:pic>
      <p:sp>
        <p:nvSpPr>
          <p:cNvPr id="4" name="Slide Number Placeholder 3"/>
          <p:cNvSpPr>
            <a:spLocks noGrp="1"/>
          </p:cNvSpPr>
          <p:nvPr>
            <p:ph type="sldNum" sz="quarter" idx="12"/>
          </p:nvPr>
        </p:nvSpPr>
        <p:spPr/>
        <p:txBody>
          <a:bodyPr/>
          <a:lstStyle/>
          <a:p>
            <a:fld id="{8F1FD715-98DC-468D-88EA-411B06A7FFA7}" type="slidenum">
              <a:rPr lang="en-US" smtClean="0"/>
              <a:pPr/>
              <a:t>12</a:t>
            </a:fld>
            <a:endParaRPr lang="en-US"/>
          </a:p>
        </p:txBody>
      </p:sp>
      <p:sp>
        <p:nvSpPr>
          <p:cNvPr id="6" name="Content Placeholder 2"/>
          <p:cNvSpPr>
            <a:spLocks noGrp="1"/>
          </p:cNvSpPr>
          <p:nvPr>
            <p:ph idx="1"/>
          </p:nvPr>
        </p:nvSpPr>
        <p:spPr>
          <a:xfrm>
            <a:off x="609600" y="1412875"/>
            <a:ext cx="8382000" cy="5445125"/>
          </a:xfrm>
        </p:spPr>
        <p:txBody>
          <a:bodyPr>
            <a:normAutofit fontScale="62500" lnSpcReduction="20000"/>
          </a:bodyPr>
          <a:lstStyle/>
          <a:p>
            <a:pPr marL="0" indent="0" algn="ctr">
              <a:buFontTx/>
              <a:buNone/>
              <a:defRPr/>
            </a:pPr>
            <a:r>
              <a:rPr lang="en-GB" sz="3800" dirty="0"/>
              <a:t>“The degree in Environmental Sciences helped me to find a job in my field of interest, leading to me building solar parks </a:t>
            </a:r>
            <a:r>
              <a:rPr lang="en-GB" sz="3800" dirty="0" smtClean="0"/>
              <a:t>and </a:t>
            </a:r>
            <a:r>
              <a:rPr lang="en-GB" sz="3800" dirty="0"/>
              <a:t>artificial oases in the desert of the United Arab Emirates. </a:t>
            </a:r>
          </a:p>
          <a:p>
            <a:pPr marL="0" indent="0">
              <a:buFontTx/>
              <a:buNone/>
              <a:defRPr/>
            </a:pPr>
            <a:endParaRPr lang="en-GB" dirty="0"/>
          </a:p>
          <a:p>
            <a:pPr marL="0" indent="0">
              <a:buFontTx/>
              <a:buNone/>
              <a:defRPr/>
            </a:pPr>
            <a:endParaRPr lang="en-GB" dirty="0"/>
          </a:p>
          <a:p>
            <a:pPr marL="0" indent="0">
              <a:buFontTx/>
              <a:buNone/>
              <a:defRPr/>
            </a:pPr>
            <a:endParaRPr lang="en-GB" dirty="0" smtClean="0"/>
          </a:p>
          <a:p>
            <a:pPr marL="0" indent="0">
              <a:buFontTx/>
              <a:buNone/>
              <a:defRPr/>
            </a:pPr>
            <a:endParaRPr lang="en-GB" dirty="0"/>
          </a:p>
          <a:p>
            <a:pPr marL="0" indent="0">
              <a:buFontTx/>
              <a:buNone/>
              <a:defRPr/>
            </a:pPr>
            <a:endParaRPr lang="en-GB" dirty="0"/>
          </a:p>
          <a:p>
            <a:pPr>
              <a:defRPr/>
            </a:pPr>
            <a:endParaRPr lang="en-GB" dirty="0"/>
          </a:p>
          <a:p>
            <a:pPr>
              <a:defRPr/>
            </a:pPr>
            <a:r>
              <a:rPr lang="en-GB" dirty="0"/>
              <a:t>Manchester was a highly recommendable experience for me. The lecturers were always very warm and welcoming and absolute experts in their fields. The field trip to Tenerife helped me to further strengthen my base in understanding the coherence of environmental processes, an aspect which I often used in my later projects.”</a:t>
            </a:r>
          </a:p>
          <a:p>
            <a:pPr>
              <a:defRPr/>
            </a:pPr>
            <a:r>
              <a:rPr lang="en-GB" dirty="0"/>
              <a:t>My most recent activity is the establishment of Ad </a:t>
            </a:r>
            <a:r>
              <a:rPr lang="en-GB" dirty="0" err="1"/>
              <a:t>Solem</a:t>
            </a:r>
            <a:r>
              <a:rPr lang="en-GB" dirty="0"/>
              <a:t> Acceleration where I and a team of experts offer support in the establishment of business acceleration and innovation programs and help companies survive in times of digitalization and globalization.”</a:t>
            </a:r>
            <a:br>
              <a:rPr lang="en-GB" dirty="0"/>
            </a:br>
            <a:endParaRPr lang="en-GB" dirty="0"/>
          </a:p>
          <a:p>
            <a:pPr marL="0" indent="0">
              <a:buFontTx/>
              <a:buNone/>
              <a:defRPr/>
            </a:pPr>
            <a:endParaRPr lang="en-GB" dirty="0"/>
          </a:p>
        </p:txBody>
      </p:sp>
      <p:pic>
        <p:nvPicPr>
          <p:cNvPr id="7" name="Picture 3" descr="C:\Users\mbessraw\AppData\Local\Microsoft\Windows\Temporary Internet Files\Content.Word\IMG_1186.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709615" y="2384792"/>
            <a:ext cx="3505200" cy="17073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4" descr="C:\Users\mbessraw\AppData\Local\Microsoft\Windows\Temporary Internet Files\Content.Word\Alexander Bergfeld.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905000" y="2465339"/>
            <a:ext cx="1092200" cy="154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1905000" y="76200"/>
            <a:ext cx="7162799" cy="1438275"/>
          </a:xfrm>
        </p:spPr>
        <p:txBody>
          <a:bodyPr>
            <a:noAutofit/>
          </a:bodyPr>
          <a:lstStyle/>
          <a:p>
            <a:r>
              <a:rPr lang="en-GB" altLang="en-US" sz="4000" dirty="0" smtClean="0">
                <a:solidFill>
                  <a:schemeClr val="tx1"/>
                </a:solidFill>
                <a:ea typeface="ＭＳ Ｐゴシック" pitchFamily="34" charset="-128"/>
              </a:rPr>
              <a:t>Alexander </a:t>
            </a:r>
            <a:r>
              <a:rPr lang="en-GB" altLang="en-US" sz="4000" dirty="0" err="1" smtClean="0">
                <a:solidFill>
                  <a:schemeClr val="tx1"/>
                </a:solidFill>
                <a:ea typeface="ＭＳ Ｐゴシック" pitchFamily="34" charset="-128"/>
              </a:rPr>
              <a:t>Bergfeld</a:t>
            </a:r>
            <a:r>
              <a:rPr lang="en-GB" altLang="en-US" sz="4000" dirty="0" smtClean="0">
                <a:solidFill>
                  <a:schemeClr val="tx1"/>
                </a:solidFill>
                <a:ea typeface="ＭＳ Ｐゴシック" pitchFamily="34" charset="-128"/>
              </a:rPr>
              <a:t>, </a:t>
            </a:r>
            <a:br>
              <a:rPr lang="en-GB" altLang="en-US" sz="4000" dirty="0" smtClean="0">
                <a:solidFill>
                  <a:schemeClr val="tx1"/>
                </a:solidFill>
                <a:ea typeface="ＭＳ Ｐゴシック" pitchFamily="34" charset="-128"/>
              </a:rPr>
            </a:br>
            <a:r>
              <a:rPr lang="en-GB" altLang="en-US" sz="4000" dirty="0" smtClean="0">
                <a:solidFill>
                  <a:schemeClr val="tx1"/>
                </a:solidFill>
                <a:ea typeface="ＭＳ Ｐゴシック" pitchFamily="34" charset="-128"/>
              </a:rPr>
              <a:t>BSc Environmental Sciences, 2008</a:t>
            </a:r>
            <a:endParaRPr lang="en-GB" altLang="en-US" sz="4000" dirty="0" smtClean="0">
              <a:ea typeface="ＭＳ Ｐゴシック" pitchFamily="34" charset="-128"/>
            </a:endParaRPr>
          </a:p>
        </p:txBody>
      </p:sp>
    </p:spTree>
    <p:extLst>
      <p:ext uri="{BB962C8B-B14F-4D97-AF65-F5344CB8AC3E}">
        <p14:creationId xmlns="" xmlns:p14="http://schemas.microsoft.com/office/powerpoint/2010/main" val="14781922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Paul Connolly</a:t>
            </a:r>
            <a:endParaRPr lang="en-GB" dirty="0"/>
          </a:p>
        </p:txBody>
      </p:sp>
      <p:sp>
        <p:nvSpPr>
          <p:cNvPr id="3" name="Content Placeholder 2"/>
          <p:cNvSpPr>
            <a:spLocks noGrp="1"/>
          </p:cNvSpPr>
          <p:nvPr>
            <p:ph idx="1"/>
          </p:nvPr>
        </p:nvSpPr>
        <p:spPr/>
        <p:txBody>
          <a:bodyPr/>
          <a:lstStyle/>
          <a:p>
            <a:r>
              <a:rPr lang="en-GB" dirty="0" smtClean="0"/>
              <a:t>Reader in Atmospheric Physics</a:t>
            </a:r>
          </a:p>
          <a:p>
            <a:r>
              <a:rPr lang="en-GB" dirty="0" smtClean="0"/>
              <a:t>First Year Coordinator, Environmental Science.</a:t>
            </a:r>
          </a:p>
          <a:p>
            <a:r>
              <a:rPr lang="en-GB" dirty="0" smtClean="0"/>
              <a:t>Office number, 3.08, Simon Building</a:t>
            </a:r>
          </a:p>
          <a:p>
            <a:r>
              <a:rPr lang="en-GB" dirty="0" smtClean="0"/>
              <a:t>Email </a:t>
            </a:r>
            <a:r>
              <a:rPr lang="en-GB" dirty="0" smtClean="0">
                <a:hlinkClick r:id="rId2"/>
              </a:rPr>
              <a:t>paul.connolly@manchester.ac.uk</a:t>
            </a:r>
            <a:endParaRPr lang="en-GB" dirty="0" smtClean="0"/>
          </a:p>
          <a:p>
            <a:endParaRPr lang="en-GB" dirty="0"/>
          </a:p>
          <a:p>
            <a:pPr marL="0" indent="0">
              <a:buNone/>
            </a:pPr>
            <a:endParaRPr lang="en-GB" dirty="0"/>
          </a:p>
        </p:txBody>
      </p:sp>
    </p:spTree>
    <p:extLst>
      <p:ext uri="{BB962C8B-B14F-4D97-AF65-F5344CB8AC3E}">
        <p14:creationId xmlns:p14="http://schemas.microsoft.com/office/powerpoint/2010/main" xmlns="" val="36653170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Overview</a:t>
            </a:r>
            <a:endParaRPr lang="en-GB" dirty="0"/>
          </a:p>
        </p:txBody>
      </p:sp>
      <p:sp>
        <p:nvSpPr>
          <p:cNvPr id="3" name="Content Placeholder 2"/>
          <p:cNvSpPr>
            <a:spLocks noGrp="1"/>
          </p:cNvSpPr>
          <p:nvPr>
            <p:ph idx="1"/>
          </p:nvPr>
        </p:nvSpPr>
        <p:spPr/>
        <p:txBody>
          <a:bodyPr>
            <a:normAutofit fontScale="62500" lnSpcReduction="20000"/>
          </a:bodyPr>
          <a:lstStyle/>
          <a:p>
            <a:r>
              <a:rPr lang="en-GB" dirty="0" smtClean="0"/>
              <a:t>Your degree</a:t>
            </a:r>
          </a:p>
          <a:p>
            <a:pPr lvl="1"/>
            <a:r>
              <a:rPr lang="en-GB" dirty="0" smtClean="0"/>
              <a:t>Marks, credits, etc</a:t>
            </a:r>
          </a:p>
          <a:p>
            <a:pPr lvl="1"/>
            <a:r>
              <a:rPr lang="en-GB" dirty="0" smtClean="0"/>
              <a:t>Term dates</a:t>
            </a:r>
          </a:p>
          <a:p>
            <a:pPr lvl="1"/>
            <a:r>
              <a:rPr lang="en-GB" dirty="0" smtClean="0"/>
              <a:t>University...start with welcome!</a:t>
            </a:r>
          </a:p>
          <a:p>
            <a:pPr lvl="1"/>
            <a:endParaRPr lang="en-GB" dirty="0" smtClean="0"/>
          </a:p>
          <a:p>
            <a:r>
              <a:rPr lang="en-GB" dirty="0" smtClean="0"/>
              <a:t>Time-table</a:t>
            </a:r>
          </a:p>
          <a:p>
            <a:pPr>
              <a:buNone/>
            </a:pPr>
            <a:endParaRPr lang="en-GB" dirty="0" smtClean="0"/>
          </a:p>
          <a:p>
            <a:r>
              <a:rPr lang="en-GB" dirty="0" smtClean="0"/>
              <a:t>“My Manchester”</a:t>
            </a:r>
          </a:p>
          <a:p>
            <a:pPr lvl="1"/>
            <a:r>
              <a:rPr lang="en-GB" dirty="0" smtClean="0"/>
              <a:t>Exercise</a:t>
            </a:r>
          </a:p>
          <a:p>
            <a:endParaRPr lang="en-GB" dirty="0" smtClean="0"/>
          </a:p>
          <a:p>
            <a:r>
              <a:rPr lang="en-GB" dirty="0" smtClean="0"/>
              <a:t>Communication</a:t>
            </a:r>
          </a:p>
          <a:p>
            <a:endParaRPr lang="en-GB" dirty="0" smtClean="0"/>
          </a:p>
          <a:p>
            <a:r>
              <a:rPr lang="en-GB" dirty="0" smtClean="0"/>
              <a:t>Feedback</a:t>
            </a:r>
          </a:p>
          <a:p>
            <a:endParaRPr lang="en-GB" dirty="0" smtClean="0"/>
          </a:p>
          <a:p>
            <a:r>
              <a:rPr lang="en-GB" dirty="0" smtClean="0"/>
              <a:t>Summary / questions</a:t>
            </a:r>
          </a:p>
        </p:txBody>
      </p:sp>
      <p:sp>
        <p:nvSpPr>
          <p:cNvPr id="4" name="Slide Number Placeholder 3"/>
          <p:cNvSpPr>
            <a:spLocks noGrp="1"/>
          </p:cNvSpPr>
          <p:nvPr>
            <p:ph type="sldNum" sz="quarter" idx="12"/>
          </p:nvPr>
        </p:nvSpPr>
        <p:spPr/>
        <p:txBody>
          <a:bodyPr/>
          <a:lstStyle/>
          <a:p>
            <a:fld id="{8F1FD715-98DC-468D-88EA-411B06A7FFA7}" type="slidenum">
              <a:rPr lang="en-US" smtClean="0"/>
              <a:pPr/>
              <a:t>14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p:cBhvr override="childStyle">
                                        <p:cTn id="6" dur="500" fill="hold"/>
                                        <p:tgtEl>
                                          <p:spTgt spid="3">
                                            <p:txEl>
                                              <p:pRg st="0" end="0"/>
                                            </p:txEl>
                                          </p:spTgt>
                                        </p:tgtEl>
                                        <p:attrNameLst>
                                          <p:attrName>style.color</p:attrName>
                                        </p:attrNameLst>
                                      </p:cBhvr>
                                      <p:to>
                                        <a:srgbClr val="FF0000"/>
                                      </p:to>
                                    </p:animClr>
                                  </p:childTnLst>
                                </p:cTn>
                              </p:par>
                              <p:par>
                                <p:cTn id="7" presetID="3" presetClass="emph" presetSubtype="2" fill="hold" nodeType="withEffect">
                                  <p:stCondLst>
                                    <p:cond delay="0"/>
                                  </p:stCondLst>
                                  <p:childTnLst>
                                    <p:animClr clrSpc="rgb">
                                      <p:cBhvr override="childStyle">
                                        <p:cTn id="8" dur="500" fill="hold"/>
                                        <p:tgtEl>
                                          <p:spTgt spid="3">
                                            <p:txEl>
                                              <p:pRg st="1" end="1"/>
                                            </p:txEl>
                                          </p:spTgt>
                                        </p:tgtEl>
                                        <p:attrNameLst>
                                          <p:attrName>style.color</p:attrName>
                                        </p:attrNameLst>
                                      </p:cBhvr>
                                      <p:to>
                                        <a:srgbClr val="FF0000"/>
                                      </p:to>
                                    </p:animClr>
                                  </p:childTnLst>
                                </p:cTn>
                              </p:par>
                              <p:par>
                                <p:cTn id="9" presetID="3" presetClass="emph" presetSubtype="2" fill="hold" nodeType="withEffect">
                                  <p:stCondLst>
                                    <p:cond delay="0"/>
                                  </p:stCondLst>
                                  <p:childTnLst>
                                    <p:animClr clrSpc="rgb">
                                      <p:cBhvr override="childStyle">
                                        <p:cTn id="10" dur="500" fill="hold"/>
                                        <p:tgtEl>
                                          <p:spTgt spid="3">
                                            <p:txEl>
                                              <p:pRg st="2" end="2"/>
                                            </p:txEl>
                                          </p:spTgt>
                                        </p:tgtEl>
                                        <p:attrNameLst>
                                          <p:attrName>style.color</p:attrName>
                                        </p:attrNameLst>
                                      </p:cBhvr>
                                      <p:to>
                                        <a:srgbClr val="FF0000"/>
                                      </p:to>
                                    </p:animClr>
                                  </p:childTnLst>
                                </p:cTn>
                              </p:par>
                              <p:par>
                                <p:cTn id="11" presetID="3" presetClass="emph" presetSubtype="2" fill="hold" nodeType="withEffect">
                                  <p:stCondLst>
                                    <p:cond delay="0"/>
                                  </p:stCondLst>
                                  <p:childTnLst>
                                    <p:animClr clrSpc="rgb">
                                      <p:cBhvr override="childStyle">
                                        <p:cTn id="12" dur="500" fill="hold"/>
                                        <p:tgtEl>
                                          <p:spTgt spid="3">
                                            <p:txEl>
                                              <p:pRg st="3" end="3"/>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GB" dirty="0"/>
              <a:t>Your degree.</a:t>
            </a:r>
            <a:endParaRPr lang="en-US" dirty="0"/>
          </a:p>
        </p:txBody>
      </p:sp>
      <p:sp>
        <p:nvSpPr>
          <p:cNvPr id="92163" name="Rectangle 3"/>
          <p:cNvSpPr>
            <a:spLocks noGrp="1" noChangeArrowheads="1"/>
          </p:cNvSpPr>
          <p:nvPr>
            <p:ph type="body" idx="1"/>
          </p:nvPr>
        </p:nvSpPr>
        <p:spPr/>
        <p:txBody>
          <a:bodyPr/>
          <a:lstStyle/>
          <a:p>
            <a:r>
              <a:rPr lang="en-GB" sz="2000" dirty="0"/>
              <a:t>A </a:t>
            </a:r>
            <a:r>
              <a:rPr lang="en-GB" sz="2000" dirty="0" smtClean="0"/>
              <a:t>BSc </a:t>
            </a:r>
            <a:r>
              <a:rPr lang="en-GB" sz="2000" dirty="0" err="1" smtClean="0"/>
              <a:t>orBEng</a:t>
            </a:r>
            <a:r>
              <a:rPr lang="en-GB" sz="2000" dirty="0" smtClean="0"/>
              <a:t> </a:t>
            </a:r>
            <a:r>
              <a:rPr lang="en-GB" sz="2000" dirty="0"/>
              <a:t>is 3 years, an </a:t>
            </a:r>
            <a:r>
              <a:rPr lang="en-GB" sz="2000" dirty="0" err="1" smtClean="0"/>
              <a:t>MEarthSci</a:t>
            </a:r>
            <a:r>
              <a:rPr lang="en-GB" sz="2000" dirty="0" smtClean="0"/>
              <a:t> or </a:t>
            </a:r>
            <a:r>
              <a:rPr lang="en-GB" sz="2000" dirty="0" err="1" smtClean="0"/>
              <a:t>MEng</a:t>
            </a:r>
            <a:r>
              <a:rPr lang="en-GB" sz="2000" dirty="0" smtClean="0"/>
              <a:t> </a:t>
            </a:r>
            <a:r>
              <a:rPr lang="en-GB" sz="2000" dirty="0"/>
              <a:t>is 4 years.</a:t>
            </a:r>
          </a:p>
          <a:p>
            <a:pPr lvl="1"/>
            <a:r>
              <a:rPr lang="en-GB" sz="1800" dirty="0"/>
              <a:t>Each year is 120 credits.</a:t>
            </a:r>
          </a:p>
          <a:p>
            <a:pPr lvl="2"/>
            <a:r>
              <a:rPr lang="en-GB" sz="1600" dirty="0"/>
              <a:t>Most modules are 10 credits</a:t>
            </a:r>
            <a:r>
              <a:rPr lang="en-GB" sz="1600" dirty="0" smtClean="0"/>
              <a:t>.</a:t>
            </a:r>
          </a:p>
          <a:p>
            <a:r>
              <a:rPr lang="en-GB" sz="2000" b="1" dirty="0" smtClean="0"/>
              <a:t>Make sure you are registered for the right number of credits.</a:t>
            </a:r>
            <a:endParaRPr lang="en-GB" sz="2000" b="1" dirty="0"/>
          </a:p>
          <a:p>
            <a:pPr lvl="2"/>
            <a:endParaRPr lang="en-GB" sz="1600" dirty="0"/>
          </a:p>
          <a:p>
            <a:r>
              <a:rPr lang="en-GB" sz="2000" dirty="0"/>
              <a:t>Degree grades are 1</a:t>
            </a:r>
            <a:r>
              <a:rPr lang="en-GB" sz="2000" baseline="30000" dirty="0"/>
              <a:t>st</a:t>
            </a:r>
            <a:r>
              <a:rPr lang="en-GB" sz="2000" dirty="0"/>
              <a:t>, 2i, 2ii, 3</a:t>
            </a:r>
            <a:r>
              <a:rPr lang="en-GB" sz="2000" baseline="30000" dirty="0"/>
              <a:t>rd</a:t>
            </a:r>
            <a:r>
              <a:rPr lang="en-GB" sz="2000" dirty="0"/>
              <a:t> and fail.</a:t>
            </a:r>
          </a:p>
          <a:p>
            <a:r>
              <a:rPr lang="en-GB" sz="2000" dirty="0"/>
              <a:t>Marks are gained for coursework and exams.  </a:t>
            </a:r>
          </a:p>
          <a:p>
            <a:pPr lvl="1"/>
            <a:r>
              <a:rPr lang="en-GB" sz="1800" dirty="0"/>
              <a:t>70% or higher corresponds to a first. </a:t>
            </a:r>
          </a:p>
          <a:p>
            <a:pPr lvl="1"/>
            <a:r>
              <a:rPr lang="en-GB" sz="1800" dirty="0"/>
              <a:t>60% or higher is a 2i</a:t>
            </a:r>
          </a:p>
          <a:p>
            <a:pPr lvl="1"/>
            <a:r>
              <a:rPr lang="en-GB" sz="1800" dirty="0"/>
              <a:t>50% or higher is a 2ii</a:t>
            </a:r>
          </a:p>
          <a:p>
            <a:pPr lvl="1"/>
            <a:r>
              <a:rPr lang="en-GB" sz="1800" dirty="0"/>
              <a:t>40% or higher is a 3</a:t>
            </a:r>
            <a:r>
              <a:rPr lang="en-GB" sz="1800" baseline="30000" dirty="0"/>
              <a:t>rd</a:t>
            </a:r>
            <a:endParaRPr lang="en-GB" sz="1800" dirty="0"/>
          </a:p>
          <a:p>
            <a:pPr lvl="1"/>
            <a:r>
              <a:rPr lang="en-GB" sz="1800" dirty="0"/>
              <a:t>less than 40% is a fail.</a:t>
            </a:r>
          </a:p>
          <a:p>
            <a:pPr lvl="1"/>
            <a:r>
              <a:rPr lang="en-GB" sz="1800" dirty="0"/>
              <a:t>Details in the </a:t>
            </a:r>
            <a:r>
              <a:rPr lang="en-GB" sz="1800" dirty="0" smtClean="0"/>
              <a:t>programme handbooks and general handbooks.</a:t>
            </a:r>
            <a:endParaRPr lang="en-GB" sz="1800" dirty="0"/>
          </a:p>
          <a:p>
            <a:pPr>
              <a:buFontTx/>
              <a:buNone/>
            </a:pPr>
            <a:endParaRPr lang="en-US" sz="2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F1FD715-98DC-468D-88EA-411B06A7FFA7}" type="slidenum">
              <a:rPr lang="en-US" smtClean="0"/>
              <a:pPr/>
              <a:t>16</a:t>
            </a:fld>
            <a:endParaRPr lang="en-US"/>
          </a:p>
        </p:txBody>
      </p:sp>
      <p:pic>
        <p:nvPicPr>
          <p:cNvPr id="1026" name="Picture 2"/>
          <p:cNvPicPr>
            <a:picLocks noChangeAspect="1" noChangeArrowheads="1"/>
          </p:cNvPicPr>
          <p:nvPr/>
        </p:nvPicPr>
        <p:blipFill>
          <a:blip r:embed="rId3" cstate="print"/>
          <a:srcRect/>
          <a:stretch>
            <a:fillRect/>
          </a:stretch>
        </p:blipFill>
        <p:spPr bwMode="auto">
          <a:xfrm>
            <a:off x="1281113" y="0"/>
            <a:ext cx="6581775" cy="600075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1219200" y="6067425"/>
            <a:ext cx="5429250" cy="790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3" descr="DSC00037"/>
          <p:cNvPicPr>
            <a:picLocks noChangeAspect="1" noChangeArrowheads="1"/>
          </p:cNvPicPr>
          <p:nvPr/>
        </p:nvPicPr>
        <p:blipFill>
          <a:blip r:embed="rId3" cstate="print"/>
          <a:srcRect/>
          <a:stretch>
            <a:fillRect/>
          </a:stretch>
        </p:blipFill>
        <p:spPr bwMode="auto">
          <a:xfrm>
            <a:off x="0" y="26988"/>
            <a:ext cx="3594100" cy="2695575"/>
          </a:xfrm>
          <a:prstGeom prst="rect">
            <a:avLst/>
          </a:prstGeom>
          <a:noFill/>
          <a:ln w="9525">
            <a:noFill/>
            <a:miter lim="800000"/>
            <a:headEnd/>
            <a:tailEnd/>
          </a:ln>
        </p:spPr>
      </p:pic>
      <p:pic>
        <p:nvPicPr>
          <p:cNvPr id="93187" name="Picture 4" descr="P1010914"/>
          <p:cNvPicPr>
            <a:picLocks noChangeAspect="1" noChangeArrowheads="1"/>
          </p:cNvPicPr>
          <p:nvPr/>
        </p:nvPicPr>
        <p:blipFill>
          <a:blip r:embed="rId4" cstate="print"/>
          <a:srcRect/>
          <a:stretch>
            <a:fillRect/>
          </a:stretch>
        </p:blipFill>
        <p:spPr bwMode="auto">
          <a:xfrm>
            <a:off x="0" y="3995738"/>
            <a:ext cx="3816350" cy="2862262"/>
          </a:xfrm>
          <a:prstGeom prst="rect">
            <a:avLst/>
          </a:prstGeom>
          <a:noFill/>
          <a:ln w="9525">
            <a:noFill/>
            <a:miter lim="800000"/>
            <a:headEnd/>
            <a:tailEnd/>
          </a:ln>
        </p:spPr>
      </p:pic>
      <p:pic>
        <p:nvPicPr>
          <p:cNvPr id="93188" name="Picture 5" descr="DSC00033"/>
          <p:cNvPicPr>
            <a:picLocks noChangeAspect="1" noChangeArrowheads="1"/>
          </p:cNvPicPr>
          <p:nvPr/>
        </p:nvPicPr>
        <p:blipFill>
          <a:blip r:embed="rId5" cstate="print"/>
          <a:srcRect/>
          <a:stretch>
            <a:fillRect/>
          </a:stretch>
        </p:blipFill>
        <p:spPr bwMode="auto">
          <a:xfrm>
            <a:off x="5327650" y="-12700"/>
            <a:ext cx="3816350" cy="2735263"/>
          </a:xfrm>
          <a:prstGeom prst="rect">
            <a:avLst/>
          </a:prstGeom>
          <a:noFill/>
          <a:ln w="9525">
            <a:noFill/>
            <a:miter lim="800000"/>
            <a:headEnd/>
            <a:tailEnd/>
          </a:ln>
        </p:spPr>
      </p:pic>
      <p:pic>
        <p:nvPicPr>
          <p:cNvPr id="93189" name="Picture 6"/>
          <p:cNvPicPr>
            <a:picLocks noChangeAspect="1" noChangeArrowheads="1"/>
          </p:cNvPicPr>
          <p:nvPr/>
        </p:nvPicPr>
        <p:blipFill>
          <a:blip r:embed="rId6" cstate="print"/>
          <a:srcRect/>
          <a:stretch>
            <a:fillRect/>
          </a:stretch>
        </p:blipFill>
        <p:spPr bwMode="auto">
          <a:xfrm>
            <a:off x="5151438" y="3863975"/>
            <a:ext cx="3992562" cy="2994025"/>
          </a:xfrm>
          <a:prstGeom prst="rect">
            <a:avLst/>
          </a:prstGeom>
          <a:noFill/>
          <a:ln w="9525">
            <a:noFill/>
            <a:miter lim="800000"/>
            <a:headEnd/>
            <a:tailEnd/>
          </a:ln>
        </p:spPr>
      </p:pic>
      <p:sp>
        <p:nvSpPr>
          <p:cNvPr id="93190" name="TextBox 7"/>
          <p:cNvSpPr txBox="1">
            <a:spLocks noChangeArrowheads="1"/>
          </p:cNvSpPr>
          <p:nvPr/>
        </p:nvSpPr>
        <p:spPr bwMode="auto">
          <a:xfrm>
            <a:off x="0" y="2768600"/>
            <a:ext cx="3594100" cy="646113"/>
          </a:xfrm>
          <a:prstGeom prst="rect">
            <a:avLst/>
          </a:prstGeom>
          <a:noFill/>
          <a:ln w="9525">
            <a:noFill/>
            <a:miter lim="800000"/>
            <a:headEnd/>
            <a:tailEnd/>
          </a:ln>
        </p:spPr>
        <p:txBody>
          <a:bodyPr>
            <a:spAutoFit/>
          </a:bodyPr>
          <a:lstStyle/>
          <a:p>
            <a:r>
              <a:rPr lang="en-US">
                <a:latin typeface="Calibri" pitchFamily="34" charset="0"/>
              </a:rPr>
              <a:t>Outside the Eco cabins at the Centre for Alternative Technology</a:t>
            </a:r>
          </a:p>
        </p:txBody>
      </p:sp>
      <p:sp>
        <p:nvSpPr>
          <p:cNvPr id="93191" name="TextBox 8"/>
          <p:cNvSpPr txBox="1">
            <a:spLocks noChangeArrowheads="1"/>
          </p:cNvSpPr>
          <p:nvPr/>
        </p:nvSpPr>
        <p:spPr bwMode="auto">
          <a:xfrm>
            <a:off x="0" y="3414713"/>
            <a:ext cx="3816350" cy="647700"/>
          </a:xfrm>
          <a:prstGeom prst="rect">
            <a:avLst/>
          </a:prstGeom>
          <a:noFill/>
          <a:ln w="9525">
            <a:noFill/>
            <a:miter lim="800000"/>
            <a:headEnd/>
            <a:tailEnd/>
          </a:ln>
        </p:spPr>
        <p:txBody>
          <a:bodyPr>
            <a:spAutoFit/>
          </a:bodyPr>
          <a:lstStyle/>
          <a:p>
            <a:r>
              <a:rPr lang="en-US">
                <a:latin typeface="Calibri" pitchFamily="34" charset="0"/>
              </a:rPr>
              <a:t>Students giving presentations of their work in the evenings</a:t>
            </a:r>
          </a:p>
        </p:txBody>
      </p:sp>
      <p:sp>
        <p:nvSpPr>
          <p:cNvPr id="93192" name="TextBox 9"/>
          <p:cNvSpPr txBox="1">
            <a:spLocks noChangeArrowheads="1"/>
          </p:cNvSpPr>
          <p:nvPr/>
        </p:nvSpPr>
        <p:spPr bwMode="auto">
          <a:xfrm>
            <a:off x="5327650" y="2722563"/>
            <a:ext cx="3816350" cy="647700"/>
          </a:xfrm>
          <a:prstGeom prst="rect">
            <a:avLst/>
          </a:prstGeom>
          <a:noFill/>
          <a:ln w="9525">
            <a:noFill/>
            <a:miter lim="800000"/>
            <a:headEnd/>
            <a:tailEnd/>
          </a:ln>
        </p:spPr>
        <p:txBody>
          <a:bodyPr>
            <a:spAutoFit/>
          </a:bodyPr>
          <a:lstStyle/>
          <a:p>
            <a:r>
              <a:rPr lang="en-US">
                <a:latin typeface="Calibri" pitchFamily="34" charset="0"/>
              </a:rPr>
              <a:t>Students looking at the glacial features at Cadair Idris</a:t>
            </a:r>
          </a:p>
        </p:txBody>
      </p:sp>
      <p:sp>
        <p:nvSpPr>
          <p:cNvPr id="93193" name="TextBox 10"/>
          <p:cNvSpPr txBox="1">
            <a:spLocks noChangeArrowheads="1"/>
          </p:cNvSpPr>
          <p:nvPr/>
        </p:nvSpPr>
        <p:spPr bwMode="auto">
          <a:xfrm>
            <a:off x="5151438" y="3414713"/>
            <a:ext cx="4279900" cy="647700"/>
          </a:xfrm>
          <a:prstGeom prst="rect">
            <a:avLst/>
          </a:prstGeom>
          <a:noFill/>
          <a:ln w="9525">
            <a:noFill/>
            <a:miter lim="800000"/>
            <a:headEnd/>
            <a:tailEnd/>
          </a:ln>
        </p:spPr>
        <p:txBody>
          <a:bodyPr>
            <a:spAutoFit/>
          </a:bodyPr>
          <a:lstStyle/>
          <a:p>
            <a:r>
              <a:rPr lang="en-US">
                <a:latin typeface="Calibri" pitchFamily="34" charset="0"/>
              </a:rPr>
              <a:t>Fieldwork at Parys Mountain looking at the problem of AMD</a:t>
            </a:r>
          </a:p>
        </p:txBody>
      </p:sp>
      <p:sp>
        <p:nvSpPr>
          <p:cNvPr id="3" name="Subtitle 2"/>
          <p:cNvSpPr>
            <a:spLocks noGrp="1"/>
          </p:cNvSpPr>
          <p:nvPr>
            <p:ph type="subTitle" idx="4294967295"/>
          </p:nvPr>
        </p:nvSpPr>
        <p:spPr>
          <a:xfrm>
            <a:off x="1216025" y="49213"/>
            <a:ext cx="6400800" cy="555625"/>
          </a:xfrm>
          <a:solidFill>
            <a:schemeClr val="bg1"/>
          </a:solidFill>
        </p:spPr>
        <p:txBody>
          <a:bodyPr>
            <a:normAutofit/>
          </a:bodyPr>
          <a:lstStyle/>
          <a:p>
            <a:pPr marL="0" indent="0" algn="ctr">
              <a:lnSpc>
                <a:spcPct val="90000"/>
              </a:lnSpc>
              <a:buFontTx/>
              <a:buNone/>
            </a:pPr>
            <a:r>
              <a:rPr lang="en-US" smtClean="0">
                <a:solidFill>
                  <a:srgbClr val="898989"/>
                </a:solidFill>
              </a:rPr>
              <a:t>First year field trip</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University…</a:t>
            </a:r>
            <a:endParaRPr lang="en-GB" dirty="0"/>
          </a:p>
        </p:txBody>
      </p:sp>
      <p:sp>
        <p:nvSpPr>
          <p:cNvPr id="3" name="Content Placeholder 2"/>
          <p:cNvSpPr>
            <a:spLocks noGrp="1"/>
          </p:cNvSpPr>
          <p:nvPr>
            <p:ph idx="1"/>
          </p:nvPr>
        </p:nvSpPr>
        <p:spPr/>
        <p:txBody>
          <a:bodyPr>
            <a:normAutofit lnSpcReduction="10000"/>
          </a:bodyPr>
          <a:lstStyle/>
          <a:p>
            <a:r>
              <a:rPr lang="en-GB" dirty="0" smtClean="0"/>
              <a:t>As you move through university study…</a:t>
            </a:r>
          </a:p>
          <a:p>
            <a:pPr lvl="1"/>
            <a:r>
              <a:rPr lang="en-GB" dirty="0" smtClean="0"/>
              <a:t>Some tasks become less strictly defined.</a:t>
            </a:r>
          </a:p>
          <a:p>
            <a:pPr lvl="2"/>
            <a:r>
              <a:rPr lang="en-GB" dirty="0" smtClean="0"/>
              <a:t>Graduates don’t get detailed instructions for each task.</a:t>
            </a:r>
          </a:p>
          <a:p>
            <a:pPr lvl="1"/>
            <a:r>
              <a:rPr lang="en-GB" dirty="0" smtClean="0"/>
              <a:t>You are more often expected to find your own learning resources.</a:t>
            </a:r>
          </a:p>
          <a:p>
            <a:pPr lvl="2"/>
            <a:r>
              <a:rPr lang="en-GB" dirty="0" smtClean="0"/>
              <a:t>Graduates don’t get handed a list of references to read.</a:t>
            </a:r>
          </a:p>
          <a:p>
            <a:pPr lvl="2"/>
            <a:r>
              <a:rPr lang="en-GB" dirty="0" smtClean="0"/>
              <a:t>Schedule your own time, etc.</a:t>
            </a:r>
          </a:p>
          <a:p>
            <a:pPr lvl="1"/>
            <a:r>
              <a:rPr lang="en-GB" b="1" dirty="0" smtClean="0"/>
              <a:t>Our aim is to help you develop as independent learners.</a:t>
            </a:r>
          </a:p>
          <a:p>
            <a:pPr lvl="1"/>
            <a:r>
              <a:rPr lang="en-GB" dirty="0" smtClean="0"/>
              <a:t>WE ARE STILL HERE TO HELP!</a:t>
            </a:r>
          </a:p>
          <a:p>
            <a:pPr lvl="2"/>
            <a:endParaRPr lang="en-GB" dirty="0" smtClean="0"/>
          </a:p>
          <a:p>
            <a:pPr lvl="1"/>
            <a:endParaRPr lang="en-GB" dirty="0" smtClean="0"/>
          </a:p>
          <a:p>
            <a:pPr marL="914400" lvl="2" indent="0">
              <a:buNone/>
            </a:pPr>
            <a:endParaRPr lang="en-GB" dirty="0"/>
          </a:p>
        </p:txBody>
      </p:sp>
    </p:spTree>
    <p:extLst>
      <p:ext uri="{BB962C8B-B14F-4D97-AF65-F5344CB8AC3E}">
        <p14:creationId xmlns:p14="http://schemas.microsoft.com/office/powerpoint/2010/main" xmlns="" val="35225696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F1FD715-98DC-468D-88EA-411B06A7FFA7}" type="slidenum">
              <a:rPr lang="en-US" smtClean="0"/>
              <a:pPr/>
              <a:t>19</a:t>
            </a:fld>
            <a:endParaRPr lang="en-US"/>
          </a:p>
        </p:txBody>
      </p:sp>
      <p:pic>
        <p:nvPicPr>
          <p:cNvPr id="7" name="Picture 6" descr="welcome01.png"/>
          <p:cNvPicPr>
            <a:picLocks noChangeAspect="1"/>
          </p:cNvPicPr>
          <p:nvPr/>
        </p:nvPicPr>
        <p:blipFill>
          <a:blip r:embed="rId3" cstate="print"/>
          <a:srcRect l="30833" t="13054" r="31667"/>
          <a:stretch>
            <a:fillRect/>
          </a:stretch>
        </p:blipFill>
        <p:spPr>
          <a:xfrm>
            <a:off x="0" y="402387"/>
            <a:ext cx="4572000" cy="6455613"/>
          </a:xfrm>
          <a:prstGeom prst="rect">
            <a:avLst/>
          </a:prstGeom>
        </p:spPr>
      </p:pic>
      <p:sp>
        <p:nvSpPr>
          <p:cNvPr id="8" name="TextBox 7"/>
          <p:cNvSpPr txBox="1"/>
          <p:nvPr/>
        </p:nvSpPr>
        <p:spPr>
          <a:xfrm>
            <a:off x="5257800" y="3276600"/>
            <a:ext cx="3276600" cy="369332"/>
          </a:xfrm>
          <a:prstGeom prst="rect">
            <a:avLst/>
          </a:prstGeom>
          <a:noFill/>
          <a:ln w="50800">
            <a:solidFill>
              <a:srgbClr val="FF0000"/>
            </a:solidFill>
          </a:ln>
        </p:spPr>
        <p:txBody>
          <a:bodyPr wrap="square" rtlCol="0">
            <a:spAutoFit/>
          </a:bodyPr>
          <a:lstStyle/>
          <a:p>
            <a:r>
              <a:rPr lang="en-GB" dirty="0" smtClean="0"/>
              <a:t>How do I get to </a:t>
            </a:r>
            <a:r>
              <a:rPr lang="en-GB" dirty="0" err="1" smtClean="0"/>
              <a:t>Stopford</a:t>
            </a:r>
            <a:r>
              <a:rPr lang="en-GB" dirty="0" smtClean="0"/>
              <a:t>?</a:t>
            </a:r>
            <a:endParaRPr lang="en-GB" dirty="0"/>
          </a:p>
        </p:txBody>
      </p:sp>
      <p:cxnSp>
        <p:nvCxnSpPr>
          <p:cNvPr id="12" name="Straight Arrow Connector 11"/>
          <p:cNvCxnSpPr>
            <a:stCxn id="8" idx="1"/>
          </p:cNvCxnSpPr>
          <p:nvPr/>
        </p:nvCxnSpPr>
        <p:spPr>
          <a:xfrm flipH="1" flipV="1">
            <a:off x="4343400" y="3429000"/>
            <a:ext cx="914400" cy="32266"/>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257800" y="4507468"/>
            <a:ext cx="3276600" cy="646331"/>
          </a:xfrm>
          <a:prstGeom prst="rect">
            <a:avLst/>
          </a:prstGeom>
          <a:noFill/>
          <a:ln w="50800">
            <a:solidFill>
              <a:srgbClr val="FF0000"/>
            </a:solidFill>
          </a:ln>
        </p:spPr>
        <p:txBody>
          <a:bodyPr wrap="square" rtlCol="0">
            <a:spAutoFit/>
          </a:bodyPr>
          <a:lstStyle/>
          <a:p>
            <a:r>
              <a:rPr lang="en-GB" dirty="0" smtClean="0"/>
              <a:t>What is my personalized time-table and how do I check it?</a:t>
            </a:r>
            <a:endParaRPr lang="en-GB" dirty="0"/>
          </a:p>
        </p:txBody>
      </p:sp>
      <p:cxnSp>
        <p:nvCxnSpPr>
          <p:cNvPr id="14" name="Straight Arrow Connector 13"/>
          <p:cNvCxnSpPr>
            <a:stCxn id="13" idx="1"/>
          </p:cNvCxnSpPr>
          <p:nvPr/>
        </p:nvCxnSpPr>
        <p:spPr>
          <a:xfrm flipH="1" flipV="1">
            <a:off x="4343400" y="4659868"/>
            <a:ext cx="914400" cy="170766"/>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TUOM_4COL_cropped_150"/>
          <p:cNvPicPr>
            <a:picLocks noChangeAspect="1" noChangeArrowheads="1"/>
          </p:cNvPicPr>
          <p:nvPr/>
        </p:nvPicPr>
        <p:blipFill>
          <a:blip r:embed="rId3" cstate="print"/>
          <a:srcRect/>
          <a:stretch>
            <a:fillRect/>
          </a:stretch>
        </p:blipFill>
        <p:spPr bwMode="auto">
          <a:xfrm>
            <a:off x="103031" y="90152"/>
            <a:ext cx="2020639" cy="1738648"/>
          </a:xfrm>
          <a:prstGeom prst="rect">
            <a:avLst/>
          </a:prstGeom>
          <a:solidFill>
            <a:schemeClr val="bg1"/>
          </a:solidFill>
          <a:ln w="9525">
            <a:noFill/>
            <a:miter lim="800000"/>
            <a:headEnd/>
            <a:tailEnd/>
          </a:ln>
        </p:spPr>
      </p:pic>
      <p:sp>
        <p:nvSpPr>
          <p:cNvPr id="2" name="Title 1"/>
          <p:cNvSpPr>
            <a:spLocks noGrp="1"/>
          </p:cNvSpPr>
          <p:nvPr>
            <p:ph type="title"/>
          </p:nvPr>
        </p:nvSpPr>
        <p:spPr/>
        <p:txBody>
          <a:bodyPr/>
          <a:lstStyle/>
          <a:p>
            <a:r>
              <a:rPr lang="en-US" dirty="0" smtClean="0"/>
              <a:t>Key People</a:t>
            </a:r>
            <a:endParaRPr lang="en-US" dirty="0"/>
          </a:p>
        </p:txBody>
      </p:sp>
      <p:sp>
        <p:nvSpPr>
          <p:cNvPr id="12" name="TextBox 11"/>
          <p:cNvSpPr txBox="1"/>
          <p:nvPr/>
        </p:nvSpPr>
        <p:spPr>
          <a:xfrm>
            <a:off x="6172200" y="2391508"/>
            <a:ext cx="2355773" cy="2246769"/>
          </a:xfrm>
          <a:prstGeom prst="rect">
            <a:avLst/>
          </a:prstGeom>
          <a:noFill/>
        </p:spPr>
        <p:txBody>
          <a:bodyPr wrap="none" rtlCol="0">
            <a:spAutoFit/>
          </a:bodyPr>
          <a:lstStyle/>
          <a:p>
            <a:r>
              <a:rPr lang="en-US" sz="2000" b="1" dirty="0" smtClean="0"/>
              <a:t>Education Officers</a:t>
            </a:r>
          </a:p>
          <a:p>
            <a:endParaRPr lang="en-US" sz="2000" b="1" dirty="0" smtClean="0"/>
          </a:p>
          <a:p>
            <a:r>
              <a:rPr lang="en-US" sz="2000" dirty="0" smtClean="0"/>
              <a:t>Ms. Angela </a:t>
            </a:r>
            <a:r>
              <a:rPr lang="en-US" sz="2000" dirty="0" err="1" smtClean="0"/>
              <a:t>Entwistle</a:t>
            </a:r>
            <a:endParaRPr lang="en-US" sz="2000" dirty="0"/>
          </a:p>
          <a:p>
            <a:r>
              <a:rPr lang="en-US" sz="2000" dirty="0" smtClean="0"/>
              <a:t>Mr. Mike Turner</a:t>
            </a:r>
          </a:p>
          <a:p>
            <a:endParaRPr lang="en-US" sz="2000" dirty="0"/>
          </a:p>
          <a:p>
            <a:r>
              <a:rPr lang="en-US" sz="2000" b="1" dirty="0" smtClean="0"/>
              <a:t>Administrator</a:t>
            </a:r>
          </a:p>
          <a:p>
            <a:r>
              <a:rPr lang="en-US" sz="2000" dirty="0" smtClean="0"/>
              <a:t>Ms.  Carol Jeffries</a:t>
            </a:r>
            <a:endParaRPr lang="en-US" sz="2000" dirty="0"/>
          </a:p>
        </p:txBody>
      </p:sp>
      <p:sp>
        <p:nvSpPr>
          <p:cNvPr id="13" name="Slide Number Placeholder 12"/>
          <p:cNvSpPr>
            <a:spLocks noGrp="1"/>
          </p:cNvSpPr>
          <p:nvPr>
            <p:ph type="sldNum" sz="quarter" idx="12"/>
          </p:nvPr>
        </p:nvSpPr>
        <p:spPr/>
        <p:txBody>
          <a:bodyPr/>
          <a:lstStyle/>
          <a:p>
            <a:fld id="{8F1FD715-98DC-468D-88EA-411B06A7FFA7}" type="slidenum">
              <a:rPr lang="en-US" smtClean="0"/>
              <a:pPr/>
              <a:t>2</a:t>
            </a:fld>
            <a:endParaRPr lang="en-US"/>
          </a:p>
        </p:txBody>
      </p:sp>
      <p:cxnSp>
        <p:nvCxnSpPr>
          <p:cNvPr id="5" name="Straight Connector 4"/>
          <p:cNvCxnSpPr/>
          <p:nvPr/>
        </p:nvCxnSpPr>
        <p:spPr>
          <a:xfrm>
            <a:off x="5791200" y="1545223"/>
            <a:ext cx="0" cy="4550777"/>
          </a:xfrm>
          <a:prstGeom prst="line">
            <a:avLst/>
          </a:prstGeom>
          <a:ln w="31750" cmpd="dbl"/>
        </p:spPr>
        <p:style>
          <a:lnRef idx="1">
            <a:schemeClr val="accent1"/>
          </a:lnRef>
          <a:fillRef idx="0">
            <a:schemeClr val="accent1"/>
          </a:fillRef>
          <a:effectRef idx="0">
            <a:schemeClr val="accent1"/>
          </a:effectRef>
          <a:fontRef idx="minor">
            <a:schemeClr val="tx1"/>
          </a:fontRef>
        </p:style>
      </p:cxnSp>
      <p:sp>
        <p:nvSpPr>
          <p:cNvPr id="14" name="Content Placeholder 2"/>
          <p:cNvSpPr>
            <a:spLocks noGrp="1"/>
          </p:cNvSpPr>
          <p:nvPr>
            <p:ph idx="1"/>
          </p:nvPr>
        </p:nvSpPr>
        <p:spPr>
          <a:xfrm>
            <a:off x="683568" y="1440904"/>
            <a:ext cx="3155578" cy="4724400"/>
          </a:xfrm>
        </p:spPr>
        <p:txBody>
          <a:bodyPr>
            <a:normAutofit fontScale="55000" lnSpcReduction="20000"/>
          </a:bodyPr>
          <a:lstStyle/>
          <a:p>
            <a:pPr>
              <a:buFontTx/>
              <a:buNone/>
              <a:defRPr/>
            </a:pPr>
            <a:r>
              <a:rPr lang="en-US" b="1" dirty="0" smtClean="0">
                <a:solidFill>
                  <a:schemeClr val="tx1"/>
                </a:solidFill>
              </a:rPr>
              <a:t>Head of School</a:t>
            </a:r>
          </a:p>
          <a:p>
            <a:pPr>
              <a:buFontTx/>
              <a:buNone/>
              <a:defRPr/>
            </a:pPr>
            <a:endParaRPr lang="en-US" dirty="0">
              <a:solidFill>
                <a:schemeClr val="tx1"/>
              </a:solidFill>
            </a:endParaRPr>
          </a:p>
          <a:p>
            <a:pPr marL="0" indent="0">
              <a:buFontTx/>
              <a:buNone/>
              <a:defRPr/>
            </a:pPr>
            <a:r>
              <a:rPr lang="en-US" dirty="0" smtClean="0">
                <a:solidFill>
                  <a:schemeClr val="tx1"/>
                </a:solidFill>
              </a:rPr>
              <a:t>Prof. Kevin Taylor</a:t>
            </a:r>
          </a:p>
          <a:p>
            <a:pPr>
              <a:buFontTx/>
              <a:buNone/>
              <a:defRPr/>
            </a:pPr>
            <a:r>
              <a:rPr lang="en-US" dirty="0" smtClean="0">
                <a:solidFill>
                  <a:schemeClr val="tx1"/>
                </a:solidFill>
              </a:rPr>
              <a:t>(geochemistry)</a:t>
            </a:r>
          </a:p>
          <a:p>
            <a:pPr>
              <a:buFontTx/>
              <a:buNone/>
              <a:defRPr/>
            </a:pPr>
            <a:r>
              <a:rPr lang="en-US" dirty="0" smtClean="0">
                <a:solidFill>
                  <a:schemeClr val="tx1"/>
                </a:solidFill>
              </a:rPr>
              <a:t>					</a:t>
            </a:r>
          </a:p>
          <a:p>
            <a:pPr>
              <a:buFontTx/>
              <a:buNone/>
              <a:defRPr/>
            </a:pPr>
            <a:r>
              <a:rPr lang="en-US" b="1" dirty="0" err="1" smtClean="0">
                <a:solidFill>
                  <a:schemeClr val="tx1"/>
                </a:solidFill>
              </a:rPr>
              <a:t>Programme</a:t>
            </a:r>
            <a:r>
              <a:rPr lang="en-US" b="1" dirty="0" smtClean="0">
                <a:solidFill>
                  <a:schemeClr val="tx1"/>
                </a:solidFill>
              </a:rPr>
              <a:t>  Director</a:t>
            </a:r>
          </a:p>
          <a:p>
            <a:pPr>
              <a:buFontTx/>
              <a:buNone/>
              <a:defRPr/>
            </a:pPr>
            <a:endParaRPr lang="en-US" b="1" dirty="0" smtClean="0">
              <a:solidFill>
                <a:schemeClr val="tx1"/>
              </a:solidFill>
            </a:endParaRPr>
          </a:p>
          <a:p>
            <a:pPr>
              <a:buFontTx/>
              <a:buNone/>
              <a:defRPr/>
            </a:pPr>
            <a:r>
              <a:rPr lang="en-US" kern="0" dirty="0"/>
              <a:t>Dr. Bart van </a:t>
            </a:r>
            <a:r>
              <a:rPr lang="en-US" kern="0" dirty="0" err="1"/>
              <a:t>Dongen</a:t>
            </a:r>
            <a:endParaRPr lang="en-US" kern="0" dirty="0"/>
          </a:p>
          <a:p>
            <a:pPr>
              <a:buFontTx/>
              <a:buNone/>
              <a:defRPr/>
            </a:pPr>
            <a:r>
              <a:rPr lang="en-US" kern="0" dirty="0"/>
              <a:t>(organic geochemistry) </a:t>
            </a:r>
          </a:p>
          <a:p>
            <a:pPr>
              <a:buFontTx/>
              <a:buNone/>
              <a:defRPr/>
            </a:pPr>
            <a:endParaRPr lang="en-US" dirty="0" smtClean="0">
              <a:solidFill>
                <a:schemeClr val="tx1"/>
              </a:solidFill>
            </a:endParaRPr>
          </a:p>
          <a:p>
            <a:pPr>
              <a:buFontTx/>
              <a:buNone/>
              <a:defRPr/>
            </a:pPr>
            <a:r>
              <a:rPr lang="en-US" dirty="0">
                <a:solidFill>
                  <a:schemeClr val="tx1"/>
                </a:solidFill>
              </a:rPr>
              <a:t> </a:t>
            </a:r>
            <a:r>
              <a:rPr lang="en-US" dirty="0" smtClean="0">
                <a:solidFill>
                  <a:schemeClr val="tx1"/>
                </a:solidFill>
              </a:rPr>
              <a:t>      </a:t>
            </a:r>
          </a:p>
          <a:p>
            <a:pPr>
              <a:buFontTx/>
              <a:buNone/>
              <a:defRPr/>
            </a:pPr>
            <a:r>
              <a:rPr lang="en-US" dirty="0" smtClean="0">
                <a:solidFill>
                  <a:schemeClr val="tx1"/>
                </a:solidFill>
              </a:rPr>
              <a:t>                                                            </a:t>
            </a:r>
          </a:p>
          <a:p>
            <a:pPr>
              <a:buFontTx/>
              <a:buNone/>
              <a:defRPr/>
            </a:pPr>
            <a:r>
              <a:rPr lang="en-US" b="1" dirty="0" smtClean="0">
                <a:solidFill>
                  <a:schemeClr val="tx1"/>
                </a:solidFill>
              </a:rPr>
              <a:t>Director of Teaching</a:t>
            </a:r>
          </a:p>
          <a:p>
            <a:pPr>
              <a:buFontTx/>
              <a:buNone/>
              <a:defRPr/>
            </a:pPr>
            <a:endParaRPr lang="en-US" dirty="0">
              <a:solidFill>
                <a:schemeClr val="tx1"/>
              </a:solidFill>
            </a:endParaRPr>
          </a:p>
          <a:p>
            <a:pPr>
              <a:buFontTx/>
              <a:buNone/>
              <a:defRPr/>
            </a:pPr>
            <a:r>
              <a:rPr lang="en-US" dirty="0" smtClean="0">
                <a:solidFill>
                  <a:schemeClr val="tx1"/>
                </a:solidFill>
              </a:rPr>
              <a:t>Dr. </a:t>
            </a:r>
            <a:r>
              <a:rPr lang="en-US" dirty="0" err="1" smtClean="0">
                <a:solidFill>
                  <a:schemeClr val="tx1"/>
                </a:solidFill>
              </a:rPr>
              <a:t>Merren</a:t>
            </a:r>
            <a:r>
              <a:rPr lang="en-US" dirty="0" smtClean="0">
                <a:solidFill>
                  <a:schemeClr val="tx1"/>
                </a:solidFill>
              </a:rPr>
              <a:t> Jones</a:t>
            </a:r>
          </a:p>
          <a:p>
            <a:pPr>
              <a:buFontTx/>
              <a:buNone/>
              <a:defRPr/>
            </a:pPr>
            <a:r>
              <a:rPr lang="en-US" dirty="0" smtClean="0">
                <a:solidFill>
                  <a:schemeClr val="tx1"/>
                </a:solidFill>
              </a:rPr>
              <a:t>(</a:t>
            </a:r>
            <a:r>
              <a:rPr lang="en-US" dirty="0"/>
              <a:t>s</a:t>
            </a:r>
            <a:r>
              <a:rPr lang="en-US" dirty="0" smtClean="0">
                <a:solidFill>
                  <a:schemeClr val="tx1"/>
                </a:solidFill>
              </a:rPr>
              <a:t>edimentology)</a:t>
            </a:r>
          </a:p>
        </p:txBody>
      </p:sp>
      <p:pic>
        <p:nvPicPr>
          <p:cNvPr id="15" name="Picture 2" descr="https://media.licdn.com/mpr/mpr/shrinknp_400_400/p/3/000/0bc/0f4/2032151.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866381" y="1628800"/>
            <a:ext cx="1209675" cy="1209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 name="Picture 2" descr="https://seaesmappers2013.files.wordpress.com/2013/06/img_1894-version-2.jpg"/>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l="14866" t="41047" r="76559" b="46828"/>
          <a:stretch/>
        </p:blipFill>
        <p:spPr bwMode="auto">
          <a:xfrm>
            <a:off x="3866380" y="4999712"/>
            <a:ext cx="1177107" cy="1109559"/>
          </a:xfrm>
          <a:prstGeom prst="rect">
            <a:avLst/>
          </a:prstGeom>
          <a:noFill/>
          <a:extLst>
            <a:ext uri="{909E8E84-426E-40DD-AFC4-6F175D3DCCD1}">
              <a14:hiddenFill xmlns="" xmlns:a14="http://schemas.microsoft.com/office/drawing/2010/main">
                <a:solidFill>
                  <a:srgbClr val="FFFFFF"/>
                </a:solidFill>
              </a14:hiddenFill>
            </a:ext>
          </a:extLst>
        </p:spPr>
      </p:pic>
      <p:pic>
        <p:nvPicPr>
          <p:cNvPr id="17" name="Picture 12" descr="http://arp.arctic.ac.uk/media/assets/00/b8ee4d30a51e9d31799d05c6aa07bb937aa537.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3643445" y="3026376"/>
            <a:ext cx="1622975" cy="1622975"/>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F1FD715-98DC-468D-88EA-411B06A7FFA7}" type="slidenum">
              <a:rPr lang="en-US" smtClean="0"/>
              <a:pPr/>
              <a:t>20</a:t>
            </a:fld>
            <a:endParaRPr lang="en-US"/>
          </a:p>
        </p:txBody>
      </p:sp>
      <p:pic>
        <p:nvPicPr>
          <p:cNvPr id="6" name="Picture 5" descr="welcome02.png"/>
          <p:cNvPicPr>
            <a:picLocks noChangeAspect="1"/>
          </p:cNvPicPr>
          <p:nvPr/>
        </p:nvPicPr>
        <p:blipFill>
          <a:blip r:embed="rId2" cstate="print"/>
          <a:srcRect l="30833" t="14422" r="31667"/>
          <a:stretch>
            <a:fillRect/>
          </a:stretch>
        </p:blipFill>
        <p:spPr>
          <a:xfrm>
            <a:off x="152399" y="0"/>
            <a:ext cx="4876801" cy="6777616"/>
          </a:xfrm>
          <a:prstGeom prst="rect">
            <a:avLst/>
          </a:prstGeom>
        </p:spPr>
      </p:pic>
      <p:sp>
        <p:nvSpPr>
          <p:cNvPr id="7" name="TextBox 6"/>
          <p:cNvSpPr txBox="1"/>
          <p:nvPr/>
        </p:nvSpPr>
        <p:spPr>
          <a:xfrm>
            <a:off x="5257800" y="5421868"/>
            <a:ext cx="3276600" cy="369332"/>
          </a:xfrm>
          <a:prstGeom prst="rect">
            <a:avLst/>
          </a:prstGeom>
          <a:noFill/>
          <a:ln w="50800">
            <a:solidFill>
              <a:srgbClr val="FF0000"/>
            </a:solidFill>
          </a:ln>
        </p:spPr>
        <p:txBody>
          <a:bodyPr wrap="square" rtlCol="0">
            <a:spAutoFit/>
          </a:bodyPr>
          <a:lstStyle/>
          <a:p>
            <a:r>
              <a:rPr lang="en-GB" dirty="0" smtClean="0"/>
              <a:t>How do I get to Simon Building?</a:t>
            </a:r>
            <a:endParaRPr lang="en-GB" dirty="0"/>
          </a:p>
        </p:txBody>
      </p:sp>
      <p:cxnSp>
        <p:nvCxnSpPr>
          <p:cNvPr id="8" name="Straight Arrow Connector 7"/>
          <p:cNvCxnSpPr>
            <a:stCxn id="7" idx="1"/>
          </p:cNvCxnSpPr>
          <p:nvPr/>
        </p:nvCxnSpPr>
        <p:spPr>
          <a:xfrm flipH="1" flipV="1">
            <a:off x="4343400" y="5574268"/>
            <a:ext cx="914400" cy="32266"/>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838200"/>
          </a:xfrm>
        </p:spPr>
        <p:txBody>
          <a:bodyPr/>
          <a:lstStyle/>
          <a:p>
            <a:r>
              <a:rPr lang="en-GB" dirty="0" smtClean="0"/>
              <a:t>Tactical Google</a:t>
            </a:r>
            <a:endParaRPr lang="en-GB" dirty="0"/>
          </a:p>
        </p:txBody>
      </p:sp>
      <p:sp>
        <p:nvSpPr>
          <p:cNvPr id="2" name="Slide Number Placeholder 1"/>
          <p:cNvSpPr>
            <a:spLocks noGrp="1"/>
          </p:cNvSpPr>
          <p:nvPr>
            <p:ph type="sldNum" sz="quarter" idx="12"/>
          </p:nvPr>
        </p:nvSpPr>
        <p:spPr/>
        <p:txBody>
          <a:bodyPr/>
          <a:lstStyle/>
          <a:p>
            <a:fld id="{8F1FD715-98DC-468D-88EA-411B06A7FFA7}" type="slidenum">
              <a:rPr lang="en-US" smtClean="0"/>
              <a:pPr/>
              <a:t>21</a:t>
            </a:fld>
            <a:endParaRPr lang="en-US"/>
          </a:p>
        </p:txBody>
      </p:sp>
      <p:sp>
        <p:nvSpPr>
          <p:cNvPr id="4" name="Rectangle 3"/>
          <p:cNvSpPr/>
          <p:nvPr/>
        </p:nvSpPr>
        <p:spPr>
          <a:xfrm>
            <a:off x="609600" y="609600"/>
            <a:ext cx="7010400" cy="923330"/>
          </a:xfrm>
          <a:prstGeom prst="rect">
            <a:avLst/>
          </a:prstGeom>
        </p:spPr>
        <p:txBody>
          <a:bodyPr wrap="square">
            <a:spAutoFit/>
          </a:bodyPr>
          <a:lstStyle/>
          <a:p>
            <a:r>
              <a:rPr lang="en-GB" dirty="0" smtClean="0"/>
              <a:t>Google: University of Manchester Key Dates</a:t>
            </a:r>
          </a:p>
          <a:p>
            <a:endParaRPr lang="en-GB" dirty="0" smtClean="0"/>
          </a:p>
          <a:p>
            <a:r>
              <a:rPr lang="en-GB" dirty="0" smtClean="0"/>
              <a:t>http://www.manchester.ac.uk/discover/key-dates/</a:t>
            </a:r>
            <a:endParaRPr lang="en-GB" dirty="0"/>
          </a:p>
        </p:txBody>
      </p:sp>
      <p:pic>
        <p:nvPicPr>
          <p:cNvPr id="5" name="Picture 4" descr="dates.png"/>
          <p:cNvPicPr>
            <a:picLocks noChangeAspect="1"/>
          </p:cNvPicPr>
          <p:nvPr/>
        </p:nvPicPr>
        <p:blipFill>
          <a:blip r:embed="rId2" cstate="print"/>
          <a:srcRect l="20833" t="3475" r="21667"/>
          <a:stretch>
            <a:fillRect/>
          </a:stretch>
        </p:blipFill>
        <p:spPr>
          <a:xfrm>
            <a:off x="304800" y="1482890"/>
            <a:ext cx="5257800" cy="537511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Overview</a:t>
            </a:r>
            <a:endParaRPr lang="en-GB" dirty="0"/>
          </a:p>
        </p:txBody>
      </p:sp>
      <p:sp>
        <p:nvSpPr>
          <p:cNvPr id="3" name="Content Placeholder 2"/>
          <p:cNvSpPr>
            <a:spLocks noGrp="1"/>
          </p:cNvSpPr>
          <p:nvPr>
            <p:ph idx="1"/>
          </p:nvPr>
        </p:nvSpPr>
        <p:spPr/>
        <p:txBody>
          <a:bodyPr>
            <a:normAutofit fontScale="62500" lnSpcReduction="20000"/>
          </a:bodyPr>
          <a:lstStyle/>
          <a:p>
            <a:r>
              <a:rPr lang="en-GB" dirty="0" smtClean="0"/>
              <a:t>Your degree</a:t>
            </a:r>
          </a:p>
          <a:p>
            <a:pPr lvl="1"/>
            <a:r>
              <a:rPr lang="en-GB" dirty="0" smtClean="0"/>
              <a:t>Marks, credits, etc</a:t>
            </a:r>
          </a:p>
          <a:p>
            <a:pPr lvl="1"/>
            <a:r>
              <a:rPr lang="en-GB" dirty="0" smtClean="0"/>
              <a:t>Term dates</a:t>
            </a:r>
          </a:p>
          <a:p>
            <a:pPr lvl="1"/>
            <a:r>
              <a:rPr lang="en-GB" dirty="0" smtClean="0"/>
              <a:t>University...start with welcome!</a:t>
            </a:r>
          </a:p>
          <a:p>
            <a:pPr lvl="1"/>
            <a:endParaRPr lang="en-GB" dirty="0" smtClean="0"/>
          </a:p>
          <a:p>
            <a:r>
              <a:rPr lang="en-GB" dirty="0" smtClean="0">
                <a:solidFill>
                  <a:srgbClr val="FF0000"/>
                </a:solidFill>
              </a:rPr>
              <a:t>Time-table</a:t>
            </a:r>
          </a:p>
          <a:p>
            <a:pPr>
              <a:buNone/>
            </a:pPr>
            <a:endParaRPr lang="en-GB" dirty="0" smtClean="0">
              <a:solidFill>
                <a:srgbClr val="FF0000"/>
              </a:solidFill>
            </a:endParaRPr>
          </a:p>
          <a:p>
            <a:r>
              <a:rPr lang="en-GB" dirty="0" smtClean="0"/>
              <a:t>“My Manchester”</a:t>
            </a:r>
          </a:p>
          <a:p>
            <a:pPr marL="742950" lvl="2" indent="-342900"/>
            <a:r>
              <a:rPr lang="en-GB" dirty="0" smtClean="0"/>
              <a:t>Exercise</a:t>
            </a:r>
          </a:p>
          <a:p>
            <a:endParaRPr lang="en-GB" dirty="0" smtClean="0"/>
          </a:p>
          <a:p>
            <a:r>
              <a:rPr lang="en-GB" dirty="0" smtClean="0"/>
              <a:t>Communication</a:t>
            </a:r>
          </a:p>
          <a:p>
            <a:endParaRPr lang="en-GB" dirty="0" smtClean="0"/>
          </a:p>
          <a:p>
            <a:r>
              <a:rPr lang="en-GB" dirty="0" smtClean="0"/>
              <a:t>Feedback</a:t>
            </a:r>
          </a:p>
          <a:p>
            <a:endParaRPr lang="en-GB" dirty="0" smtClean="0"/>
          </a:p>
          <a:p>
            <a:r>
              <a:rPr lang="en-GB" dirty="0" smtClean="0"/>
              <a:t>Summary / questions</a:t>
            </a:r>
          </a:p>
        </p:txBody>
      </p:sp>
      <p:sp>
        <p:nvSpPr>
          <p:cNvPr id="4" name="Slide Number Placeholder 3"/>
          <p:cNvSpPr>
            <a:spLocks noGrp="1"/>
          </p:cNvSpPr>
          <p:nvPr>
            <p:ph type="sldNum" sz="quarter" idx="12"/>
          </p:nvPr>
        </p:nvSpPr>
        <p:spPr/>
        <p:txBody>
          <a:bodyPr/>
          <a:lstStyle/>
          <a:p>
            <a:fld id="{8F1FD715-98DC-468D-88EA-411B06A7FFA7}"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8600" y="228600"/>
            <a:ext cx="8915400" cy="838200"/>
          </a:xfrm>
        </p:spPr>
        <p:txBody>
          <a:bodyPr>
            <a:normAutofit/>
          </a:bodyPr>
          <a:lstStyle/>
          <a:p>
            <a:r>
              <a:rPr lang="en-GB" sz="3600" dirty="0" smtClean="0"/>
              <a:t>Time-table – complex, so check each week</a:t>
            </a:r>
            <a:endParaRPr lang="en-GB" sz="3600" dirty="0"/>
          </a:p>
        </p:txBody>
      </p:sp>
      <p:pic>
        <p:nvPicPr>
          <p:cNvPr id="49" name="Picture 48" descr="ee0106b9e82c562c17fae2ebe000ebff.jpg"/>
          <p:cNvPicPr>
            <a:picLocks noChangeAspect="1"/>
          </p:cNvPicPr>
          <p:nvPr/>
        </p:nvPicPr>
        <p:blipFill>
          <a:blip r:embed="rId2" cstate="print"/>
          <a:stretch>
            <a:fillRect/>
          </a:stretch>
        </p:blipFill>
        <p:spPr>
          <a:xfrm>
            <a:off x="685800" y="1371600"/>
            <a:ext cx="6553200" cy="49149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8600" y="228600"/>
            <a:ext cx="8915400" cy="838200"/>
          </a:xfrm>
        </p:spPr>
        <p:txBody>
          <a:bodyPr>
            <a:normAutofit/>
          </a:bodyPr>
          <a:lstStyle/>
          <a:p>
            <a:r>
              <a:rPr lang="en-GB" sz="3600" dirty="0" smtClean="0"/>
              <a:t>Time-table – complex, so check each week</a:t>
            </a:r>
            <a:endParaRPr lang="en-GB" sz="3600" dirty="0"/>
          </a:p>
        </p:txBody>
      </p:sp>
      <p:sp>
        <p:nvSpPr>
          <p:cNvPr id="4" name="Slide Number Placeholder 3"/>
          <p:cNvSpPr>
            <a:spLocks noGrp="1"/>
          </p:cNvSpPr>
          <p:nvPr>
            <p:ph type="sldNum" sz="quarter" idx="12"/>
          </p:nvPr>
        </p:nvSpPr>
        <p:spPr/>
        <p:txBody>
          <a:bodyPr/>
          <a:lstStyle/>
          <a:p>
            <a:fld id="{8F1FD715-98DC-468D-88EA-411B06A7FFA7}" type="slidenum">
              <a:rPr lang="en-US" smtClean="0"/>
              <a:pPr/>
              <a:t>24</a:t>
            </a:fld>
            <a:endParaRPr lang="en-US"/>
          </a:p>
        </p:txBody>
      </p:sp>
      <p:pic>
        <p:nvPicPr>
          <p:cNvPr id="5" name="Picture 4" descr="time_table01.png"/>
          <p:cNvPicPr>
            <a:picLocks noChangeAspect="1"/>
          </p:cNvPicPr>
          <p:nvPr/>
        </p:nvPicPr>
        <p:blipFill>
          <a:blip r:embed="rId3" cstate="print"/>
          <a:srcRect t="7580"/>
          <a:stretch>
            <a:fillRect/>
          </a:stretch>
        </p:blipFill>
        <p:spPr>
          <a:xfrm>
            <a:off x="0" y="1066800"/>
            <a:ext cx="9144000" cy="5146510"/>
          </a:xfrm>
          <a:prstGeom prst="rect">
            <a:avLst/>
          </a:prstGeom>
        </p:spPr>
      </p:pic>
      <p:sp>
        <p:nvSpPr>
          <p:cNvPr id="7" name="TextBox 6"/>
          <p:cNvSpPr txBox="1"/>
          <p:nvPr/>
        </p:nvSpPr>
        <p:spPr>
          <a:xfrm>
            <a:off x="228600" y="6400800"/>
            <a:ext cx="2590800" cy="369332"/>
          </a:xfrm>
          <a:prstGeom prst="rect">
            <a:avLst/>
          </a:prstGeom>
          <a:solidFill>
            <a:schemeClr val="bg1"/>
          </a:solidFill>
          <a:ln w="38100">
            <a:solidFill>
              <a:schemeClr val="tx1"/>
            </a:solidFill>
          </a:ln>
        </p:spPr>
        <p:txBody>
          <a:bodyPr wrap="square" rtlCol="0">
            <a:spAutoFit/>
          </a:bodyPr>
          <a:lstStyle/>
          <a:p>
            <a:r>
              <a:rPr lang="en-GB" dirty="0" smtClean="0"/>
              <a:t>Scientific Problem Solving</a:t>
            </a:r>
            <a:endParaRPr lang="en-GB" dirty="0"/>
          </a:p>
        </p:txBody>
      </p:sp>
      <p:cxnSp>
        <p:nvCxnSpPr>
          <p:cNvPr id="9" name="Straight Arrow Connector 8"/>
          <p:cNvCxnSpPr/>
          <p:nvPr/>
        </p:nvCxnSpPr>
        <p:spPr>
          <a:xfrm flipV="1">
            <a:off x="914400" y="3276600"/>
            <a:ext cx="0" cy="3124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990600" y="5955268"/>
            <a:ext cx="3733800" cy="369332"/>
          </a:xfrm>
          <a:prstGeom prst="rect">
            <a:avLst/>
          </a:prstGeom>
          <a:solidFill>
            <a:schemeClr val="bg1"/>
          </a:solidFill>
          <a:ln w="38100">
            <a:solidFill>
              <a:srgbClr val="FF0000"/>
            </a:solidFill>
          </a:ln>
        </p:spPr>
        <p:txBody>
          <a:bodyPr wrap="square" rtlCol="0">
            <a:spAutoFit/>
          </a:bodyPr>
          <a:lstStyle/>
          <a:p>
            <a:r>
              <a:rPr lang="en-GB" dirty="0" smtClean="0"/>
              <a:t>Microbes, Man and the Environment</a:t>
            </a:r>
            <a:endParaRPr lang="en-GB" dirty="0"/>
          </a:p>
        </p:txBody>
      </p:sp>
      <p:cxnSp>
        <p:nvCxnSpPr>
          <p:cNvPr id="11" name="Straight Arrow Connector 10"/>
          <p:cNvCxnSpPr/>
          <p:nvPr/>
        </p:nvCxnSpPr>
        <p:spPr>
          <a:xfrm flipV="1">
            <a:off x="1752600" y="3897868"/>
            <a:ext cx="0" cy="2057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133600" y="5560620"/>
            <a:ext cx="1371600" cy="369332"/>
          </a:xfrm>
          <a:prstGeom prst="rect">
            <a:avLst/>
          </a:prstGeom>
          <a:solidFill>
            <a:schemeClr val="bg1"/>
          </a:solidFill>
          <a:ln w="38100">
            <a:solidFill>
              <a:srgbClr val="FFC000"/>
            </a:solidFill>
          </a:ln>
        </p:spPr>
        <p:txBody>
          <a:bodyPr wrap="square" rtlCol="0">
            <a:spAutoFit/>
          </a:bodyPr>
          <a:lstStyle/>
          <a:p>
            <a:r>
              <a:rPr lang="en-GB" dirty="0" smtClean="0"/>
              <a:t>Biodiversity</a:t>
            </a:r>
            <a:endParaRPr lang="en-GB" dirty="0"/>
          </a:p>
        </p:txBody>
      </p:sp>
      <p:cxnSp>
        <p:nvCxnSpPr>
          <p:cNvPr id="14" name="Straight Arrow Connector 13"/>
          <p:cNvCxnSpPr/>
          <p:nvPr/>
        </p:nvCxnSpPr>
        <p:spPr>
          <a:xfrm flipV="1">
            <a:off x="2895600" y="3200400"/>
            <a:ext cx="0" cy="236022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886200" y="5548952"/>
            <a:ext cx="1371600" cy="369332"/>
          </a:xfrm>
          <a:prstGeom prst="rect">
            <a:avLst/>
          </a:prstGeom>
          <a:solidFill>
            <a:schemeClr val="bg1"/>
          </a:solidFill>
          <a:ln w="38100">
            <a:solidFill>
              <a:srgbClr val="92D050"/>
            </a:solidFill>
          </a:ln>
        </p:spPr>
        <p:txBody>
          <a:bodyPr wrap="square" rtlCol="0">
            <a:spAutoFit/>
          </a:bodyPr>
          <a:lstStyle/>
          <a:p>
            <a:r>
              <a:rPr lang="en-GB" dirty="0" smtClean="0"/>
              <a:t>Tutorial</a:t>
            </a:r>
            <a:endParaRPr lang="en-GB" dirty="0"/>
          </a:p>
        </p:txBody>
      </p:sp>
      <p:cxnSp>
        <p:nvCxnSpPr>
          <p:cNvPr id="17" name="Straight Arrow Connector 16"/>
          <p:cNvCxnSpPr/>
          <p:nvPr/>
        </p:nvCxnSpPr>
        <p:spPr>
          <a:xfrm flipV="1">
            <a:off x="4648200" y="3407392"/>
            <a:ext cx="0" cy="21336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352800" y="6656696"/>
            <a:ext cx="53340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8637896" y="3505200"/>
            <a:ext cx="0" cy="3124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3352800" y="6324600"/>
            <a:ext cx="0" cy="381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876800" y="6260068"/>
            <a:ext cx="2590800" cy="369332"/>
          </a:xfrm>
          <a:prstGeom prst="rect">
            <a:avLst/>
          </a:prstGeom>
          <a:solidFill>
            <a:schemeClr val="bg1"/>
          </a:solidFill>
          <a:ln w="38100">
            <a:solidFill>
              <a:srgbClr val="00B0F0"/>
            </a:solidFill>
          </a:ln>
        </p:spPr>
        <p:txBody>
          <a:bodyPr wrap="square" rtlCol="0">
            <a:spAutoFit/>
          </a:bodyPr>
          <a:lstStyle/>
          <a:p>
            <a:r>
              <a:rPr lang="en-GB" dirty="0" smtClean="0"/>
              <a:t>Introduction to the Earth</a:t>
            </a:r>
            <a:endParaRPr lang="en-GB" dirty="0"/>
          </a:p>
        </p:txBody>
      </p:sp>
      <p:cxnSp>
        <p:nvCxnSpPr>
          <p:cNvPr id="35" name="Straight Arrow Connector 34"/>
          <p:cNvCxnSpPr/>
          <p:nvPr/>
        </p:nvCxnSpPr>
        <p:spPr>
          <a:xfrm flipV="1">
            <a:off x="5791200" y="4953000"/>
            <a:ext cx="0" cy="1299108"/>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5867400" y="5571046"/>
            <a:ext cx="1600200" cy="646331"/>
          </a:xfrm>
          <a:prstGeom prst="rect">
            <a:avLst/>
          </a:prstGeom>
          <a:solidFill>
            <a:schemeClr val="bg1"/>
          </a:solidFill>
          <a:ln w="38100">
            <a:solidFill>
              <a:srgbClr val="7030A0"/>
            </a:solidFill>
          </a:ln>
        </p:spPr>
        <p:txBody>
          <a:bodyPr wrap="square" rtlCol="0">
            <a:spAutoFit/>
          </a:bodyPr>
          <a:lstStyle/>
          <a:p>
            <a:r>
              <a:rPr lang="en-GB" dirty="0" smtClean="0"/>
              <a:t>Environmental Pollution</a:t>
            </a:r>
            <a:endParaRPr lang="en-GB" dirty="0"/>
          </a:p>
        </p:txBody>
      </p:sp>
      <p:cxnSp>
        <p:nvCxnSpPr>
          <p:cNvPr id="38" name="Straight Arrow Connector 37"/>
          <p:cNvCxnSpPr/>
          <p:nvPr/>
        </p:nvCxnSpPr>
        <p:spPr>
          <a:xfrm flipV="1">
            <a:off x="6934200" y="4428046"/>
            <a:ext cx="0" cy="1134554"/>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6781800" y="914400"/>
            <a:ext cx="2133600" cy="369332"/>
          </a:xfrm>
          <a:prstGeom prst="rect">
            <a:avLst/>
          </a:prstGeom>
          <a:solidFill>
            <a:schemeClr val="bg1"/>
          </a:solidFill>
          <a:ln w="38100">
            <a:solidFill>
              <a:srgbClr val="FF0000"/>
            </a:solidFill>
          </a:ln>
        </p:spPr>
        <p:txBody>
          <a:bodyPr wrap="square" rtlCol="0">
            <a:spAutoFit/>
          </a:bodyPr>
          <a:lstStyle/>
          <a:p>
            <a:r>
              <a:rPr lang="en-GB" dirty="0" smtClean="0"/>
              <a:t>Industry projects</a:t>
            </a:r>
            <a:endParaRPr lang="en-GB" dirty="0"/>
          </a:p>
        </p:txBody>
      </p:sp>
      <p:sp>
        <p:nvSpPr>
          <p:cNvPr id="44" name="TextBox 43"/>
          <p:cNvSpPr txBox="1"/>
          <p:nvPr/>
        </p:nvSpPr>
        <p:spPr>
          <a:xfrm>
            <a:off x="4800600" y="1307068"/>
            <a:ext cx="3657600" cy="369332"/>
          </a:xfrm>
          <a:prstGeom prst="rect">
            <a:avLst/>
          </a:prstGeom>
          <a:solidFill>
            <a:schemeClr val="bg1"/>
          </a:solidFill>
          <a:ln w="38100">
            <a:solidFill>
              <a:srgbClr val="FFC000"/>
            </a:solidFill>
          </a:ln>
        </p:spPr>
        <p:txBody>
          <a:bodyPr wrap="square" rtlCol="0">
            <a:spAutoFit/>
          </a:bodyPr>
          <a:lstStyle/>
          <a:p>
            <a:r>
              <a:rPr lang="en-GB" dirty="0" smtClean="0"/>
              <a:t>Environmental Processes and change</a:t>
            </a:r>
            <a:endParaRPr lang="en-GB" dirty="0"/>
          </a:p>
        </p:txBody>
      </p:sp>
      <p:cxnSp>
        <p:nvCxnSpPr>
          <p:cNvPr id="45" name="Straight Arrow Connector 44"/>
          <p:cNvCxnSpPr/>
          <p:nvPr/>
        </p:nvCxnSpPr>
        <p:spPr>
          <a:xfrm>
            <a:off x="8686800" y="1295400"/>
            <a:ext cx="0" cy="990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7696200" y="1676400"/>
            <a:ext cx="0" cy="16764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371600" y="3200400"/>
            <a:ext cx="6781800" cy="1323439"/>
          </a:xfrm>
          <a:prstGeom prst="rect">
            <a:avLst/>
          </a:prstGeom>
          <a:solidFill>
            <a:schemeClr val="bg1"/>
          </a:solidFill>
          <a:ln w="47625">
            <a:solidFill>
              <a:schemeClr val="tx1"/>
            </a:solidFill>
          </a:ln>
        </p:spPr>
        <p:txBody>
          <a:bodyPr wrap="square" rtlCol="0">
            <a:spAutoFit/>
          </a:bodyPr>
          <a:lstStyle/>
          <a:p>
            <a:pPr algn="ctr"/>
            <a:r>
              <a:rPr lang="en-GB" sz="4000" b="1" dirty="0" smtClean="0"/>
              <a:t>Can be slightly different each week, you need to check!</a:t>
            </a:r>
            <a:endParaRPr lang="en-GB"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Overview</a:t>
            </a:r>
            <a:endParaRPr lang="en-GB" dirty="0"/>
          </a:p>
        </p:txBody>
      </p:sp>
      <p:sp>
        <p:nvSpPr>
          <p:cNvPr id="3" name="Content Placeholder 2"/>
          <p:cNvSpPr>
            <a:spLocks noGrp="1"/>
          </p:cNvSpPr>
          <p:nvPr>
            <p:ph idx="1"/>
          </p:nvPr>
        </p:nvSpPr>
        <p:spPr/>
        <p:txBody>
          <a:bodyPr>
            <a:normAutofit fontScale="62500" lnSpcReduction="20000"/>
          </a:bodyPr>
          <a:lstStyle/>
          <a:p>
            <a:r>
              <a:rPr lang="en-GB" dirty="0" smtClean="0"/>
              <a:t>Your degree</a:t>
            </a:r>
          </a:p>
          <a:p>
            <a:pPr lvl="1"/>
            <a:r>
              <a:rPr lang="en-GB" dirty="0" smtClean="0"/>
              <a:t>Marks, credits, etc</a:t>
            </a:r>
          </a:p>
          <a:p>
            <a:pPr lvl="1"/>
            <a:r>
              <a:rPr lang="en-GB" dirty="0" smtClean="0"/>
              <a:t>Term dates</a:t>
            </a:r>
          </a:p>
          <a:p>
            <a:pPr lvl="1"/>
            <a:r>
              <a:rPr lang="en-GB" dirty="0" smtClean="0"/>
              <a:t>University...start with welcome!</a:t>
            </a:r>
          </a:p>
          <a:p>
            <a:pPr lvl="1"/>
            <a:endParaRPr lang="en-GB" dirty="0" smtClean="0"/>
          </a:p>
          <a:p>
            <a:r>
              <a:rPr lang="en-GB" dirty="0" smtClean="0"/>
              <a:t>Time-table</a:t>
            </a:r>
          </a:p>
          <a:p>
            <a:pPr>
              <a:buNone/>
            </a:pPr>
            <a:endParaRPr lang="en-GB" dirty="0" smtClean="0">
              <a:solidFill>
                <a:srgbClr val="FF0000"/>
              </a:solidFill>
            </a:endParaRPr>
          </a:p>
          <a:p>
            <a:r>
              <a:rPr lang="en-GB" dirty="0" smtClean="0">
                <a:solidFill>
                  <a:srgbClr val="FF0000"/>
                </a:solidFill>
              </a:rPr>
              <a:t>“My Manchester”</a:t>
            </a:r>
          </a:p>
          <a:p>
            <a:pPr lvl="1"/>
            <a:r>
              <a:rPr lang="en-GB" dirty="0" smtClean="0"/>
              <a:t>Exercise</a:t>
            </a:r>
          </a:p>
          <a:p>
            <a:endParaRPr lang="en-GB" dirty="0" smtClean="0"/>
          </a:p>
          <a:p>
            <a:r>
              <a:rPr lang="en-GB" dirty="0" smtClean="0"/>
              <a:t>Communication</a:t>
            </a:r>
          </a:p>
          <a:p>
            <a:endParaRPr lang="en-GB" dirty="0" smtClean="0"/>
          </a:p>
          <a:p>
            <a:r>
              <a:rPr lang="en-GB" dirty="0" smtClean="0"/>
              <a:t>Feedback</a:t>
            </a:r>
          </a:p>
          <a:p>
            <a:endParaRPr lang="en-GB" dirty="0" smtClean="0"/>
          </a:p>
          <a:p>
            <a:r>
              <a:rPr lang="en-GB" dirty="0" smtClean="0"/>
              <a:t>Summary / questions</a:t>
            </a:r>
          </a:p>
        </p:txBody>
      </p:sp>
      <p:sp>
        <p:nvSpPr>
          <p:cNvPr id="4" name="Slide Number Placeholder 3"/>
          <p:cNvSpPr>
            <a:spLocks noGrp="1"/>
          </p:cNvSpPr>
          <p:nvPr>
            <p:ph type="sldNum" sz="quarter" idx="12"/>
          </p:nvPr>
        </p:nvSpPr>
        <p:spPr/>
        <p:txBody>
          <a:bodyPr/>
          <a:lstStyle/>
          <a:p>
            <a:fld id="{8F1FD715-98DC-468D-88EA-411B06A7FFA7}"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smtClean="0"/>
              <a:t>My Manchester</a:t>
            </a:r>
            <a:br>
              <a:rPr lang="en-GB" sz="3200" dirty="0" smtClean="0"/>
            </a:br>
            <a:r>
              <a:rPr lang="en-GB" sz="3200" dirty="0" smtClean="0"/>
              <a:t> https://my.manchester.ac.uk/</a:t>
            </a:r>
            <a:br>
              <a:rPr lang="en-GB" sz="3200" dirty="0" smtClean="0"/>
            </a:br>
            <a:r>
              <a:rPr lang="en-GB" sz="3200" dirty="0" smtClean="0"/>
              <a:t>(e.g. Time-table)</a:t>
            </a:r>
            <a:endParaRPr lang="en-GB" sz="3200" dirty="0"/>
          </a:p>
        </p:txBody>
      </p:sp>
      <p:sp>
        <p:nvSpPr>
          <p:cNvPr id="3" name="Slide Number Placeholder 2"/>
          <p:cNvSpPr>
            <a:spLocks noGrp="1"/>
          </p:cNvSpPr>
          <p:nvPr>
            <p:ph type="sldNum" sz="quarter" idx="12"/>
          </p:nvPr>
        </p:nvSpPr>
        <p:spPr/>
        <p:txBody>
          <a:bodyPr/>
          <a:lstStyle/>
          <a:p>
            <a:fld id="{8F1FD715-98DC-468D-88EA-411B06A7FFA7}" type="slidenum">
              <a:rPr lang="en-US" smtClean="0"/>
              <a:pPr/>
              <a:t>26</a:t>
            </a:fld>
            <a:endParaRPr lang="en-US"/>
          </a:p>
        </p:txBody>
      </p:sp>
      <p:pic>
        <p:nvPicPr>
          <p:cNvPr id="4" name="Picture 3" descr="my_manchester.png"/>
          <p:cNvPicPr>
            <a:picLocks noChangeAspect="1"/>
          </p:cNvPicPr>
          <p:nvPr/>
        </p:nvPicPr>
        <p:blipFill>
          <a:blip r:embed="rId2" cstate="print"/>
          <a:srcRect t="7508"/>
          <a:stretch>
            <a:fillRect/>
          </a:stretch>
        </p:blipFill>
        <p:spPr>
          <a:xfrm>
            <a:off x="0" y="1631156"/>
            <a:ext cx="9144000" cy="4312444"/>
          </a:xfrm>
          <a:prstGeom prst="rect">
            <a:avLst/>
          </a:prstGeom>
        </p:spPr>
      </p:pic>
      <p:sp>
        <p:nvSpPr>
          <p:cNvPr id="5" name="Oval 4"/>
          <p:cNvSpPr/>
          <p:nvPr/>
        </p:nvSpPr>
        <p:spPr>
          <a:xfrm>
            <a:off x="7620000" y="1981200"/>
            <a:ext cx="685800" cy="2286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Arrow Connector 6"/>
          <p:cNvCxnSpPr>
            <a:endCxn id="5" idx="4"/>
          </p:cNvCxnSpPr>
          <p:nvPr/>
        </p:nvCxnSpPr>
        <p:spPr>
          <a:xfrm flipV="1">
            <a:off x="5562600" y="2209800"/>
            <a:ext cx="2400300" cy="2667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648200" y="4876800"/>
            <a:ext cx="1828800" cy="369332"/>
          </a:xfrm>
          <a:prstGeom prst="rect">
            <a:avLst/>
          </a:prstGeom>
          <a:noFill/>
          <a:ln w="38100">
            <a:solidFill>
              <a:srgbClr val="FF0000"/>
            </a:solidFill>
          </a:ln>
        </p:spPr>
        <p:txBody>
          <a:bodyPr wrap="square" rtlCol="0">
            <a:spAutoFit/>
          </a:bodyPr>
          <a:lstStyle/>
          <a:p>
            <a:r>
              <a:rPr lang="en-GB" b="1" dirty="0" smtClean="0">
                <a:solidFill>
                  <a:srgbClr val="FF0000"/>
                </a:solidFill>
              </a:rPr>
              <a:t>Click on the A-Z</a:t>
            </a:r>
            <a:endParaRPr lang="en-GB" b="1" dirty="0">
              <a:solidFill>
                <a:srgbClr val="FF0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smtClean="0"/>
              <a:t>My Manchester</a:t>
            </a:r>
            <a:br>
              <a:rPr lang="en-GB" sz="3200" dirty="0" smtClean="0"/>
            </a:br>
            <a:r>
              <a:rPr lang="en-GB" sz="3200" dirty="0" smtClean="0"/>
              <a:t> https://my.manchester.ac.uk/</a:t>
            </a:r>
            <a:br>
              <a:rPr lang="en-GB" sz="3200" dirty="0" smtClean="0"/>
            </a:br>
            <a:r>
              <a:rPr lang="en-GB" sz="3200" dirty="0" smtClean="0"/>
              <a:t>(e.g. Time-table)</a:t>
            </a:r>
            <a:endParaRPr lang="en-GB" sz="3200" dirty="0"/>
          </a:p>
        </p:txBody>
      </p:sp>
      <p:sp>
        <p:nvSpPr>
          <p:cNvPr id="3" name="Slide Number Placeholder 2"/>
          <p:cNvSpPr>
            <a:spLocks noGrp="1"/>
          </p:cNvSpPr>
          <p:nvPr>
            <p:ph type="sldNum" sz="quarter" idx="12"/>
          </p:nvPr>
        </p:nvSpPr>
        <p:spPr/>
        <p:txBody>
          <a:bodyPr/>
          <a:lstStyle/>
          <a:p>
            <a:fld id="{8F1FD715-98DC-468D-88EA-411B06A7FFA7}" type="slidenum">
              <a:rPr lang="en-US" smtClean="0"/>
              <a:pPr/>
              <a:t>27</a:t>
            </a:fld>
            <a:endParaRPr lang="en-US"/>
          </a:p>
        </p:txBody>
      </p:sp>
      <p:pic>
        <p:nvPicPr>
          <p:cNvPr id="5" name="Picture 4" descr="my_manchester02.png"/>
          <p:cNvPicPr>
            <a:picLocks noChangeAspect="1"/>
          </p:cNvPicPr>
          <p:nvPr/>
        </p:nvPicPr>
        <p:blipFill>
          <a:blip r:embed="rId2" cstate="print"/>
          <a:srcRect t="7508"/>
          <a:stretch>
            <a:fillRect/>
          </a:stretch>
        </p:blipFill>
        <p:spPr>
          <a:xfrm>
            <a:off x="0" y="1631156"/>
            <a:ext cx="9144000" cy="4312444"/>
          </a:xfrm>
          <a:prstGeom prst="rect">
            <a:avLst/>
          </a:prstGeom>
        </p:spPr>
      </p:pic>
      <p:sp>
        <p:nvSpPr>
          <p:cNvPr id="6" name="Oval 5"/>
          <p:cNvSpPr/>
          <p:nvPr/>
        </p:nvSpPr>
        <p:spPr>
          <a:xfrm>
            <a:off x="914400" y="2850356"/>
            <a:ext cx="685800" cy="2286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Arrow Connector 6"/>
          <p:cNvCxnSpPr>
            <a:endCxn id="6" idx="6"/>
          </p:cNvCxnSpPr>
          <p:nvPr/>
        </p:nvCxnSpPr>
        <p:spPr>
          <a:xfrm flipH="1" flipV="1">
            <a:off x="1600200" y="2964656"/>
            <a:ext cx="3962400" cy="20955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648200" y="5060156"/>
            <a:ext cx="2286000" cy="369332"/>
          </a:xfrm>
          <a:prstGeom prst="rect">
            <a:avLst/>
          </a:prstGeom>
          <a:noFill/>
          <a:ln w="38100">
            <a:solidFill>
              <a:srgbClr val="FF0000"/>
            </a:solidFill>
          </a:ln>
        </p:spPr>
        <p:txBody>
          <a:bodyPr wrap="square" rtlCol="0">
            <a:spAutoFit/>
          </a:bodyPr>
          <a:lstStyle/>
          <a:p>
            <a:r>
              <a:rPr lang="en-GB" b="1" dirty="0" smtClean="0">
                <a:solidFill>
                  <a:srgbClr val="FF0000"/>
                </a:solidFill>
              </a:rPr>
              <a:t>e.g. Time-table here</a:t>
            </a:r>
            <a:endParaRPr lang="en-GB" b="1" dirty="0">
              <a:solidFill>
                <a:srgbClr val="FF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my_manchester03.png"/>
          <p:cNvPicPr>
            <a:picLocks noChangeAspect="1"/>
          </p:cNvPicPr>
          <p:nvPr/>
        </p:nvPicPr>
        <p:blipFill>
          <a:blip r:embed="rId2" cstate="print"/>
          <a:srcRect t="3475"/>
          <a:stretch>
            <a:fillRect/>
          </a:stretch>
        </p:blipFill>
        <p:spPr>
          <a:xfrm>
            <a:off x="0" y="1482890"/>
            <a:ext cx="9144000" cy="5375110"/>
          </a:xfrm>
          <a:prstGeom prst="rect">
            <a:avLst/>
          </a:prstGeom>
        </p:spPr>
      </p:pic>
      <p:sp>
        <p:nvSpPr>
          <p:cNvPr id="2" name="Title 1"/>
          <p:cNvSpPr>
            <a:spLocks noGrp="1"/>
          </p:cNvSpPr>
          <p:nvPr>
            <p:ph type="title"/>
          </p:nvPr>
        </p:nvSpPr>
        <p:spPr/>
        <p:txBody>
          <a:bodyPr>
            <a:noAutofit/>
          </a:bodyPr>
          <a:lstStyle/>
          <a:p>
            <a:r>
              <a:rPr lang="en-GB" sz="3200" dirty="0" smtClean="0"/>
              <a:t>My Manchester</a:t>
            </a:r>
            <a:br>
              <a:rPr lang="en-GB" sz="3200" dirty="0" smtClean="0"/>
            </a:br>
            <a:r>
              <a:rPr lang="en-GB" sz="3200" dirty="0" smtClean="0"/>
              <a:t> https://my.manchester.ac.uk/</a:t>
            </a:r>
            <a:br>
              <a:rPr lang="en-GB" sz="3200" dirty="0" smtClean="0"/>
            </a:br>
            <a:r>
              <a:rPr lang="en-GB" sz="3200" dirty="0" smtClean="0"/>
              <a:t>(e.g. Map)</a:t>
            </a:r>
            <a:endParaRPr lang="en-GB" sz="3200" dirty="0"/>
          </a:p>
        </p:txBody>
      </p:sp>
      <p:sp>
        <p:nvSpPr>
          <p:cNvPr id="3" name="Slide Number Placeholder 2"/>
          <p:cNvSpPr>
            <a:spLocks noGrp="1"/>
          </p:cNvSpPr>
          <p:nvPr>
            <p:ph type="sldNum" sz="quarter" idx="12"/>
          </p:nvPr>
        </p:nvSpPr>
        <p:spPr/>
        <p:txBody>
          <a:bodyPr/>
          <a:lstStyle/>
          <a:p>
            <a:fld id="{8F1FD715-98DC-468D-88EA-411B06A7FFA7}" type="slidenum">
              <a:rPr lang="en-US" smtClean="0"/>
              <a:pPr/>
              <a:t>28</a:t>
            </a:fld>
            <a:endParaRPr lang="en-US"/>
          </a:p>
        </p:txBody>
      </p:sp>
      <p:sp>
        <p:nvSpPr>
          <p:cNvPr id="6" name="Oval 5"/>
          <p:cNvSpPr/>
          <p:nvPr/>
        </p:nvSpPr>
        <p:spPr>
          <a:xfrm>
            <a:off x="152400" y="4800600"/>
            <a:ext cx="685800" cy="2286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Arrow Connector 6"/>
          <p:cNvCxnSpPr>
            <a:stCxn id="10" idx="1"/>
            <a:endCxn id="6" idx="6"/>
          </p:cNvCxnSpPr>
          <p:nvPr/>
        </p:nvCxnSpPr>
        <p:spPr>
          <a:xfrm flipH="1" flipV="1">
            <a:off x="838200" y="4914900"/>
            <a:ext cx="3810000" cy="32992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648200" y="5060156"/>
            <a:ext cx="1219200" cy="369332"/>
          </a:xfrm>
          <a:prstGeom prst="rect">
            <a:avLst/>
          </a:prstGeom>
          <a:noFill/>
          <a:ln w="38100">
            <a:solidFill>
              <a:srgbClr val="FF0000"/>
            </a:solidFill>
          </a:ln>
        </p:spPr>
        <p:txBody>
          <a:bodyPr wrap="square" rtlCol="0">
            <a:spAutoFit/>
          </a:bodyPr>
          <a:lstStyle/>
          <a:p>
            <a:r>
              <a:rPr lang="en-GB" b="1" dirty="0" smtClean="0">
                <a:solidFill>
                  <a:srgbClr val="FF0000"/>
                </a:solidFill>
              </a:rPr>
              <a:t>e.g. Maps</a:t>
            </a:r>
            <a:endParaRPr lang="en-GB" b="1" dirty="0">
              <a:solidFill>
                <a:srgbClr val="FF00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my_manchester04.png"/>
          <p:cNvPicPr>
            <a:picLocks noChangeAspect="1"/>
          </p:cNvPicPr>
          <p:nvPr/>
        </p:nvPicPr>
        <p:blipFill>
          <a:blip r:embed="rId2" cstate="print"/>
          <a:srcRect t="3475"/>
          <a:stretch>
            <a:fillRect/>
          </a:stretch>
        </p:blipFill>
        <p:spPr>
          <a:xfrm>
            <a:off x="0" y="1559090"/>
            <a:ext cx="9144000" cy="5375110"/>
          </a:xfrm>
          <a:prstGeom prst="rect">
            <a:avLst/>
          </a:prstGeom>
        </p:spPr>
      </p:pic>
      <p:sp>
        <p:nvSpPr>
          <p:cNvPr id="2" name="Title 1"/>
          <p:cNvSpPr>
            <a:spLocks noGrp="1"/>
          </p:cNvSpPr>
          <p:nvPr>
            <p:ph type="title"/>
          </p:nvPr>
        </p:nvSpPr>
        <p:spPr/>
        <p:txBody>
          <a:bodyPr>
            <a:noAutofit/>
          </a:bodyPr>
          <a:lstStyle/>
          <a:p>
            <a:r>
              <a:rPr lang="en-GB" sz="3200" dirty="0" smtClean="0"/>
              <a:t>My Manchester</a:t>
            </a:r>
            <a:br>
              <a:rPr lang="en-GB" sz="3200" dirty="0" smtClean="0"/>
            </a:br>
            <a:r>
              <a:rPr lang="en-GB" sz="3200" dirty="0" smtClean="0"/>
              <a:t> https://my.manchester.ac.uk/</a:t>
            </a:r>
            <a:br>
              <a:rPr lang="en-GB" sz="3200" dirty="0" smtClean="0"/>
            </a:br>
            <a:r>
              <a:rPr lang="en-GB" sz="3200" dirty="0" smtClean="0"/>
              <a:t>(e.g. Map)</a:t>
            </a:r>
            <a:endParaRPr lang="en-GB" sz="3200" dirty="0"/>
          </a:p>
        </p:txBody>
      </p:sp>
      <p:sp>
        <p:nvSpPr>
          <p:cNvPr id="3" name="Slide Number Placeholder 2"/>
          <p:cNvSpPr>
            <a:spLocks noGrp="1"/>
          </p:cNvSpPr>
          <p:nvPr>
            <p:ph type="sldNum" sz="quarter" idx="12"/>
          </p:nvPr>
        </p:nvSpPr>
        <p:spPr/>
        <p:txBody>
          <a:bodyPr/>
          <a:lstStyle/>
          <a:p>
            <a:fld id="{8F1FD715-98DC-468D-88EA-411B06A7FFA7}" type="slidenum">
              <a:rPr lang="en-US" smtClean="0"/>
              <a:pPr/>
              <a:t>29</a:t>
            </a:fld>
            <a:endParaRPr lang="en-US"/>
          </a:p>
        </p:txBody>
      </p:sp>
      <p:sp>
        <p:nvSpPr>
          <p:cNvPr id="6" name="Oval 5"/>
          <p:cNvSpPr/>
          <p:nvPr/>
        </p:nvSpPr>
        <p:spPr>
          <a:xfrm>
            <a:off x="3505200" y="6324600"/>
            <a:ext cx="914400" cy="3048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Arrow Connector 6"/>
          <p:cNvCxnSpPr>
            <a:stCxn id="10" idx="1"/>
            <a:endCxn id="6" idx="6"/>
          </p:cNvCxnSpPr>
          <p:nvPr/>
        </p:nvCxnSpPr>
        <p:spPr>
          <a:xfrm flipH="1">
            <a:off x="4419600" y="3537466"/>
            <a:ext cx="2362200" cy="293953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781800" y="3352800"/>
            <a:ext cx="1219200" cy="369332"/>
          </a:xfrm>
          <a:prstGeom prst="rect">
            <a:avLst/>
          </a:prstGeom>
          <a:noFill/>
          <a:ln w="38100">
            <a:solidFill>
              <a:srgbClr val="FF0000"/>
            </a:solidFill>
          </a:ln>
        </p:spPr>
        <p:txBody>
          <a:bodyPr wrap="square" rtlCol="0">
            <a:spAutoFit/>
          </a:bodyPr>
          <a:lstStyle/>
          <a:p>
            <a:r>
              <a:rPr lang="en-GB" b="1" dirty="0" smtClean="0">
                <a:solidFill>
                  <a:srgbClr val="FF0000"/>
                </a:solidFill>
              </a:rPr>
              <a:t>e.g. Maps</a:t>
            </a:r>
            <a:endParaRPr lang="en-GB" b="1" dirty="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F1FD715-98DC-468D-88EA-411B06A7FFA7}" type="slidenum">
              <a:rPr lang="en-US" smtClean="0"/>
              <a:pPr/>
              <a:t>3</a:t>
            </a:fld>
            <a:endParaRPr lang="en-US"/>
          </a:p>
        </p:txBody>
      </p:sp>
      <p:pic>
        <p:nvPicPr>
          <p:cNvPr id="6" name="Picture 6" descr="TUOM_4COL_cropped_150"/>
          <p:cNvPicPr>
            <a:picLocks noChangeAspect="1" noChangeArrowheads="1"/>
          </p:cNvPicPr>
          <p:nvPr/>
        </p:nvPicPr>
        <p:blipFill>
          <a:blip r:embed="rId2" cstate="print"/>
          <a:srcRect/>
          <a:stretch>
            <a:fillRect/>
          </a:stretch>
        </p:blipFill>
        <p:spPr bwMode="auto">
          <a:xfrm>
            <a:off x="103031" y="90152"/>
            <a:ext cx="2020639" cy="1738648"/>
          </a:xfrm>
          <a:prstGeom prst="rect">
            <a:avLst/>
          </a:prstGeom>
          <a:solidFill>
            <a:schemeClr val="bg1"/>
          </a:solidFill>
          <a:ln w="9525">
            <a:noFill/>
            <a:miter lim="800000"/>
            <a:headEnd/>
            <a:tailEnd/>
          </a:ln>
        </p:spPr>
      </p:pic>
      <p:sp>
        <p:nvSpPr>
          <p:cNvPr id="7" name="Title 1"/>
          <p:cNvSpPr>
            <a:spLocks noGrp="1"/>
          </p:cNvSpPr>
          <p:nvPr>
            <p:ph type="title"/>
          </p:nvPr>
        </p:nvSpPr>
        <p:spPr>
          <a:xfrm>
            <a:off x="457200" y="274638"/>
            <a:ext cx="8229600" cy="1143000"/>
          </a:xfrm>
        </p:spPr>
        <p:txBody>
          <a:bodyPr/>
          <a:lstStyle/>
          <a:p>
            <a:r>
              <a:rPr lang="en-US" dirty="0" smtClean="0"/>
              <a:t>Key People 2</a:t>
            </a:r>
            <a:endParaRPr lang="en-US" dirty="0"/>
          </a:p>
        </p:txBody>
      </p:sp>
      <p:sp>
        <p:nvSpPr>
          <p:cNvPr id="8" name="Content Placeholder 2"/>
          <p:cNvSpPr>
            <a:spLocks noGrp="1"/>
          </p:cNvSpPr>
          <p:nvPr>
            <p:ph idx="1"/>
          </p:nvPr>
        </p:nvSpPr>
        <p:spPr>
          <a:xfrm>
            <a:off x="3910933" y="1563066"/>
            <a:ext cx="4726632" cy="4724400"/>
          </a:xfrm>
        </p:spPr>
        <p:txBody>
          <a:bodyPr>
            <a:normAutofit fontScale="55000" lnSpcReduction="20000"/>
          </a:bodyPr>
          <a:lstStyle/>
          <a:p>
            <a:pPr>
              <a:buFontTx/>
              <a:buNone/>
              <a:defRPr/>
            </a:pPr>
            <a:r>
              <a:rPr lang="en-US" b="1" dirty="0" smtClean="0">
                <a:solidFill>
                  <a:schemeClr val="tx1"/>
                </a:solidFill>
              </a:rPr>
              <a:t>Year 1 coordinator</a:t>
            </a:r>
            <a:endParaRPr lang="en-US" dirty="0">
              <a:solidFill>
                <a:schemeClr val="tx1"/>
              </a:solidFill>
            </a:endParaRPr>
          </a:p>
          <a:p>
            <a:pPr>
              <a:buFontTx/>
              <a:buNone/>
              <a:defRPr/>
            </a:pPr>
            <a:r>
              <a:rPr lang="en-US" dirty="0" smtClean="0">
                <a:solidFill>
                  <a:schemeClr val="tx1"/>
                </a:solidFill>
              </a:rPr>
              <a:t> </a:t>
            </a:r>
            <a:r>
              <a:rPr lang="en-US" dirty="0" err="1" smtClean="0">
                <a:solidFill>
                  <a:schemeClr val="tx1"/>
                </a:solidFill>
              </a:rPr>
              <a:t>Dr</a:t>
            </a:r>
            <a:r>
              <a:rPr lang="en-US" dirty="0" smtClean="0">
                <a:solidFill>
                  <a:schemeClr val="tx1"/>
                </a:solidFill>
              </a:rPr>
              <a:t> Paul Connolly</a:t>
            </a:r>
          </a:p>
          <a:p>
            <a:pPr>
              <a:buFontTx/>
              <a:buNone/>
              <a:defRPr/>
            </a:pPr>
            <a:r>
              <a:rPr lang="en-US" dirty="0">
                <a:solidFill>
                  <a:schemeClr val="tx1"/>
                </a:solidFill>
              </a:rPr>
              <a:t> </a:t>
            </a:r>
            <a:r>
              <a:rPr lang="en-US" dirty="0" smtClean="0">
                <a:solidFill>
                  <a:schemeClr val="tx1"/>
                </a:solidFill>
              </a:rPr>
              <a:t>(Atmospheric Physicist)</a:t>
            </a:r>
          </a:p>
          <a:p>
            <a:pPr>
              <a:buFontTx/>
              <a:buNone/>
              <a:defRPr/>
            </a:pPr>
            <a:r>
              <a:rPr lang="en-US" dirty="0" smtClean="0">
                <a:solidFill>
                  <a:schemeClr val="tx1"/>
                </a:solidFill>
              </a:rPr>
              <a:t>		</a:t>
            </a:r>
          </a:p>
          <a:p>
            <a:pPr>
              <a:buFontTx/>
              <a:buNone/>
              <a:defRPr/>
            </a:pPr>
            <a:r>
              <a:rPr lang="en-US" dirty="0" smtClean="0">
                <a:solidFill>
                  <a:schemeClr val="tx1"/>
                </a:solidFill>
              </a:rPr>
              <a:t>			</a:t>
            </a:r>
          </a:p>
          <a:p>
            <a:pPr>
              <a:buFontTx/>
              <a:buNone/>
              <a:defRPr/>
            </a:pPr>
            <a:r>
              <a:rPr lang="en-US" b="1" dirty="0" smtClean="0">
                <a:solidFill>
                  <a:schemeClr val="tx1"/>
                </a:solidFill>
              </a:rPr>
              <a:t>Year 2 coordinator </a:t>
            </a:r>
          </a:p>
          <a:p>
            <a:pPr>
              <a:buFontTx/>
              <a:buNone/>
              <a:defRPr/>
            </a:pPr>
            <a:endParaRPr lang="en-US" b="1" dirty="0" smtClean="0">
              <a:solidFill>
                <a:schemeClr val="tx1"/>
              </a:solidFill>
            </a:endParaRPr>
          </a:p>
          <a:p>
            <a:pPr>
              <a:buFontTx/>
              <a:buNone/>
              <a:defRPr/>
            </a:pPr>
            <a:r>
              <a:rPr lang="en-US" kern="0" dirty="0"/>
              <a:t>Dr. </a:t>
            </a:r>
            <a:r>
              <a:rPr lang="en-US" kern="0" dirty="0" smtClean="0"/>
              <a:t>Clare Robinson</a:t>
            </a:r>
            <a:endParaRPr lang="en-US" kern="0" dirty="0"/>
          </a:p>
          <a:p>
            <a:pPr>
              <a:buFontTx/>
              <a:buNone/>
              <a:defRPr/>
            </a:pPr>
            <a:r>
              <a:rPr lang="en-US" kern="0" dirty="0" smtClean="0"/>
              <a:t>(Fungal expert) </a:t>
            </a:r>
            <a:endParaRPr lang="en-US" kern="0" dirty="0"/>
          </a:p>
          <a:p>
            <a:pPr>
              <a:buFontTx/>
              <a:buNone/>
              <a:defRPr/>
            </a:pPr>
            <a:endParaRPr lang="en-US" dirty="0" smtClean="0">
              <a:solidFill>
                <a:schemeClr val="tx1"/>
              </a:solidFill>
            </a:endParaRPr>
          </a:p>
          <a:p>
            <a:pPr>
              <a:buFontTx/>
              <a:buNone/>
              <a:defRPr/>
            </a:pPr>
            <a:r>
              <a:rPr lang="en-US" dirty="0">
                <a:solidFill>
                  <a:schemeClr val="tx1"/>
                </a:solidFill>
              </a:rPr>
              <a:t> </a:t>
            </a:r>
            <a:endParaRPr lang="en-US" dirty="0" smtClean="0">
              <a:solidFill>
                <a:schemeClr val="tx1"/>
              </a:solidFill>
            </a:endParaRPr>
          </a:p>
          <a:p>
            <a:pPr>
              <a:buFontTx/>
              <a:buNone/>
              <a:defRPr/>
            </a:pPr>
            <a:r>
              <a:rPr lang="en-US" dirty="0" smtClean="0">
                <a:solidFill>
                  <a:schemeClr val="tx1"/>
                </a:solidFill>
              </a:rPr>
              <a:t>                                                            </a:t>
            </a:r>
          </a:p>
          <a:p>
            <a:pPr>
              <a:buFontTx/>
              <a:buNone/>
              <a:defRPr/>
            </a:pPr>
            <a:r>
              <a:rPr lang="en-US" b="1" dirty="0" smtClean="0">
                <a:solidFill>
                  <a:schemeClr val="tx1"/>
                </a:solidFill>
              </a:rPr>
              <a:t>Director of Teaching</a:t>
            </a:r>
          </a:p>
          <a:p>
            <a:pPr>
              <a:buFontTx/>
              <a:buNone/>
              <a:defRPr/>
            </a:pPr>
            <a:endParaRPr lang="en-US" dirty="0">
              <a:solidFill>
                <a:schemeClr val="tx1"/>
              </a:solidFill>
            </a:endParaRPr>
          </a:p>
          <a:p>
            <a:pPr>
              <a:buFontTx/>
              <a:buNone/>
              <a:defRPr/>
            </a:pPr>
            <a:r>
              <a:rPr lang="en-US" dirty="0" smtClean="0">
                <a:solidFill>
                  <a:schemeClr val="tx1"/>
                </a:solidFill>
              </a:rPr>
              <a:t>Dr. Robert </a:t>
            </a:r>
            <a:r>
              <a:rPr lang="en-US" dirty="0" err="1" smtClean="0">
                <a:solidFill>
                  <a:schemeClr val="tx1"/>
                </a:solidFill>
              </a:rPr>
              <a:t>Sanson</a:t>
            </a:r>
            <a:endParaRPr lang="en-US" dirty="0" smtClean="0">
              <a:solidFill>
                <a:schemeClr val="tx1"/>
              </a:solidFill>
            </a:endParaRPr>
          </a:p>
          <a:p>
            <a:pPr>
              <a:buFontTx/>
              <a:buNone/>
              <a:defRPr/>
            </a:pPr>
            <a:r>
              <a:rPr lang="en-US" dirty="0" smtClean="0">
                <a:solidFill>
                  <a:schemeClr val="tx1"/>
                </a:solidFill>
              </a:rPr>
              <a:t>(</a:t>
            </a:r>
            <a:r>
              <a:rPr lang="en-US" dirty="0" smtClean="0"/>
              <a:t>Paleontologist</a:t>
            </a:r>
            <a:r>
              <a:rPr lang="en-US" dirty="0" smtClean="0">
                <a:solidFill>
                  <a:schemeClr val="tx1"/>
                </a:solidFill>
              </a:rPr>
              <a:t>)</a:t>
            </a:r>
          </a:p>
        </p:txBody>
      </p:sp>
      <p:pic>
        <p:nvPicPr>
          <p:cNvPr id="512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712424" y="1024980"/>
            <a:ext cx="1295400" cy="16076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0" y="3224117"/>
            <a:ext cx="4572000" cy="923330"/>
          </a:xfrm>
          <a:prstGeom prst="rect">
            <a:avLst/>
          </a:prstGeom>
        </p:spPr>
        <p:txBody>
          <a:bodyPr>
            <a:spAutoFit/>
          </a:bodyPr>
          <a:lstStyle/>
          <a:p>
            <a:r>
              <a:rPr lang="en-GB" b="1" dirty="0" smtClean="0"/>
              <a:t>Careers Officer Environmental Sciences</a:t>
            </a:r>
            <a:endParaRPr lang="en-GB" b="1" dirty="0"/>
          </a:p>
          <a:p>
            <a:r>
              <a:rPr lang="en-GB" dirty="0"/>
              <a:t> Dr </a:t>
            </a:r>
            <a:r>
              <a:rPr lang="en-GB" dirty="0" smtClean="0"/>
              <a:t>Grant Allen</a:t>
            </a:r>
            <a:endParaRPr lang="en-GB" dirty="0"/>
          </a:p>
          <a:p>
            <a:r>
              <a:rPr lang="en-GB" dirty="0"/>
              <a:t> (Atmospheric </a:t>
            </a:r>
            <a:r>
              <a:rPr lang="en-GB" dirty="0" smtClean="0"/>
              <a:t>Scientist)</a:t>
            </a:r>
            <a:endParaRPr lang="en-GB" dirty="0"/>
          </a:p>
        </p:txBody>
      </p:sp>
      <p:pic>
        <p:nvPicPr>
          <p:cNvPr id="10" name="Picture 9" descr="C:\Users\Grant\Pictures\personal\me-astro_cut.jpg"/>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l="14942" r="15613" b="12006"/>
          <a:stretch/>
        </p:blipFill>
        <p:spPr bwMode="auto">
          <a:xfrm>
            <a:off x="1501370" y="1676400"/>
            <a:ext cx="1244600" cy="1523445"/>
          </a:xfrm>
          <a:prstGeom prst="rect">
            <a:avLst/>
          </a:prstGeom>
          <a:noFill/>
          <a:extLst>
            <a:ext uri="{909E8E84-426E-40DD-AFC4-6F175D3DCCD1}">
              <a14:hiddenFill xmlns=""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800755" y="4876800"/>
            <a:ext cx="1272654" cy="15932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6384449" y="2943594"/>
            <a:ext cx="2253116" cy="1484376"/>
          </a:xfrm>
          <a:prstGeom prst="rect">
            <a:avLst/>
          </a:prstGeom>
        </p:spPr>
      </p:pic>
      <p:pic>
        <p:nvPicPr>
          <p:cNvPr id="11" name="Picture 10"/>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990600" y="1042040"/>
            <a:ext cx="7850973" cy="5172302"/>
          </a:xfrm>
          <a:prstGeom prst="rect">
            <a:avLst/>
          </a:prstGeom>
        </p:spPr>
      </p:pic>
    </p:spTree>
    <p:extLst>
      <p:ext uri="{BB962C8B-B14F-4D97-AF65-F5344CB8AC3E}">
        <p14:creationId xmlns="" xmlns:p14="http://schemas.microsoft.com/office/powerpoint/2010/main" val="3611852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229600" cy="868362"/>
          </a:xfrm>
        </p:spPr>
        <p:txBody>
          <a:bodyPr>
            <a:normAutofit fontScale="90000"/>
          </a:bodyPr>
          <a:lstStyle/>
          <a:p>
            <a:r>
              <a:rPr lang="en-GB" dirty="0" smtClean="0"/>
              <a:t>Blackboard</a:t>
            </a:r>
            <a:br>
              <a:rPr lang="en-GB" dirty="0" smtClean="0"/>
            </a:br>
            <a:r>
              <a:rPr lang="en-GB" dirty="0" smtClean="0"/>
              <a:t>(find from My Manchester A-Z)</a:t>
            </a:r>
            <a:endParaRPr lang="en-GB" dirty="0"/>
          </a:p>
        </p:txBody>
      </p:sp>
      <p:sp>
        <p:nvSpPr>
          <p:cNvPr id="3" name="Slide Number Placeholder 2"/>
          <p:cNvSpPr>
            <a:spLocks noGrp="1"/>
          </p:cNvSpPr>
          <p:nvPr>
            <p:ph type="sldNum" sz="quarter" idx="12"/>
          </p:nvPr>
        </p:nvSpPr>
        <p:spPr/>
        <p:txBody>
          <a:bodyPr/>
          <a:lstStyle/>
          <a:p>
            <a:fld id="{8F1FD715-98DC-468D-88EA-411B06A7FFA7}" type="slidenum">
              <a:rPr lang="en-US" smtClean="0"/>
              <a:pPr/>
              <a:t>30</a:t>
            </a:fld>
            <a:endParaRPr lang="en-US"/>
          </a:p>
        </p:txBody>
      </p:sp>
      <p:pic>
        <p:nvPicPr>
          <p:cNvPr id="4" name="Picture 3" descr="blackboard01.png"/>
          <p:cNvPicPr>
            <a:picLocks noChangeAspect="1"/>
          </p:cNvPicPr>
          <p:nvPr/>
        </p:nvPicPr>
        <p:blipFill>
          <a:blip r:embed="rId2" cstate="print"/>
          <a:stretch>
            <a:fillRect/>
          </a:stretch>
        </p:blipFill>
        <p:spPr>
          <a:xfrm>
            <a:off x="0" y="1043006"/>
            <a:ext cx="9144000" cy="5891194"/>
          </a:xfrm>
          <a:prstGeom prst="rect">
            <a:avLst/>
          </a:prstGeom>
        </p:spPr>
      </p:pic>
      <p:cxnSp>
        <p:nvCxnSpPr>
          <p:cNvPr id="6" name="Straight Arrow Connector 5"/>
          <p:cNvCxnSpPr>
            <a:stCxn id="7" idx="1"/>
          </p:cNvCxnSpPr>
          <p:nvPr/>
        </p:nvCxnSpPr>
        <p:spPr>
          <a:xfrm flipH="1" flipV="1">
            <a:off x="3733800" y="1676400"/>
            <a:ext cx="3048000" cy="186106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781800" y="3352800"/>
            <a:ext cx="1905000" cy="369332"/>
          </a:xfrm>
          <a:prstGeom prst="rect">
            <a:avLst/>
          </a:prstGeom>
          <a:solidFill>
            <a:schemeClr val="bg1"/>
          </a:solidFill>
          <a:ln w="38100">
            <a:solidFill>
              <a:srgbClr val="FF0000"/>
            </a:solidFill>
          </a:ln>
        </p:spPr>
        <p:txBody>
          <a:bodyPr wrap="square" rtlCol="0">
            <a:spAutoFit/>
          </a:bodyPr>
          <a:lstStyle/>
          <a:p>
            <a:r>
              <a:rPr lang="en-GB" b="1" dirty="0" smtClean="0">
                <a:solidFill>
                  <a:srgbClr val="FF0000"/>
                </a:solidFill>
              </a:rPr>
              <a:t>Course materials</a:t>
            </a:r>
            <a:endParaRPr lang="en-GB" b="1" dirty="0">
              <a:solidFill>
                <a:srgbClr val="FF0000"/>
              </a:solidFill>
            </a:endParaRPr>
          </a:p>
        </p:txBody>
      </p:sp>
      <p:cxnSp>
        <p:nvCxnSpPr>
          <p:cNvPr id="10" name="Straight Arrow Connector 9"/>
          <p:cNvCxnSpPr>
            <a:stCxn id="11" idx="1"/>
          </p:cNvCxnSpPr>
          <p:nvPr/>
        </p:nvCxnSpPr>
        <p:spPr>
          <a:xfrm flipH="1">
            <a:off x="3352800" y="5795665"/>
            <a:ext cx="2895600" cy="68133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248400" y="5334000"/>
            <a:ext cx="2590800" cy="923330"/>
          </a:xfrm>
          <a:prstGeom prst="rect">
            <a:avLst/>
          </a:prstGeom>
          <a:solidFill>
            <a:schemeClr val="bg1"/>
          </a:solidFill>
          <a:ln w="38100">
            <a:solidFill>
              <a:srgbClr val="FF0000"/>
            </a:solidFill>
          </a:ln>
        </p:spPr>
        <p:txBody>
          <a:bodyPr wrap="square" rtlCol="0">
            <a:spAutoFit/>
          </a:bodyPr>
          <a:lstStyle/>
          <a:p>
            <a:r>
              <a:rPr lang="en-GB" b="1" dirty="0" smtClean="0">
                <a:solidFill>
                  <a:srgbClr val="FF0000"/>
                </a:solidFill>
              </a:rPr>
              <a:t>School material, including programme and general handbooks</a:t>
            </a:r>
            <a:endParaRPr lang="en-GB" b="1" dirty="0">
              <a:solidFill>
                <a:srgbClr val="FF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smtClean="0"/>
              <a:t>My Manchester</a:t>
            </a:r>
            <a:br>
              <a:rPr lang="en-GB" sz="3200" dirty="0" smtClean="0"/>
            </a:br>
            <a:r>
              <a:rPr lang="en-GB" sz="3200" dirty="0" smtClean="0"/>
              <a:t> https://my.manchester.ac.uk/</a:t>
            </a:r>
            <a:br>
              <a:rPr lang="en-GB" sz="3200" dirty="0" smtClean="0"/>
            </a:br>
            <a:r>
              <a:rPr lang="en-GB" sz="3200" dirty="0" smtClean="0"/>
              <a:t>(e.g. Map)</a:t>
            </a:r>
            <a:endParaRPr lang="en-GB" sz="3200" dirty="0"/>
          </a:p>
        </p:txBody>
      </p:sp>
      <p:pic>
        <p:nvPicPr>
          <p:cNvPr id="8" name="Picture 7" descr="my_manchester05.png"/>
          <p:cNvPicPr>
            <a:picLocks noChangeAspect="1"/>
          </p:cNvPicPr>
          <p:nvPr/>
        </p:nvPicPr>
        <p:blipFill>
          <a:blip r:embed="rId2" cstate="print"/>
          <a:srcRect t="4213"/>
          <a:stretch>
            <a:fillRect/>
          </a:stretch>
        </p:blipFill>
        <p:spPr>
          <a:xfrm>
            <a:off x="0" y="1600200"/>
            <a:ext cx="9144000" cy="533400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Overview</a:t>
            </a:r>
            <a:endParaRPr lang="en-GB" dirty="0"/>
          </a:p>
        </p:txBody>
      </p:sp>
      <p:sp>
        <p:nvSpPr>
          <p:cNvPr id="3" name="Content Placeholder 2"/>
          <p:cNvSpPr>
            <a:spLocks noGrp="1"/>
          </p:cNvSpPr>
          <p:nvPr>
            <p:ph idx="1"/>
          </p:nvPr>
        </p:nvSpPr>
        <p:spPr/>
        <p:txBody>
          <a:bodyPr>
            <a:normAutofit fontScale="62500" lnSpcReduction="20000"/>
          </a:bodyPr>
          <a:lstStyle/>
          <a:p>
            <a:r>
              <a:rPr lang="en-GB" dirty="0" smtClean="0"/>
              <a:t>Your degree</a:t>
            </a:r>
          </a:p>
          <a:p>
            <a:pPr lvl="1"/>
            <a:r>
              <a:rPr lang="en-GB" dirty="0" smtClean="0"/>
              <a:t>Marks, credits, etc</a:t>
            </a:r>
          </a:p>
          <a:p>
            <a:pPr lvl="1"/>
            <a:r>
              <a:rPr lang="en-GB" dirty="0" smtClean="0"/>
              <a:t>Term dates</a:t>
            </a:r>
          </a:p>
          <a:p>
            <a:pPr lvl="1"/>
            <a:r>
              <a:rPr lang="en-GB" dirty="0" smtClean="0"/>
              <a:t>University...start with welcome!</a:t>
            </a:r>
          </a:p>
          <a:p>
            <a:pPr lvl="1"/>
            <a:endParaRPr lang="en-GB" dirty="0" smtClean="0"/>
          </a:p>
          <a:p>
            <a:r>
              <a:rPr lang="en-GB" dirty="0" smtClean="0"/>
              <a:t>Time-table</a:t>
            </a:r>
          </a:p>
          <a:p>
            <a:pPr>
              <a:buNone/>
            </a:pPr>
            <a:endParaRPr lang="en-GB" dirty="0" smtClean="0">
              <a:solidFill>
                <a:srgbClr val="FF0000"/>
              </a:solidFill>
            </a:endParaRPr>
          </a:p>
          <a:p>
            <a:r>
              <a:rPr lang="en-GB" dirty="0" smtClean="0">
                <a:solidFill>
                  <a:srgbClr val="FF0000"/>
                </a:solidFill>
              </a:rPr>
              <a:t>“My Manchester”</a:t>
            </a:r>
          </a:p>
          <a:p>
            <a:pPr lvl="1"/>
            <a:r>
              <a:rPr lang="en-GB" dirty="0" smtClean="0">
                <a:solidFill>
                  <a:srgbClr val="FF0000"/>
                </a:solidFill>
              </a:rPr>
              <a:t>Exercise</a:t>
            </a:r>
          </a:p>
          <a:p>
            <a:endParaRPr lang="en-GB" dirty="0" smtClean="0"/>
          </a:p>
          <a:p>
            <a:r>
              <a:rPr lang="en-GB" dirty="0" smtClean="0"/>
              <a:t>Communication</a:t>
            </a:r>
          </a:p>
          <a:p>
            <a:endParaRPr lang="en-GB" dirty="0" smtClean="0"/>
          </a:p>
          <a:p>
            <a:r>
              <a:rPr lang="en-GB" dirty="0" smtClean="0"/>
              <a:t>Feedback</a:t>
            </a:r>
          </a:p>
          <a:p>
            <a:endParaRPr lang="en-GB" dirty="0" smtClean="0"/>
          </a:p>
          <a:p>
            <a:r>
              <a:rPr lang="en-GB" dirty="0" smtClean="0"/>
              <a:t>Summary / questions</a:t>
            </a:r>
          </a:p>
        </p:txBody>
      </p:sp>
      <p:sp>
        <p:nvSpPr>
          <p:cNvPr id="4" name="Slide Number Placeholder 3"/>
          <p:cNvSpPr>
            <a:spLocks noGrp="1"/>
          </p:cNvSpPr>
          <p:nvPr>
            <p:ph type="sldNum" sz="quarter" idx="12"/>
          </p:nvPr>
        </p:nvSpPr>
        <p:spPr/>
        <p:txBody>
          <a:bodyPr/>
          <a:lstStyle/>
          <a:p>
            <a:fld id="{8F1FD715-98DC-468D-88EA-411B06A7FFA7}"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smtClean="0"/>
              <a:t>Exercises before the end of the week</a:t>
            </a:r>
            <a:endParaRPr lang="en-GB" dirty="0"/>
          </a:p>
        </p:txBody>
      </p:sp>
      <p:sp>
        <p:nvSpPr>
          <p:cNvPr id="5" name="Content Placeholder 4"/>
          <p:cNvSpPr>
            <a:spLocks noGrp="1"/>
          </p:cNvSpPr>
          <p:nvPr>
            <p:ph idx="1"/>
          </p:nvPr>
        </p:nvSpPr>
        <p:spPr/>
        <p:txBody>
          <a:bodyPr>
            <a:normAutofit fontScale="92500" lnSpcReduction="10000"/>
          </a:bodyPr>
          <a:lstStyle/>
          <a:p>
            <a:r>
              <a:rPr lang="en-GB" dirty="0" smtClean="0"/>
              <a:t>Use “My Manchester” to find and bookmark the following:</a:t>
            </a:r>
          </a:p>
          <a:p>
            <a:pPr lvl="1"/>
            <a:r>
              <a:rPr lang="en-GB" dirty="0" smtClean="0">
                <a:solidFill>
                  <a:srgbClr val="FF0000"/>
                </a:solidFill>
              </a:rPr>
              <a:t>Time-table link</a:t>
            </a:r>
          </a:p>
          <a:p>
            <a:pPr lvl="1"/>
            <a:r>
              <a:rPr lang="en-GB" dirty="0" smtClean="0">
                <a:solidFill>
                  <a:srgbClr val="FF0000"/>
                </a:solidFill>
              </a:rPr>
              <a:t>Campus Map</a:t>
            </a:r>
          </a:p>
          <a:p>
            <a:pPr lvl="1"/>
            <a:r>
              <a:rPr lang="en-GB" dirty="0" smtClean="0">
                <a:solidFill>
                  <a:srgbClr val="FF0000"/>
                </a:solidFill>
              </a:rPr>
              <a:t>Blackboard link and take a quick look at each module</a:t>
            </a:r>
          </a:p>
          <a:p>
            <a:r>
              <a:rPr lang="en-GB" dirty="0" smtClean="0"/>
              <a:t>Find and download the </a:t>
            </a:r>
            <a:r>
              <a:rPr lang="en-GB" dirty="0" smtClean="0">
                <a:solidFill>
                  <a:srgbClr val="FF0000"/>
                </a:solidFill>
              </a:rPr>
              <a:t>programme handbook </a:t>
            </a:r>
            <a:r>
              <a:rPr lang="en-GB" dirty="0" smtClean="0"/>
              <a:t>on the </a:t>
            </a:r>
            <a:r>
              <a:rPr lang="en-GB" dirty="0" smtClean="0">
                <a:solidFill>
                  <a:srgbClr val="FF0000"/>
                </a:solidFill>
              </a:rPr>
              <a:t>Virtual Common Room</a:t>
            </a:r>
            <a:r>
              <a:rPr lang="en-GB" dirty="0" smtClean="0"/>
              <a:t>.</a:t>
            </a:r>
          </a:p>
          <a:p>
            <a:r>
              <a:rPr lang="en-GB" dirty="0" smtClean="0">
                <a:solidFill>
                  <a:srgbClr val="FF0000"/>
                </a:solidFill>
              </a:rPr>
              <a:t>Send me an email by Friday, saying hi and whether you have done this or not:</a:t>
            </a:r>
          </a:p>
          <a:p>
            <a:pPr lvl="1"/>
            <a:r>
              <a:rPr lang="en-GB" dirty="0" smtClean="0">
                <a:hlinkClick r:id="rId2"/>
              </a:rPr>
              <a:t>Paul.connolly@manchester.ac.uk</a:t>
            </a:r>
            <a:endParaRPr lang="en-GB" dirty="0" smtClean="0"/>
          </a:p>
          <a:p>
            <a:pPr lvl="1"/>
            <a:endParaRPr lang="en-GB" dirty="0" smtClean="0"/>
          </a:p>
        </p:txBody>
      </p:sp>
      <p:sp>
        <p:nvSpPr>
          <p:cNvPr id="3" name="Slide Number Placeholder 2"/>
          <p:cNvSpPr>
            <a:spLocks noGrp="1"/>
          </p:cNvSpPr>
          <p:nvPr>
            <p:ph type="sldNum" sz="quarter" idx="12"/>
          </p:nvPr>
        </p:nvSpPr>
        <p:spPr/>
        <p:txBody>
          <a:bodyPr/>
          <a:lstStyle/>
          <a:p>
            <a:fld id="{8F1FD715-98DC-468D-88EA-411B06A7FFA7}"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Overview</a:t>
            </a:r>
            <a:endParaRPr lang="en-GB" dirty="0"/>
          </a:p>
        </p:txBody>
      </p:sp>
      <p:sp>
        <p:nvSpPr>
          <p:cNvPr id="3" name="Content Placeholder 2"/>
          <p:cNvSpPr>
            <a:spLocks noGrp="1"/>
          </p:cNvSpPr>
          <p:nvPr>
            <p:ph idx="1"/>
          </p:nvPr>
        </p:nvSpPr>
        <p:spPr/>
        <p:txBody>
          <a:bodyPr>
            <a:normAutofit fontScale="62500" lnSpcReduction="20000"/>
          </a:bodyPr>
          <a:lstStyle/>
          <a:p>
            <a:r>
              <a:rPr lang="en-GB" dirty="0" smtClean="0"/>
              <a:t>Your degree</a:t>
            </a:r>
          </a:p>
          <a:p>
            <a:pPr lvl="1"/>
            <a:r>
              <a:rPr lang="en-GB" dirty="0" smtClean="0"/>
              <a:t>Marks, credits, etc</a:t>
            </a:r>
          </a:p>
          <a:p>
            <a:pPr lvl="1"/>
            <a:r>
              <a:rPr lang="en-GB" dirty="0" smtClean="0"/>
              <a:t>Term dates</a:t>
            </a:r>
          </a:p>
          <a:p>
            <a:pPr lvl="1"/>
            <a:r>
              <a:rPr lang="en-GB" dirty="0" smtClean="0"/>
              <a:t>University...start with welcome!</a:t>
            </a:r>
          </a:p>
          <a:p>
            <a:pPr lvl="1"/>
            <a:endParaRPr lang="en-GB" dirty="0" smtClean="0"/>
          </a:p>
          <a:p>
            <a:r>
              <a:rPr lang="en-GB" dirty="0" smtClean="0"/>
              <a:t>Time-table</a:t>
            </a:r>
          </a:p>
          <a:p>
            <a:pPr>
              <a:buNone/>
            </a:pPr>
            <a:endParaRPr lang="en-GB" dirty="0" smtClean="0">
              <a:solidFill>
                <a:srgbClr val="FF0000"/>
              </a:solidFill>
            </a:endParaRPr>
          </a:p>
          <a:p>
            <a:r>
              <a:rPr lang="en-GB" dirty="0" smtClean="0"/>
              <a:t>“My Manchester”</a:t>
            </a:r>
          </a:p>
          <a:p>
            <a:pPr lvl="1"/>
            <a:r>
              <a:rPr lang="en-GB" dirty="0" smtClean="0"/>
              <a:t>Exercise</a:t>
            </a:r>
          </a:p>
          <a:p>
            <a:endParaRPr lang="en-GB" dirty="0" smtClean="0"/>
          </a:p>
          <a:p>
            <a:r>
              <a:rPr lang="en-GB" dirty="0" smtClean="0">
                <a:solidFill>
                  <a:srgbClr val="FF0000"/>
                </a:solidFill>
              </a:rPr>
              <a:t>Communication</a:t>
            </a:r>
          </a:p>
          <a:p>
            <a:endParaRPr lang="en-GB" dirty="0" smtClean="0"/>
          </a:p>
          <a:p>
            <a:r>
              <a:rPr lang="en-GB" dirty="0" smtClean="0"/>
              <a:t>Feedback</a:t>
            </a:r>
          </a:p>
          <a:p>
            <a:endParaRPr lang="en-GB" dirty="0" smtClean="0"/>
          </a:p>
          <a:p>
            <a:r>
              <a:rPr lang="en-GB" dirty="0" smtClean="0"/>
              <a:t>Summary / questions</a:t>
            </a:r>
          </a:p>
        </p:txBody>
      </p:sp>
      <p:sp>
        <p:nvSpPr>
          <p:cNvPr id="4" name="Slide Number Placeholder 3"/>
          <p:cNvSpPr>
            <a:spLocks noGrp="1"/>
          </p:cNvSpPr>
          <p:nvPr>
            <p:ph type="sldNum" sz="quarter" idx="12"/>
          </p:nvPr>
        </p:nvSpPr>
        <p:spPr/>
        <p:txBody>
          <a:bodyPr/>
          <a:lstStyle/>
          <a:p>
            <a:fld id="{8F1FD715-98DC-468D-88EA-411B06A7FFA7}"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GB"/>
              <a:t>How we communicate with you</a:t>
            </a:r>
            <a:endParaRPr lang="en-US"/>
          </a:p>
        </p:txBody>
      </p:sp>
      <p:sp>
        <p:nvSpPr>
          <p:cNvPr id="11267" name="Rectangle 3"/>
          <p:cNvSpPr>
            <a:spLocks noGrp="1" noChangeArrowheads="1"/>
          </p:cNvSpPr>
          <p:nvPr>
            <p:ph type="body" idx="1"/>
          </p:nvPr>
        </p:nvSpPr>
        <p:spPr>
          <a:xfrm>
            <a:off x="457200" y="1600200"/>
            <a:ext cx="8291264" cy="5069160"/>
          </a:xfrm>
          <a:solidFill>
            <a:schemeClr val="accent1"/>
          </a:solidFill>
        </p:spPr>
        <p:txBody>
          <a:bodyPr/>
          <a:lstStyle/>
          <a:p>
            <a:r>
              <a:rPr lang="en-GB" dirty="0" err="1"/>
              <a:t>Noticeboard</a:t>
            </a:r>
            <a:endParaRPr lang="en-GB" dirty="0"/>
          </a:p>
          <a:p>
            <a:r>
              <a:rPr lang="en-GB" b="1" dirty="0"/>
              <a:t>University email: CHECK DAILY</a:t>
            </a:r>
          </a:p>
          <a:p>
            <a:r>
              <a:rPr lang="en-GB" dirty="0"/>
              <a:t>Letter  </a:t>
            </a:r>
          </a:p>
          <a:p>
            <a:r>
              <a:rPr lang="en-GB" dirty="0"/>
              <a:t>Blackboard</a:t>
            </a:r>
          </a:p>
          <a:p>
            <a:r>
              <a:rPr lang="en-GB" dirty="0">
                <a:hlinkClick r:id="rId3"/>
              </a:rPr>
              <a:t>https://</a:t>
            </a:r>
            <a:r>
              <a:rPr lang="en-GB" dirty="0" smtClean="0">
                <a:hlinkClick r:id="rId3"/>
              </a:rPr>
              <a:t>blackboard@manchester.ac.uk</a:t>
            </a:r>
            <a:endParaRPr lang="en-GB" dirty="0" smtClean="0"/>
          </a:p>
          <a:p>
            <a:endParaRPr lang="en-GB" dirty="0" smtClean="0"/>
          </a:p>
          <a:p>
            <a:r>
              <a:rPr lang="en-GB" dirty="0" smtClean="0"/>
              <a:t>You have </a:t>
            </a:r>
            <a:r>
              <a:rPr lang="en-GB" b="1" dirty="0" smtClean="0"/>
              <a:t>a contract </a:t>
            </a:r>
            <a:r>
              <a:rPr lang="en-GB" dirty="0" smtClean="0"/>
              <a:t>with us.  As part of this you have agreed that once we email you something you are aware of it.</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GB"/>
              <a:t>You must communicate with us</a:t>
            </a:r>
            <a:endParaRPr lang="en-US"/>
          </a:p>
        </p:txBody>
      </p:sp>
      <p:sp>
        <p:nvSpPr>
          <p:cNvPr id="13315" name="Rectangle 3"/>
          <p:cNvSpPr>
            <a:spLocks noGrp="1" noChangeArrowheads="1"/>
          </p:cNvSpPr>
          <p:nvPr>
            <p:ph type="body" idx="1"/>
          </p:nvPr>
        </p:nvSpPr>
        <p:spPr>
          <a:solidFill>
            <a:schemeClr val="accent1"/>
          </a:solidFill>
        </p:spPr>
        <p:txBody>
          <a:bodyPr/>
          <a:lstStyle/>
          <a:p>
            <a:r>
              <a:rPr lang="en-GB" dirty="0" smtClean="0"/>
              <a:t>Email </a:t>
            </a:r>
            <a:r>
              <a:rPr lang="en-GB" i="1" dirty="0" err="1" smtClean="0"/>
              <a:t>earth.support@manchester.ac.uk</a:t>
            </a:r>
            <a:endParaRPr lang="en-GB" i="1" dirty="0"/>
          </a:p>
          <a:p>
            <a:endParaRPr lang="en-GB" dirty="0"/>
          </a:p>
          <a:p>
            <a:r>
              <a:rPr lang="en-GB" dirty="0"/>
              <a:t>Phone</a:t>
            </a:r>
          </a:p>
          <a:p>
            <a:endParaRPr lang="en-GB" dirty="0"/>
          </a:p>
          <a:p>
            <a:r>
              <a:rPr lang="en-GB" dirty="0"/>
              <a:t>Undergraduate Office 1.42</a:t>
            </a:r>
          </a:p>
          <a:p>
            <a:endParaRPr lang="en-GB" dirty="0"/>
          </a:p>
          <a:p>
            <a:r>
              <a:rPr lang="en-GB" dirty="0"/>
              <a:t>Letter</a:t>
            </a:r>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F1FD715-98DC-468D-88EA-411B06A7FFA7}" type="slidenum">
              <a:rPr lang="en-US" smtClean="0"/>
              <a:pPr/>
              <a:t>37</a:t>
            </a:fld>
            <a:endParaRPr lang="en-US"/>
          </a:p>
        </p:txBody>
      </p:sp>
      <p:pic>
        <p:nvPicPr>
          <p:cNvPr id="2050" name="Picture 2"/>
          <p:cNvPicPr>
            <a:picLocks noChangeAspect="1" noChangeArrowheads="1"/>
          </p:cNvPicPr>
          <p:nvPr/>
        </p:nvPicPr>
        <p:blipFill>
          <a:blip r:embed="rId2" cstate="print"/>
          <a:srcRect/>
          <a:stretch>
            <a:fillRect/>
          </a:stretch>
        </p:blipFill>
        <p:spPr bwMode="auto">
          <a:xfrm>
            <a:off x="533400" y="304800"/>
            <a:ext cx="7946386" cy="3429000"/>
          </a:xfrm>
          <a:prstGeom prst="rect">
            <a:avLst/>
          </a:prstGeom>
          <a:noFill/>
          <a:ln w="9525">
            <a:noFill/>
            <a:miter lim="800000"/>
            <a:headEnd/>
            <a:tailEnd/>
          </a:ln>
        </p:spPr>
      </p:pic>
      <p:pic>
        <p:nvPicPr>
          <p:cNvPr id="6" name="Picture 5" descr="welcome02.png"/>
          <p:cNvPicPr>
            <a:picLocks noChangeAspect="1"/>
          </p:cNvPicPr>
          <p:nvPr/>
        </p:nvPicPr>
        <p:blipFill>
          <a:blip r:embed="rId3" cstate="print"/>
          <a:srcRect l="30833" t="48632" r="31667" b="22632"/>
          <a:stretch>
            <a:fillRect/>
          </a:stretch>
        </p:blipFill>
        <p:spPr>
          <a:xfrm>
            <a:off x="609600" y="3708400"/>
            <a:ext cx="6096000" cy="2844800"/>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F1FD715-98DC-468D-88EA-411B06A7FFA7}" type="slidenum">
              <a:rPr lang="en-US" smtClean="0"/>
              <a:pPr/>
              <a:t>38</a:t>
            </a:fld>
            <a:endParaRPr lang="en-US"/>
          </a:p>
        </p:txBody>
      </p:sp>
      <p:sp>
        <p:nvSpPr>
          <p:cNvPr id="5" name="Content Placeholder 2"/>
          <p:cNvSpPr txBox="1">
            <a:spLocks/>
          </p:cNvSpPr>
          <p:nvPr/>
        </p:nvSpPr>
        <p:spPr>
          <a:xfrm>
            <a:off x="1066799" y="2590800"/>
            <a:ext cx="7690981" cy="423588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GB" b="1" dirty="0" smtClean="0"/>
              <a:t> </a:t>
            </a:r>
            <a:endParaRPr lang="en-US" dirty="0" smtClean="0"/>
          </a:p>
          <a:p>
            <a:pPr>
              <a:buFont typeface="Arial" pitchFamily="34" charset="0"/>
              <a:buNone/>
            </a:pPr>
            <a:r>
              <a:rPr lang="en-GB" dirty="0" smtClean="0"/>
              <a:t>10</a:t>
            </a:r>
            <a:r>
              <a:rPr lang="en-GB" dirty="0" smtClean="0"/>
              <a:t>:00 </a:t>
            </a:r>
            <a:r>
              <a:rPr lang="en-GB" dirty="0" smtClean="0"/>
              <a:t>– 4:00 pm	Fieldtrip – please bring </a:t>
            </a:r>
            <a:r>
              <a:rPr lang="en-GB" b="1" dirty="0" smtClean="0"/>
              <a:t>sturdy footwear, waterproofs and a packed lunch</a:t>
            </a:r>
          </a:p>
          <a:p>
            <a:pPr>
              <a:buFont typeface="Arial" pitchFamily="34" charset="0"/>
              <a:buNone/>
            </a:pPr>
            <a:endParaRPr lang="en-GB" b="1" dirty="0" smtClean="0"/>
          </a:p>
          <a:p>
            <a:pPr>
              <a:buFont typeface="Arial" pitchFamily="34" charset="0"/>
              <a:buNone/>
            </a:pPr>
            <a:r>
              <a:rPr lang="en-GB" dirty="0" smtClean="0">
                <a:solidFill>
                  <a:srgbClr val="FF0000"/>
                </a:solidFill>
              </a:rPr>
              <a:t>Bus will leave at </a:t>
            </a:r>
            <a:r>
              <a:rPr lang="en-GB" dirty="0" smtClean="0">
                <a:solidFill>
                  <a:srgbClr val="FF0000"/>
                </a:solidFill>
              </a:rPr>
              <a:t>10 </a:t>
            </a:r>
            <a:r>
              <a:rPr lang="en-GB" dirty="0" smtClean="0">
                <a:solidFill>
                  <a:srgbClr val="FF0000"/>
                </a:solidFill>
              </a:rPr>
              <a:t>AM Sharp, so be </a:t>
            </a:r>
            <a:r>
              <a:rPr lang="en-GB" b="1" dirty="0" smtClean="0">
                <a:solidFill>
                  <a:srgbClr val="FF0000"/>
                </a:solidFill>
              </a:rPr>
              <a:t>on time</a:t>
            </a:r>
            <a:r>
              <a:rPr lang="en-GB" dirty="0" smtClean="0">
                <a:solidFill>
                  <a:srgbClr val="FF0000"/>
                </a:solidFill>
              </a:rPr>
              <a:t>.</a:t>
            </a:r>
          </a:p>
          <a:p>
            <a:pPr>
              <a:buFont typeface="Arial" pitchFamily="34" charset="0"/>
              <a:buNone/>
            </a:pPr>
            <a:endParaRPr lang="en-GB" dirty="0" smtClean="0">
              <a:solidFill>
                <a:srgbClr val="FF0000"/>
              </a:solidFill>
            </a:endParaRPr>
          </a:p>
        </p:txBody>
      </p:sp>
      <p:pic>
        <p:nvPicPr>
          <p:cNvPr id="7" name="Picture 6" descr="welcome02.png"/>
          <p:cNvPicPr>
            <a:picLocks noChangeAspect="1"/>
          </p:cNvPicPr>
          <p:nvPr/>
        </p:nvPicPr>
        <p:blipFill>
          <a:blip r:embed="rId2" cstate="print"/>
          <a:srcRect l="30833" t="14422" r="31667" b="51903"/>
          <a:stretch>
            <a:fillRect/>
          </a:stretch>
        </p:blipFill>
        <p:spPr>
          <a:xfrm>
            <a:off x="152399" y="0"/>
            <a:ext cx="4876801" cy="2667000"/>
          </a:xfrm>
          <a:prstGeom prst="rect">
            <a:avLst/>
          </a:prstGeom>
        </p:spPr>
      </p:pic>
    </p:spTree>
    <p:extLst>
      <p:ext uri="{BB962C8B-B14F-4D97-AF65-F5344CB8AC3E}">
        <p14:creationId xmlns="" xmlns:p14="http://schemas.microsoft.com/office/powerpoint/2010/main" val="9698095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F1FD715-98DC-468D-88EA-411B06A7FFA7}" type="slidenum">
              <a:rPr lang="en-US" smtClean="0"/>
              <a:pPr/>
              <a:t>39</a:t>
            </a:fld>
            <a:endParaRPr lang="en-US"/>
          </a:p>
        </p:txBody>
      </p:sp>
      <p:pic>
        <p:nvPicPr>
          <p:cNvPr id="6" name="Picture 5" descr="welcome02.png"/>
          <p:cNvPicPr>
            <a:picLocks noChangeAspect="1"/>
          </p:cNvPicPr>
          <p:nvPr/>
        </p:nvPicPr>
        <p:blipFill>
          <a:blip r:embed="rId2" cstate="print"/>
          <a:srcRect l="30833" t="77368" r="31667"/>
          <a:stretch>
            <a:fillRect/>
          </a:stretch>
        </p:blipFill>
        <p:spPr>
          <a:xfrm>
            <a:off x="0" y="838200"/>
            <a:ext cx="7575437" cy="2784310"/>
          </a:xfrm>
          <a:prstGeom prst="rect">
            <a:avLst/>
          </a:prstGeom>
        </p:spPr>
      </p:pic>
    </p:spTree>
    <p:extLst>
      <p:ext uri="{BB962C8B-B14F-4D97-AF65-F5344CB8AC3E}">
        <p14:creationId xmlns="" xmlns:p14="http://schemas.microsoft.com/office/powerpoint/2010/main" val="33682232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TUOM_4COL_cropped_150"/>
          <p:cNvPicPr>
            <a:picLocks noChangeAspect="1" noChangeArrowheads="1"/>
          </p:cNvPicPr>
          <p:nvPr/>
        </p:nvPicPr>
        <p:blipFill>
          <a:blip r:embed="rId3" cstate="print"/>
          <a:srcRect/>
          <a:stretch>
            <a:fillRect/>
          </a:stretch>
        </p:blipFill>
        <p:spPr bwMode="auto">
          <a:xfrm>
            <a:off x="103031" y="90152"/>
            <a:ext cx="2020639" cy="1738648"/>
          </a:xfrm>
          <a:prstGeom prst="rect">
            <a:avLst/>
          </a:prstGeom>
          <a:solidFill>
            <a:schemeClr val="bg1"/>
          </a:solidFill>
          <a:ln w="9525">
            <a:noFill/>
            <a:miter lim="800000"/>
            <a:headEnd/>
            <a:tailEnd/>
          </a:ln>
        </p:spPr>
      </p:pic>
      <p:sp>
        <p:nvSpPr>
          <p:cNvPr id="2" name="Title 1"/>
          <p:cNvSpPr>
            <a:spLocks noGrp="1"/>
          </p:cNvSpPr>
          <p:nvPr>
            <p:ph type="title"/>
          </p:nvPr>
        </p:nvSpPr>
        <p:spPr>
          <a:xfrm>
            <a:off x="609600" y="457200"/>
            <a:ext cx="8229600" cy="1143000"/>
          </a:xfrm>
        </p:spPr>
        <p:txBody>
          <a:bodyPr/>
          <a:lstStyle/>
          <a:p>
            <a:r>
              <a:rPr lang="en-US" dirty="0" smtClean="0"/>
              <a:t>New Developments at SEES</a:t>
            </a:r>
            <a:endParaRPr lang="en-US" dirty="0"/>
          </a:p>
        </p:txBody>
      </p:sp>
      <p:sp>
        <p:nvSpPr>
          <p:cNvPr id="4" name="Slide Number Placeholder 3"/>
          <p:cNvSpPr>
            <a:spLocks noGrp="1"/>
          </p:cNvSpPr>
          <p:nvPr>
            <p:ph type="sldNum" sz="quarter" idx="12"/>
          </p:nvPr>
        </p:nvSpPr>
        <p:spPr/>
        <p:txBody>
          <a:bodyPr/>
          <a:lstStyle/>
          <a:p>
            <a:fld id="{8F1FD715-98DC-468D-88EA-411B06A7FFA7}" type="slidenum">
              <a:rPr lang="en-US" smtClean="0"/>
              <a:pPr/>
              <a:t>4</a:t>
            </a:fld>
            <a:endParaRPr lang="en-US"/>
          </a:p>
        </p:txBody>
      </p:sp>
      <p:pic>
        <p:nvPicPr>
          <p:cNvPr id="7" name="Picture 1"/>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400800" y="3352800"/>
            <a:ext cx="2741921" cy="27419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2" descr="Home"/>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2982" y="6124575"/>
            <a:ext cx="4133850" cy="733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extBox 1"/>
          <p:cNvSpPr txBox="1">
            <a:spLocks noChangeArrowheads="1"/>
          </p:cNvSpPr>
          <p:nvPr/>
        </p:nvSpPr>
        <p:spPr bwMode="auto">
          <a:xfrm>
            <a:off x="32982" y="2577838"/>
            <a:ext cx="6901218" cy="35394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6D009D"/>
              </a:buClr>
              <a:buChar char="•"/>
              <a:defRPr sz="2400">
                <a:solidFill>
                  <a:schemeClr val="bg1"/>
                </a:solidFill>
                <a:latin typeface="Comic Sans MS" pitchFamily="66" charset="0"/>
                <a:ea typeface="ＭＳ Ｐゴシック" pitchFamily="34" charset="-128"/>
              </a:defRPr>
            </a:lvl1pPr>
            <a:lvl2pPr marL="742950" indent="-285750">
              <a:spcBef>
                <a:spcPct val="20000"/>
              </a:spcBef>
              <a:buClr>
                <a:srgbClr val="D10FFF"/>
              </a:buClr>
              <a:buChar char="–"/>
              <a:defRPr sz="2000">
                <a:solidFill>
                  <a:schemeClr val="bg1"/>
                </a:solidFill>
                <a:latin typeface="Comic Sans MS" pitchFamily="66" charset="0"/>
                <a:ea typeface="ＭＳ Ｐゴシック" pitchFamily="34" charset="-128"/>
              </a:defRPr>
            </a:lvl2pPr>
            <a:lvl3pPr marL="1143000" indent="-228600">
              <a:spcBef>
                <a:spcPct val="20000"/>
              </a:spcBef>
              <a:buClr>
                <a:srgbClr val="6D009D"/>
              </a:buClr>
              <a:buChar char="•"/>
              <a:defRPr sz="2000">
                <a:solidFill>
                  <a:schemeClr val="bg1"/>
                </a:solidFill>
                <a:latin typeface="Comic Sans MS" pitchFamily="66" charset="0"/>
                <a:ea typeface="ＭＳ Ｐゴシック" pitchFamily="34" charset="-128"/>
              </a:defRPr>
            </a:lvl3pPr>
            <a:lvl4pPr marL="1600200" indent="-228600">
              <a:spcBef>
                <a:spcPct val="20000"/>
              </a:spcBef>
              <a:defRPr sz="2000">
                <a:solidFill>
                  <a:schemeClr val="bg2"/>
                </a:solidFill>
                <a:latin typeface="Comic Sans MS" pitchFamily="66" charset="0"/>
                <a:ea typeface="ＭＳ Ｐゴシック" pitchFamily="34" charset="-128"/>
              </a:defRPr>
            </a:lvl4pPr>
            <a:lvl5pPr marL="2057400" indent="-228600">
              <a:spcBef>
                <a:spcPct val="20000"/>
              </a:spcBef>
              <a:buChar char="»"/>
              <a:defRPr sz="2000">
                <a:solidFill>
                  <a:schemeClr val="bg2"/>
                </a:solidFill>
                <a:latin typeface="Comic Sans MS" pitchFamily="66" charset="0"/>
                <a:ea typeface="ＭＳ Ｐゴシック" pitchFamily="34" charset="-128"/>
              </a:defRPr>
            </a:lvl5pPr>
            <a:lvl6pPr marL="2514600" indent="-228600" eaLnBrk="0" fontAlgn="base" hangingPunct="0">
              <a:spcBef>
                <a:spcPct val="20000"/>
              </a:spcBef>
              <a:spcAft>
                <a:spcPct val="0"/>
              </a:spcAft>
              <a:buChar char="»"/>
              <a:defRPr sz="2000">
                <a:solidFill>
                  <a:schemeClr val="bg2"/>
                </a:solidFill>
                <a:latin typeface="Comic Sans MS" pitchFamily="66" charset="0"/>
                <a:ea typeface="ＭＳ Ｐゴシック" pitchFamily="34" charset="-128"/>
              </a:defRPr>
            </a:lvl6pPr>
            <a:lvl7pPr marL="2971800" indent="-228600" eaLnBrk="0" fontAlgn="base" hangingPunct="0">
              <a:spcBef>
                <a:spcPct val="20000"/>
              </a:spcBef>
              <a:spcAft>
                <a:spcPct val="0"/>
              </a:spcAft>
              <a:buChar char="»"/>
              <a:defRPr sz="2000">
                <a:solidFill>
                  <a:schemeClr val="bg2"/>
                </a:solidFill>
                <a:latin typeface="Comic Sans MS" pitchFamily="66" charset="0"/>
                <a:ea typeface="ＭＳ Ｐゴシック" pitchFamily="34" charset="-128"/>
              </a:defRPr>
            </a:lvl7pPr>
            <a:lvl8pPr marL="3429000" indent="-228600" eaLnBrk="0" fontAlgn="base" hangingPunct="0">
              <a:spcBef>
                <a:spcPct val="20000"/>
              </a:spcBef>
              <a:spcAft>
                <a:spcPct val="0"/>
              </a:spcAft>
              <a:buChar char="»"/>
              <a:defRPr sz="2000">
                <a:solidFill>
                  <a:schemeClr val="bg2"/>
                </a:solidFill>
                <a:latin typeface="Comic Sans MS" pitchFamily="66" charset="0"/>
                <a:ea typeface="ＭＳ Ｐゴシック" pitchFamily="34" charset="-128"/>
              </a:defRPr>
            </a:lvl8pPr>
            <a:lvl9pPr marL="3886200" indent="-228600" eaLnBrk="0" fontAlgn="base" hangingPunct="0">
              <a:spcBef>
                <a:spcPct val="20000"/>
              </a:spcBef>
              <a:spcAft>
                <a:spcPct val="0"/>
              </a:spcAft>
              <a:buChar char="»"/>
              <a:defRPr sz="2000">
                <a:solidFill>
                  <a:schemeClr val="bg2"/>
                </a:solidFill>
                <a:latin typeface="Comic Sans MS" pitchFamily="66" charset="0"/>
                <a:ea typeface="ＭＳ Ｐゴシック" pitchFamily="34" charset="-128"/>
              </a:defRPr>
            </a:lvl9pPr>
          </a:lstStyle>
          <a:p>
            <a:pPr>
              <a:spcBef>
                <a:spcPct val="0"/>
              </a:spcBef>
              <a:buClrTx/>
              <a:buFontTx/>
              <a:buNone/>
            </a:pPr>
            <a:r>
              <a:rPr lang="en-GB" altLang="en-US" sz="2000" i="1" dirty="0" smtClean="0">
                <a:solidFill>
                  <a:schemeClr val="tx1"/>
                </a:solidFill>
                <a:latin typeface="+mn-lt"/>
                <a:cs typeface="Arial" charset="0"/>
              </a:rPr>
              <a:t>A </a:t>
            </a:r>
            <a:r>
              <a:rPr lang="en-GB" altLang="en-US" sz="2000" i="1" dirty="0">
                <a:solidFill>
                  <a:schemeClr val="tx1"/>
                </a:solidFill>
                <a:latin typeface="+mn-lt"/>
                <a:cs typeface="Arial" charset="0"/>
              </a:rPr>
              <a:t>programme accredited by CHES is assured to meet high standards, contain a strong component of practical, field and theoretical activities, and has excellent opportunities for training, work experience and links to the professional environmental sector.</a:t>
            </a:r>
          </a:p>
          <a:p>
            <a:pPr>
              <a:spcBef>
                <a:spcPct val="0"/>
              </a:spcBef>
              <a:buClrTx/>
              <a:buFontTx/>
              <a:buNone/>
            </a:pPr>
            <a:endParaRPr lang="en-GB" altLang="en-US" sz="2000" i="1" dirty="0">
              <a:solidFill>
                <a:schemeClr val="tx1"/>
              </a:solidFill>
              <a:latin typeface="+mn-lt"/>
              <a:cs typeface="Arial" charset="0"/>
            </a:endParaRPr>
          </a:p>
          <a:p>
            <a:pPr>
              <a:buNone/>
              <a:defRPr/>
            </a:pPr>
            <a:r>
              <a:rPr lang="en-GB" altLang="en-US" sz="2000" dirty="0">
                <a:solidFill>
                  <a:schemeClr val="tx1"/>
                </a:solidFill>
                <a:latin typeface="+mn-lt"/>
                <a:cs typeface="Arial" charset="0"/>
              </a:rPr>
              <a:t>Consequences for you</a:t>
            </a:r>
            <a:r>
              <a:rPr lang="en-GB" altLang="en-US" sz="2000" dirty="0" smtClean="0">
                <a:solidFill>
                  <a:schemeClr val="tx1"/>
                </a:solidFill>
                <a:latin typeface="+mn-lt"/>
                <a:cs typeface="Arial" charset="0"/>
              </a:rPr>
              <a:t>:</a:t>
            </a:r>
          </a:p>
          <a:p>
            <a:pPr marL="285750" indent="-285750">
              <a:spcBef>
                <a:spcPct val="0"/>
              </a:spcBef>
              <a:buClrTx/>
            </a:pPr>
            <a:r>
              <a:rPr lang="en-GB" altLang="en-US" sz="2000" i="1" dirty="0" smtClean="0">
                <a:solidFill>
                  <a:schemeClr val="tx1"/>
                </a:solidFill>
                <a:latin typeface="+mn-lt"/>
                <a:cs typeface="Arial" charset="0"/>
              </a:rPr>
              <a:t>Access </a:t>
            </a:r>
            <a:r>
              <a:rPr lang="en-GB" altLang="en-US" sz="2000" i="1" dirty="0">
                <a:solidFill>
                  <a:schemeClr val="tx1"/>
                </a:solidFill>
                <a:latin typeface="+mn-lt"/>
                <a:cs typeface="Arial" charset="0"/>
              </a:rPr>
              <a:t>to an active community which champions environmental disciplines both academically and professionally</a:t>
            </a:r>
            <a:r>
              <a:rPr lang="en-GB" altLang="en-US" sz="2000" i="1" dirty="0" smtClean="0">
                <a:solidFill>
                  <a:schemeClr val="tx1"/>
                </a:solidFill>
                <a:latin typeface="+mn-lt"/>
                <a:cs typeface="Arial" charset="0"/>
              </a:rPr>
              <a:t>.</a:t>
            </a:r>
          </a:p>
          <a:p>
            <a:pPr marL="285750" indent="-285750">
              <a:spcBef>
                <a:spcPct val="0"/>
              </a:spcBef>
              <a:buClrTx/>
            </a:pPr>
            <a:r>
              <a:rPr lang="en-GB" altLang="en-US" sz="2000" i="1" dirty="0" smtClean="0">
                <a:solidFill>
                  <a:schemeClr val="tx1"/>
                </a:solidFill>
                <a:latin typeface="+mn-lt"/>
                <a:cs typeface="Arial" charset="0"/>
              </a:rPr>
              <a:t>You </a:t>
            </a:r>
            <a:r>
              <a:rPr lang="en-GB" altLang="en-US" sz="2000" i="1" dirty="0">
                <a:solidFill>
                  <a:schemeClr val="tx1"/>
                </a:solidFill>
                <a:latin typeface="+mn-lt"/>
                <a:cs typeface="Arial" charset="0"/>
              </a:rPr>
              <a:t>can apply for free Student Membership of the Institution. </a:t>
            </a:r>
            <a:endParaRPr lang="en-GB" altLang="en-US" sz="2000" dirty="0">
              <a:solidFill>
                <a:schemeClr val="tx1"/>
              </a:solidFill>
              <a:latin typeface="+mn-lt"/>
              <a:cs typeface="Arial" charset="0"/>
            </a:endParaRPr>
          </a:p>
        </p:txBody>
      </p:sp>
      <p:sp>
        <p:nvSpPr>
          <p:cNvPr id="3" name="Rectangle 2"/>
          <p:cNvSpPr/>
          <p:nvPr/>
        </p:nvSpPr>
        <p:spPr>
          <a:xfrm>
            <a:off x="696119" y="1440175"/>
            <a:ext cx="8229600" cy="1200329"/>
          </a:xfrm>
          <a:prstGeom prst="rect">
            <a:avLst/>
          </a:prstGeom>
        </p:spPr>
        <p:txBody>
          <a:bodyPr wrap="square">
            <a:spAutoFit/>
          </a:bodyPr>
          <a:lstStyle/>
          <a:p>
            <a:r>
              <a:rPr lang="en-GB" sz="2400" b="1" dirty="0"/>
              <a:t>the Committee of Heads of Environmental Sciences (CHES), the education committee of IES, has accredited  all Environmental Science undergraduate programs at </a:t>
            </a:r>
            <a:r>
              <a:rPr lang="en-GB" sz="2400" b="1" dirty="0" err="1"/>
              <a:t>UoM</a:t>
            </a:r>
            <a:r>
              <a:rPr lang="en-GB" sz="2400" b="1" dirty="0"/>
              <a:t>.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Overview</a:t>
            </a:r>
            <a:endParaRPr lang="en-GB" dirty="0"/>
          </a:p>
        </p:txBody>
      </p:sp>
      <p:sp>
        <p:nvSpPr>
          <p:cNvPr id="3" name="Content Placeholder 2"/>
          <p:cNvSpPr>
            <a:spLocks noGrp="1"/>
          </p:cNvSpPr>
          <p:nvPr>
            <p:ph idx="1"/>
          </p:nvPr>
        </p:nvSpPr>
        <p:spPr/>
        <p:txBody>
          <a:bodyPr>
            <a:normAutofit fontScale="62500" lnSpcReduction="20000"/>
          </a:bodyPr>
          <a:lstStyle/>
          <a:p>
            <a:r>
              <a:rPr lang="en-GB" dirty="0" smtClean="0"/>
              <a:t>Your degree</a:t>
            </a:r>
          </a:p>
          <a:p>
            <a:pPr lvl="1"/>
            <a:r>
              <a:rPr lang="en-GB" dirty="0" smtClean="0"/>
              <a:t>Marks, credits, etc</a:t>
            </a:r>
          </a:p>
          <a:p>
            <a:pPr lvl="1"/>
            <a:r>
              <a:rPr lang="en-GB" dirty="0" smtClean="0"/>
              <a:t>Term dates</a:t>
            </a:r>
          </a:p>
          <a:p>
            <a:pPr lvl="1"/>
            <a:r>
              <a:rPr lang="en-GB" dirty="0" smtClean="0"/>
              <a:t>University...start with welcome!</a:t>
            </a:r>
          </a:p>
          <a:p>
            <a:pPr lvl="1"/>
            <a:endParaRPr lang="en-GB" dirty="0" smtClean="0"/>
          </a:p>
          <a:p>
            <a:r>
              <a:rPr lang="en-GB" dirty="0" smtClean="0"/>
              <a:t>Time-table</a:t>
            </a:r>
          </a:p>
          <a:p>
            <a:pPr>
              <a:buNone/>
            </a:pPr>
            <a:endParaRPr lang="en-GB" dirty="0" smtClean="0">
              <a:solidFill>
                <a:srgbClr val="FF0000"/>
              </a:solidFill>
            </a:endParaRPr>
          </a:p>
          <a:p>
            <a:r>
              <a:rPr lang="en-GB" dirty="0" smtClean="0"/>
              <a:t>“My Manchester”</a:t>
            </a:r>
          </a:p>
          <a:p>
            <a:endParaRPr lang="en-GB" dirty="0" smtClean="0"/>
          </a:p>
          <a:p>
            <a:r>
              <a:rPr lang="en-GB" dirty="0" smtClean="0"/>
              <a:t>Communication</a:t>
            </a:r>
          </a:p>
          <a:p>
            <a:endParaRPr lang="en-GB" dirty="0" smtClean="0"/>
          </a:p>
          <a:p>
            <a:r>
              <a:rPr lang="en-GB" dirty="0" smtClean="0">
                <a:solidFill>
                  <a:srgbClr val="FF0000"/>
                </a:solidFill>
              </a:rPr>
              <a:t>Feedback</a:t>
            </a:r>
          </a:p>
          <a:p>
            <a:endParaRPr lang="en-GB" dirty="0" smtClean="0"/>
          </a:p>
          <a:p>
            <a:r>
              <a:rPr lang="en-GB" dirty="0" smtClean="0"/>
              <a:t>Summary / questions</a:t>
            </a:r>
          </a:p>
        </p:txBody>
      </p:sp>
      <p:sp>
        <p:nvSpPr>
          <p:cNvPr id="4" name="Slide Number Placeholder 3"/>
          <p:cNvSpPr>
            <a:spLocks noGrp="1"/>
          </p:cNvSpPr>
          <p:nvPr>
            <p:ph type="sldNum" sz="quarter" idx="12"/>
          </p:nvPr>
        </p:nvSpPr>
        <p:spPr/>
        <p:txBody>
          <a:bodyPr/>
          <a:lstStyle/>
          <a:p>
            <a:fld id="{8F1FD715-98DC-468D-88EA-411B06A7FFA7}"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TUOM_4COL_cropped_150"/>
          <p:cNvPicPr>
            <a:picLocks noChangeAspect="1" noChangeArrowheads="1"/>
          </p:cNvPicPr>
          <p:nvPr/>
        </p:nvPicPr>
        <p:blipFill>
          <a:blip r:embed="rId3" cstate="print"/>
          <a:srcRect/>
          <a:stretch>
            <a:fillRect/>
          </a:stretch>
        </p:blipFill>
        <p:spPr bwMode="auto">
          <a:xfrm>
            <a:off x="103031" y="90152"/>
            <a:ext cx="2020639" cy="1738648"/>
          </a:xfrm>
          <a:prstGeom prst="rect">
            <a:avLst/>
          </a:prstGeom>
          <a:solidFill>
            <a:schemeClr val="bg1"/>
          </a:solidFill>
          <a:ln w="9525">
            <a:noFill/>
            <a:miter lim="800000"/>
            <a:headEnd/>
            <a:tailEnd/>
          </a:ln>
        </p:spPr>
      </p:pic>
      <p:sp>
        <p:nvSpPr>
          <p:cNvPr id="3" name="Content Placeholder 2"/>
          <p:cNvSpPr>
            <a:spLocks noGrp="1"/>
          </p:cNvSpPr>
          <p:nvPr>
            <p:ph idx="1"/>
          </p:nvPr>
        </p:nvSpPr>
        <p:spPr>
          <a:xfrm>
            <a:off x="838200" y="838200"/>
            <a:ext cx="8153400" cy="5853113"/>
          </a:xfrm>
        </p:spPr>
        <p:txBody>
          <a:bodyPr/>
          <a:lstStyle/>
          <a:p>
            <a:pPr>
              <a:buNone/>
            </a:pPr>
            <a:r>
              <a:rPr lang="en-US" dirty="0" smtClean="0"/>
              <a:t>We value your feedback</a:t>
            </a:r>
          </a:p>
          <a:p>
            <a:endParaRPr lang="en-US" dirty="0" smtClean="0"/>
          </a:p>
          <a:p>
            <a:r>
              <a:rPr lang="en-US" dirty="0" smtClean="0"/>
              <a:t>Staff-student liaison </a:t>
            </a:r>
            <a:r>
              <a:rPr lang="en-US" dirty="0" err="1" smtClean="0"/>
              <a:t>repsinvited</a:t>
            </a:r>
            <a:r>
              <a:rPr lang="en-US" dirty="0" smtClean="0"/>
              <a:t> </a:t>
            </a:r>
            <a:r>
              <a:rPr lang="en-US" dirty="0" smtClean="0"/>
              <a:t>to come along and ask questions / raise any issues in an informal setting.</a:t>
            </a:r>
          </a:p>
          <a:p>
            <a:r>
              <a:rPr lang="en-US" dirty="0" smtClean="0"/>
              <a:t>Course Unit Evaluation Questionnaires</a:t>
            </a:r>
          </a:p>
          <a:p>
            <a:r>
              <a:rPr lang="en-US" dirty="0" smtClean="0"/>
              <a:t>Personal Advisory Sessions</a:t>
            </a:r>
            <a:endParaRPr lang="en-US" dirty="0"/>
          </a:p>
        </p:txBody>
      </p:sp>
      <p:sp>
        <p:nvSpPr>
          <p:cNvPr id="5" name="Slide Number Placeholder 4"/>
          <p:cNvSpPr>
            <a:spLocks noGrp="1"/>
          </p:cNvSpPr>
          <p:nvPr>
            <p:ph type="sldNum" sz="quarter" idx="12"/>
          </p:nvPr>
        </p:nvSpPr>
        <p:spPr/>
        <p:txBody>
          <a:bodyPr/>
          <a:lstStyle/>
          <a:p>
            <a:fld id="{8F1FD715-98DC-468D-88EA-411B06A7FFA7}"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TUOM_4COL_cropped_150"/>
          <p:cNvPicPr>
            <a:picLocks noChangeAspect="1" noChangeArrowheads="1"/>
          </p:cNvPicPr>
          <p:nvPr/>
        </p:nvPicPr>
        <p:blipFill>
          <a:blip r:embed="rId3" cstate="print"/>
          <a:srcRect/>
          <a:stretch>
            <a:fillRect/>
          </a:stretch>
        </p:blipFill>
        <p:spPr bwMode="auto">
          <a:xfrm>
            <a:off x="103031" y="90152"/>
            <a:ext cx="2020639" cy="1738648"/>
          </a:xfrm>
          <a:prstGeom prst="rect">
            <a:avLst/>
          </a:prstGeom>
          <a:solidFill>
            <a:schemeClr val="bg1"/>
          </a:solidFill>
          <a:ln w="9525">
            <a:noFill/>
            <a:miter lim="800000"/>
            <a:headEnd/>
            <a:tailEnd/>
          </a:ln>
        </p:spPr>
      </p:pic>
      <p:sp>
        <p:nvSpPr>
          <p:cNvPr id="3" name="Content Placeholder 2"/>
          <p:cNvSpPr>
            <a:spLocks noGrp="1"/>
          </p:cNvSpPr>
          <p:nvPr>
            <p:ph idx="1"/>
          </p:nvPr>
        </p:nvSpPr>
        <p:spPr>
          <a:xfrm>
            <a:off x="685800" y="1600200"/>
            <a:ext cx="8229600" cy="4525963"/>
          </a:xfrm>
        </p:spPr>
        <p:txBody>
          <a:bodyPr/>
          <a:lstStyle/>
          <a:p>
            <a:pPr>
              <a:buNone/>
            </a:pPr>
            <a:r>
              <a:rPr lang="en-US" dirty="0" smtClean="0"/>
              <a:t>Please watch the notice boards and your email for updates or changes during the first few weeks of term</a:t>
            </a:r>
          </a:p>
          <a:p>
            <a:pPr>
              <a:buNone/>
            </a:pPr>
            <a:r>
              <a:rPr lang="en-US" dirty="0" smtClean="0"/>
              <a:t>Especially watch for information concerning advisory sessions</a:t>
            </a:r>
          </a:p>
          <a:p>
            <a:pPr>
              <a:buNone/>
            </a:pPr>
            <a:r>
              <a:rPr lang="en-US" dirty="0"/>
              <a:t> </a:t>
            </a:r>
            <a:r>
              <a:rPr lang="en-US" dirty="0" smtClean="0"/>
              <a:t>   Staff will be organizing these during the first week of teaching</a:t>
            </a:r>
            <a:endParaRPr lang="en-US" dirty="0"/>
          </a:p>
        </p:txBody>
      </p:sp>
      <p:sp>
        <p:nvSpPr>
          <p:cNvPr id="4" name="Slide Number Placeholder 3"/>
          <p:cNvSpPr>
            <a:spLocks noGrp="1"/>
          </p:cNvSpPr>
          <p:nvPr>
            <p:ph type="sldNum" sz="quarter" idx="12"/>
          </p:nvPr>
        </p:nvSpPr>
        <p:spPr/>
        <p:txBody>
          <a:bodyPr/>
          <a:lstStyle/>
          <a:p>
            <a:fld id="{8F1FD715-98DC-468D-88EA-411B06A7FFA7}" type="slidenum">
              <a:rPr lang="en-US" smtClean="0"/>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Overview</a:t>
            </a:r>
            <a:endParaRPr lang="en-GB" dirty="0"/>
          </a:p>
        </p:txBody>
      </p:sp>
      <p:sp>
        <p:nvSpPr>
          <p:cNvPr id="3" name="Content Placeholder 2"/>
          <p:cNvSpPr>
            <a:spLocks noGrp="1"/>
          </p:cNvSpPr>
          <p:nvPr>
            <p:ph idx="1"/>
          </p:nvPr>
        </p:nvSpPr>
        <p:spPr/>
        <p:txBody>
          <a:bodyPr>
            <a:normAutofit fontScale="62500" lnSpcReduction="20000"/>
          </a:bodyPr>
          <a:lstStyle/>
          <a:p>
            <a:r>
              <a:rPr lang="en-GB" dirty="0" smtClean="0"/>
              <a:t>Your degree</a:t>
            </a:r>
          </a:p>
          <a:p>
            <a:pPr lvl="1"/>
            <a:r>
              <a:rPr lang="en-GB" dirty="0" smtClean="0"/>
              <a:t>Marks, credits, etc</a:t>
            </a:r>
          </a:p>
          <a:p>
            <a:pPr lvl="1"/>
            <a:r>
              <a:rPr lang="en-GB" dirty="0" smtClean="0"/>
              <a:t>Term dates</a:t>
            </a:r>
          </a:p>
          <a:p>
            <a:pPr lvl="1"/>
            <a:r>
              <a:rPr lang="en-GB" dirty="0" smtClean="0"/>
              <a:t>University...start with welcome!</a:t>
            </a:r>
          </a:p>
          <a:p>
            <a:pPr lvl="1"/>
            <a:endParaRPr lang="en-GB" dirty="0" smtClean="0"/>
          </a:p>
          <a:p>
            <a:r>
              <a:rPr lang="en-GB" dirty="0" smtClean="0"/>
              <a:t>Time-table</a:t>
            </a:r>
          </a:p>
          <a:p>
            <a:pPr>
              <a:buNone/>
            </a:pPr>
            <a:endParaRPr lang="en-GB" dirty="0" smtClean="0">
              <a:solidFill>
                <a:srgbClr val="FF0000"/>
              </a:solidFill>
            </a:endParaRPr>
          </a:p>
          <a:p>
            <a:r>
              <a:rPr lang="en-GB" dirty="0" smtClean="0"/>
              <a:t>“My Manchester”</a:t>
            </a:r>
          </a:p>
          <a:p>
            <a:endParaRPr lang="en-GB" dirty="0" smtClean="0"/>
          </a:p>
          <a:p>
            <a:r>
              <a:rPr lang="en-GB" dirty="0" smtClean="0"/>
              <a:t>Communication</a:t>
            </a:r>
          </a:p>
          <a:p>
            <a:endParaRPr lang="en-GB" dirty="0" smtClean="0"/>
          </a:p>
          <a:p>
            <a:r>
              <a:rPr lang="en-GB" dirty="0" smtClean="0"/>
              <a:t>Feedback</a:t>
            </a:r>
          </a:p>
          <a:p>
            <a:endParaRPr lang="en-GB" dirty="0" smtClean="0"/>
          </a:p>
          <a:p>
            <a:r>
              <a:rPr lang="en-GB" dirty="0" smtClean="0">
                <a:solidFill>
                  <a:srgbClr val="FF0000"/>
                </a:solidFill>
              </a:rPr>
              <a:t>Summary / questions</a:t>
            </a:r>
          </a:p>
        </p:txBody>
      </p:sp>
      <p:sp>
        <p:nvSpPr>
          <p:cNvPr id="4" name="Slide Number Placeholder 3"/>
          <p:cNvSpPr>
            <a:spLocks noGrp="1"/>
          </p:cNvSpPr>
          <p:nvPr>
            <p:ph type="sldNum" sz="quarter" idx="12"/>
          </p:nvPr>
        </p:nvSpPr>
        <p:spPr/>
        <p:txBody>
          <a:bodyPr/>
          <a:lstStyle/>
          <a:p>
            <a:fld id="{8F1FD715-98DC-468D-88EA-411B06A7FFA7}" type="slidenum">
              <a:rPr lang="en-US" smtClean="0"/>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 summarise</a:t>
            </a:r>
            <a:endParaRPr lang="en-GB" dirty="0"/>
          </a:p>
        </p:txBody>
      </p:sp>
      <p:sp>
        <p:nvSpPr>
          <p:cNvPr id="3" name="Content Placeholder 2"/>
          <p:cNvSpPr>
            <a:spLocks noGrp="1"/>
          </p:cNvSpPr>
          <p:nvPr>
            <p:ph idx="1"/>
          </p:nvPr>
        </p:nvSpPr>
        <p:spPr/>
        <p:txBody>
          <a:bodyPr/>
          <a:lstStyle/>
          <a:p>
            <a:r>
              <a:rPr lang="en-GB" dirty="0" smtClean="0"/>
              <a:t>Follow the welcome week pack</a:t>
            </a:r>
          </a:p>
          <a:p>
            <a:endParaRPr lang="en-GB" dirty="0" smtClean="0"/>
          </a:p>
          <a:p>
            <a:r>
              <a:rPr lang="en-GB" dirty="0" smtClean="0"/>
              <a:t>Complete the task I set by Friday, this week</a:t>
            </a:r>
          </a:p>
          <a:p>
            <a:endParaRPr lang="en-GB" dirty="0" smtClean="0"/>
          </a:p>
          <a:p>
            <a:r>
              <a:rPr lang="en-GB" dirty="0" smtClean="0"/>
              <a:t>Attend the field course on Wednesday</a:t>
            </a:r>
          </a:p>
          <a:p>
            <a:endParaRPr lang="en-GB" dirty="0" smtClean="0"/>
          </a:p>
          <a:p>
            <a:r>
              <a:rPr lang="en-GB" dirty="0" smtClean="0"/>
              <a:t>Any questions?</a:t>
            </a:r>
            <a:endParaRPr lang="en-GB" dirty="0"/>
          </a:p>
        </p:txBody>
      </p:sp>
      <p:sp>
        <p:nvSpPr>
          <p:cNvPr id="4" name="Slide Number Placeholder 3"/>
          <p:cNvSpPr>
            <a:spLocks noGrp="1"/>
          </p:cNvSpPr>
          <p:nvPr>
            <p:ph type="sldNum" sz="quarter" idx="12"/>
          </p:nvPr>
        </p:nvSpPr>
        <p:spPr/>
        <p:txBody>
          <a:bodyPr/>
          <a:lstStyle/>
          <a:p>
            <a:fld id="{8F1FD715-98DC-468D-88EA-411B06A7FFA7}" type="slidenum">
              <a:rPr lang="en-US" smtClean="0"/>
              <a:pPr/>
              <a:t>44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F1FD715-98DC-468D-88EA-411B06A7FFA7}" type="slidenum">
              <a:rPr lang="en-US" smtClean="0"/>
              <a:pPr/>
              <a:t>5</a:t>
            </a:fld>
            <a:endParaRPr lang="en-US"/>
          </a:p>
        </p:txBody>
      </p:sp>
      <p:pic>
        <p:nvPicPr>
          <p:cNvPr id="5" name="Picture 6" descr="TUOM_4COL_cropped_150"/>
          <p:cNvPicPr>
            <a:picLocks noChangeAspect="1" noChangeArrowheads="1"/>
          </p:cNvPicPr>
          <p:nvPr/>
        </p:nvPicPr>
        <p:blipFill>
          <a:blip r:embed="rId2" cstate="print"/>
          <a:srcRect/>
          <a:stretch>
            <a:fillRect/>
          </a:stretch>
        </p:blipFill>
        <p:spPr bwMode="auto">
          <a:xfrm>
            <a:off x="103031" y="90152"/>
            <a:ext cx="2020639" cy="1738648"/>
          </a:xfrm>
          <a:prstGeom prst="rect">
            <a:avLst/>
          </a:prstGeom>
          <a:solidFill>
            <a:schemeClr val="bg1"/>
          </a:solidFill>
          <a:ln w="9525">
            <a:noFill/>
            <a:miter lim="800000"/>
            <a:headEnd/>
            <a:tailEnd/>
          </a:ln>
        </p:spPr>
      </p:pic>
      <p:sp>
        <p:nvSpPr>
          <p:cNvPr id="6" name="Title 1"/>
          <p:cNvSpPr>
            <a:spLocks noGrp="1"/>
          </p:cNvSpPr>
          <p:nvPr>
            <p:ph type="title"/>
          </p:nvPr>
        </p:nvSpPr>
        <p:spPr>
          <a:xfrm>
            <a:off x="609600" y="457200"/>
            <a:ext cx="8229600" cy="1143000"/>
          </a:xfrm>
        </p:spPr>
        <p:txBody>
          <a:bodyPr/>
          <a:lstStyle/>
          <a:p>
            <a:r>
              <a:rPr lang="en-US" dirty="0" smtClean="0"/>
              <a:t>More New Developments at SEES</a:t>
            </a:r>
            <a:endParaRPr lang="en-US" dirty="0"/>
          </a:p>
        </p:txBody>
      </p:sp>
      <p:sp>
        <p:nvSpPr>
          <p:cNvPr id="7" name="Content Placeholder 2"/>
          <p:cNvSpPr>
            <a:spLocks noGrp="1"/>
          </p:cNvSpPr>
          <p:nvPr>
            <p:ph idx="1"/>
          </p:nvPr>
        </p:nvSpPr>
        <p:spPr>
          <a:xfrm>
            <a:off x="685800" y="1371600"/>
            <a:ext cx="8229600" cy="5043487"/>
          </a:xfrm>
        </p:spPr>
        <p:txBody>
          <a:bodyPr>
            <a:noAutofit/>
          </a:bodyPr>
          <a:lstStyle/>
          <a:p>
            <a:pPr>
              <a:buFont typeface="Wingdings" panose="05000000000000000000" pitchFamily="2" charset="2"/>
              <a:buChar char="§"/>
              <a:defRPr/>
            </a:pPr>
            <a:r>
              <a:rPr lang="en-GB" altLang="en-US" sz="2400" dirty="0" smtClean="0">
                <a:latin typeface="+mj-lt"/>
                <a:ea typeface="ＭＳ Ｐゴシック" pitchFamily="34" charset="-128"/>
                <a:cs typeface="Arial" charset="0"/>
              </a:rPr>
              <a:t>Due to restructuring of the University </a:t>
            </a:r>
            <a:r>
              <a:rPr lang="en-GB" altLang="en-US" sz="2400" dirty="0" smtClean="0">
                <a:solidFill>
                  <a:schemeClr val="tx1"/>
                </a:solidFill>
                <a:latin typeface="+mj-lt"/>
                <a:ea typeface="ＭＳ Ｐゴシック" pitchFamily="34" charset="-128"/>
                <a:cs typeface="Arial" charset="0"/>
              </a:rPr>
              <a:t>15 academic staff have moved from Life Sciences to join our environmental chemists and physicists </a:t>
            </a:r>
            <a:endParaRPr lang="en-GB" altLang="en-US" sz="2400" dirty="0">
              <a:solidFill>
                <a:schemeClr val="tx1"/>
              </a:solidFill>
              <a:latin typeface="+mj-lt"/>
              <a:ea typeface="ＭＳ Ｐゴシック" pitchFamily="34" charset="-128"/>
              <a:cs typeface="Arial" charset="0"/>
            </a:endParaRPr>
          </a:p>
          <a:p>
            <a:pPr>
              <a:buFont typeface="Wingdings" panose="05000000000000000000" pitchFamily="2" charset="2"/>
              <a:buChar char="§"/>
              <a:defRPr/>
            </a:pPr>
            <a:r>
              <a:rPr lang="en-GB" altLang="en-US" sz="2400" dirty="0" smtClean="0">
                <a:solidFill>
                  <a:schemeClr val="tx1"/>
                </a:solidFill>
                <a:latin typeface="+mj-lt"/>
                <a:ea typeface="ＭＳ Ｐゴシック" pitchFamily="34" charset="-128"/>
                <a:cs typeface="Arial" charset="0"/>
              </a:rPr>
              <a:t>New  “School of Earth and Environmental Sciences”. </a:t>
            </a:r>
          </a:p>
          <a:p>
            <a:pPr>
              <a:buFont typeface="Wingdings" panose="05000000000000000000" pitchFamily="2" charset="2"/>
              <a:buChar char="§"/>
              <a:defRPr/>
            </a:pPr>
            <a:endParaRPr lang="en-GB" altLang="en-US" sz="2400" dirty="0">
              <a:latin typeface="+mj-lt"/>
              <a:ea typeface="ＭＳ Ｐゴシック" pitchFamily="34" charset="-128"/>
              <a:cs typeface="Arial" charset="0"/>
            </a:endParaRPr>
          </a:p>
          <a:p>
            <a:pPr marL="0" indent="0">
              <a:buNone/>
              <a:defRPr/>
            </a:pPr>
            <a:r>
              <a:rPr lang="en-GB" altLang="en-US" sz="2400" dirty="0" smtClean="0">
                <a:solidFill>
                  <a:schemeClr val="tx1"/>
                </a:solidFill>
                <a:latin typeface="+mj-lt"/>
                <a:ea typeface="ＭＳ Ｐゴシック" pitchFamily="34" charset="-128"/>
                <a:cs typeface="Arial" charset="0"/>
              </a:rPr>
              <a:t>Consequences for you:</a:t>
            </a:r>
          </a:p>
          <a:p>
            <a:pPr marL="0" indent="0">
              <a:buNone/>
              <a:defRPr/>
            </a:pPr>
            <a:endParaRPr lang="en-GB" altLang="en-US" sz="2400" dirty="0" smtClean="0">
              <a:solidFill>
                <a:schemeClr val="tx1"/>
              </a:solidFill>
              <a:latin typeface="+mj-lt"/>
              <a:ea typeface="ＭＳ Ｐゴシック" pitchFamily="34" charset="-128"/>
              <a:cs typeface="Arial" charset="0"/>
            </a:endParaRPr>
          </a:p>
          <a:p>
            <a:pPr>
              <a:buFont typeface="Wingdings" panose="05000000000000000000" pitchFamily="2" charset="2"/>
              <a:buChar char="§"/>
              <a:defRPr/>
            </a:pPr>
            <a:r>
              <a:rPr lang="en-GB" altLang="en-US" sz="2400" dirty="0" smtClean="0">
                <a:solidFill>
                  <a:schemeClr val="tx1"/>
                </a:solidFill>
                <a:latin typeface="+mj-lt"/>
                <a:ea typeface="ＭＳ Ｐゴシック" pitchFamily="34" charset="-128"/>
                <a:cs typeface="Arial" charset="0"/>
              </a:rPr>
              <a:t>More choice in terms of 3</a:t>
            </a:r>
            <a:r>
              <a:rPr lang="en-GB" altLang="en-US" sz="2400" baseline="30000" dirty="0" smtClean="0">
                <a:solidFill>
                  <a:schemeClr val="tx1"/>
                </a:solidFill>
                <a:latin typeface="+mj-lt"/>
                <a:ea typeface="ＭＳ Ｐゴシック" pitchFamily="34" charset="-128"/>
                <a:cs typeface="Arial" charset="0"/>
              </a:rPr>
              <a:t>rd</a:t>
            </a:r>
            <a:r>
              <a:rPr lang="en-GB" altLang="en-US" sz="2400" dirty="0" smtClean="0">
                <a:solidFill>
                  <a:schemeClr val="tx1"/>
                </a:solidFill>
                <a:latin typeface="+mj-lt"/>
                <a:ea typeface="ＭＳ Ｐゴシック" pitchFamily="34" charset="-128"/>
                <a:cs typeface="Arial" charset="0"/>
              </a:rPr>
              <a:t> Year Undergraduate Dissertation topics,</a:t>
            </a:r>
          </a:p>
          <a:p>
            <a:pPr>
              <a:buFont typeface="Wingdings" panose="05000000000000000000" pitchFamily="2" charset="2"/>
              <a:buChar char="§"/>
              <a:defRPr/>
            </a:pPr>
            <a:r>
              <a:rPr lang="en-GB" altLang="en-US" sz="2400" dirty="0">
                <a:solidFill>
                  <a:schemeClr val="tx1"/>
                </a:solidFill>
                <a:latin typeface="+mj-lt"/>
                <a:ea typeface="ＭＳ Ｐゴシック" pitchFamily="34" charset="-128"/>
                <a:cs typeface="Arial" charset="0"/>
              </a:rPr>
              <a:t>M</a:t>
            </a:r>
            <a:r>
              <a:rPr lang="en-GB" altLang="en-US" sz="2400" dirty="0" smtClean="0">
                <a:solidFill>
                  <a:schemeClr val="tx1"/>
                </a:solidFill>
                <a:latin typeface="+mj-lt"/>
                <a:ea typeface="ＭＳ Ｐゴシック" pitchFamily="34" charset="-128"/>
                <a:cs typeface="Arial" charset="0"/>
              </a:rPr>
              <a:t>ore bioscience based teaching on our residential field trips, </a:t>
            </a:r>
            <a:endParaRPr lang="en-GB" altLang="en-US" sz="2400" dirty="0">
              <a:solidFill>
                <a:schemeClr val="tx1"/>
              </a:solidFill>
              <a:latin typeface="+mj-lt"/>
              <a:ea typeface="ＭＳ Ｐゴシック" pitchFamily="34" charset="-128"/>
              <a:cs typeface="Arial" charset="0"/>
            </a:endParaRPr>
          </a:p>
          <a:p>
            <a:pPr>
              <a:buFont typeface="Wingdings" panose="05000000000000000000" pitchFamily="2" charset="2"/>
              <a:buChar char="§"/>
              <a:defRPr/>
            </a:pPr>
            <a:r>
              <a:rPr lang="en-GB" altLang="en-US" sz="2400" dirty="0" smtClean="0">
                <a:solidFill>
                  <a:schemeClr val="tx1"/>
                </a:solidFill>
                <a:latin typeface="+mj-lt"/>
                <a:ea typeface="ＭＳ Ｐゴシック" pitchFamily="34" charset="-128"/>
                <a:cs typeface="Arial" charset="0"/>
              </a:rPr>
              <a:t>More holistic educational experience for our environmental students at all levels. </a:t>
            </a:r>
          </a:p>
        </p:txBody>
      </p:sp>
    </p:spTree>
    <p:extLst>
      <p:ext uri="{BB962C8B-B14F-4D97-AF65-F5344CB8AC3E}">
        <p14:creationId xmlns="" xmlns:p14="http://schemas.microsoft.com/office/powerpoint/2010/main" val="37662240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5487" y="387976"/>
            <a:ext cx="6928513" cy="1143000"/>
          </a:xfrm>
        </p:spPr>
        <p:txBody>
          <a:bodyPr>
            <a:normAutofit fontScale="90000"/>
          </a:bodyPr>
          <a:lstStyle/>
          <a:p>
            <a:r>
              <a:rPr lang="en-GB" dirty="0"/>
              <a:t>Canada honours leading Manchester earth scientist</a:t>
            </a:r>
            <a:br>
              <a:rPr lang="en-GB" dirty="0"/>
            </a:br>
            <a:endParaRPr lang="en-GB" dirty="0"/>
          </a:p>
        </p:txBody>
      </p:sp>
      <p:sp>
        <p:nvSpPr>
          <p:cNvPr id="3" name="Content Placeholder 2"/>
          <p:cNvSpPr>
            <a:spLocks noGrp="1"/>
          </p:cNvSpPr>
          <p:nvPr>
            <p:ph idx="1"/>
          </p:nvPr>
        </p:nvSpPr>
        <p:spPr>
          <a:xfrm>
            <a:off x="457200" y="2027237"/>
            <a:ext cx="5181600" cy="4525963"/>
          </a:xfrm>
        </p:spPr>
        <p:txBody>
          <a:bodyPr>
            <a:normAutofit fontScale="85000" lnSpcReduction="20000"/>
          </a:bodyPr>
          <a:lstStyle/>
          <a:p>
            <a:pPr marL="0" indent="0">
              <a:buNone/>
            </a:pPr>
            <a:r>
              <a:rPr lang="en-GB" sz="2600" dirty="0"/>
              <a:t>September 2016</a:t>
            </a:r>
          </a:p>
          <a:p>
            <a:r>
              <a:rPr lang="en-GB" sz="3100" dirty="0" smtClean="0"/>
              <a:t>The </a:t>
            </a:r>
            <a:r>
              <a:rPr lang="en-GB" sz="3100" dirty="0"/>
              <a:t>Royal Society of Canada has bestowed a rare honour on Professor David </a:t>
            </a:r>
            <a:r>
              <a:rPr lang="en-GB" sz="3100" dirty="0" smtClean="0"/>
              <a:t>Vaughan (</a:t>
            </a:r>
            <a:r>
              <a:rPr lang="en-GB" sz="3100" dirty="0"/>
              <a:t>Research Professor of </a:t>
            </a:r>
            <a:r>
              <a:rPr lang="en-GB" sz="3100" dirty="0" smtClean="0"/>
              <a:t>Mineralogy), </a:t>
            </a:r>
            <a:r>
              <a:rPr lang="en-GB" sz="3100" dirty="0"/>
              <a:t>by electing him as a ‘Foreign Fellow</a:t>
            </a:r>
            <a:r>
              <a:rPr lang="en-GB" sz="3100" dirty="0" smtClean="0"/>
              <a:t>’.</a:t>
            </a:r>
          </a:p>
          <a:p>
            <a:endParaRPr lang="en-GB" sz="3100" dirty="0"/>
          </a:p>
          <a:p>
            <a:r>
              <a:rPr lang="en-GB" sz="3100" dirty="0" smtClean="0"/>
              <a:t>Prof Vaughan is The </a:t>
            </a:r>
            <a:r>
              <a:rPr lang="en-GB" sz="3100" dirty="0"/>
              <a:t>Founding Director of the University’s Williamson Research Centre for Molecular Environmental Science. </a:t>
            </a:r>
          </a:p>
          <a:p>
            <a:endParaRPr lang="en-GB" dirty="0"/>
          </a:p>
        </p:txBody>
      </p:sp>
      <p:sp>
        <p:nvSpPr>
          <p:cNvPr id="4" name="Slide Number Placeholder 3"/>
          <p:cNvSpPr>
            <a:spLocks noGrp="1"/>
          </p:cNvSpPr>
          <p:nvPr>
            <p:ph type="sldNum" sz="quarter" idx="12"/>
          </p:nvPr>
        </p:nvSpPr>
        <p:spPr/>
        <p:txBody>
          <a:bodyPr/>
          <a:lstStyle/>
          <a:p>
            <a:fld id="{8F1FD715-98DC-468D-88EA-411B06A7FFA7}" type="slidenum">
              <a:rPr lang="en-US" smtClean="0"/>
              <a:pPr/>
              <a:t>6</a:t>
            </a:fld>
            <a:endParaRPr lang="en-US" dirty="0"/>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867400" y="2209800"/>
            <a:ext cx="2975039" cy="30670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 name="Picture 6" descr="TUOM_4COL_cropped_150"/>
          <p:cNvPicPr>
            <a:picLocks noChangeAspect="1" noChangeArrowheads="1"/>
          </p:cNvPicPr>
          <p:nvPr/>
        </p:nvPicPr>
        <p:blipFill>
          <a:blip r:embed="rId3" cstate="print"/>
          <a:srcRect/>
          <a:stretch>
            <a:fillRect/>
          </a:stretch>
        </p:blipFill>
        <p:spPr bwMode="auto">
          <a:xfrm>
            <a:off x="103031" y="90152"/>
            <a:ext cx="2020639" cy="1738648"/>
          </a:xfrm>
          <a:prstGeom prst="rect">
            <a:avLst/>
          </a:prstGeom>
          <a:solidFill>
            <a:schemeClr val="bg1"/>
          </a:solidFill>
          <a:ln w="9525">
            <a:noFill/>
            <a:miter lim="800000"/>
            <a:headEnd/>
            <a:tailEnd/>
          </a:ln>
        </p:spPr>
      </p:pic>
    </p:spTree>
    <p:extLst>
      <p:ext uri="{BB962C8B-B14F-4D97-AF65-F5344CB8AC3E}">
        <p14:creationId xmlns="" xmlns:p14="http://schemas.microsoft.com/office/powerpoint/2010/main" val="42888346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533400"/>
            <a:ext cx="6627571" cy="1143000"/>
          </a:xfrm>
        </p:spPr>
        <p:txBody>
          <a:bodyPr>
            <a:normAutofit fontScale="90000"/>
          </a:bodyPr>
          <a:lstStyle/>
          <a:p>
            <a:r>
              <a:rPr lang="en-GB" dirty="0"/>
              <a:t>Scientists take to the skies to track West African pollution</a:t>
            </a:r>
            <a:br>
              <a:rPr lang="en-GB" dirty="0"/>
            </a:br>
            <a:endParaRPr lang="en-GB" dirty="0"/>
          </a:p>
        </p:txBody>
      </p:sp>
      <p:sp>
        <p:nvSpPr>
          <p:cNvPr id="3" name="Content Placeholder 2"/>
          <p:cNvSpPr>
            <a:spLocks noGrp="1"/>
          </p:cNvSpPr>
          <p:nvPr>
            <p:ph idx="1"/>
          </p:nvPr>
        </p:nvSpPr>
        <p:spPr>
          <a:xfrm>
            <a:off x="1" y="1981200"/>
            <a:ext cx="5490058" cy="4525963"/>
          </a:xfrm>
        </p:spPr>
        <p:txBody>
          <a:bodyPr>
            <a:noAutofit/>
          </a:bodyPr>
          <a:lstStyle/>
          <a:p>
            <a:pPr marL="0" indent="0">
              <a:buNone/>
            </a:pPr>
            <a:r>
              <a:rPr lang="en-GB" sz="1800" dirty="0" smtClean="0"/>
              <a:t>September 2016</a:t>
            </a:r>
          </a:p>
          <a:p>
            <a:r>
              <a:rPr lang="en-GB" sz="2000" dirty="0" smtClean="0"/>
              <a:t>Scientists, including a team from Manchester, have for the first time, investigated </a:t>
            </a:r>
            <a:r>
              <a:rPr lang="en-GB" sz="2000" dirty="0"/>
              <a:t>the impacts of natural </a:t>
            </a:r>
            <a:r>
              <a:rPr lang="en-GB" sz="2000" dirty="0" smtClean="0"/>
              <a:t>&amp; </a:t>
            </a:r>
            <a:r>
              <a:rPr lang="en-GB" sz="2000" dirty="0"/>
              <a:t>manmade emissions on the West African atmosphere</a:t>
            </a:r>
            <a:r>
              <a:rPr lang="en-GB" sz="2000" dirty="0" smtClean="0"/>
              <a:t>.</a:t>
            </a:r>
          </a:p>
          <a:p>
            <a:r>
              <a:rPr lang="en-GB" sz="2000" dirty="0"/>
              <a:t>A</a:t>
            </a:r>
            <a:r>
              <a:rPr lang="en-GB" sz="2000" dirty="0" smtClean="0"/>
              <a:t>ircrafts</a:t>
            </a:r>
            <a:r>
              <a:rPr lang="en-GB" sz="2000" dirty="0"/>
              <a:t>, carrying </a:t>
            </a:r>
            <a:r>
              <a:rPr lang="en-GB" sz="2000" dirty="0" smtClean="0"/>
              <a:t> </a:t>
            </a:r>
            <a:r>
              <a:rPr lang="en-GB" sz="2000" dirty="0"/>
              <a:t>instruments to collect atmospheric data, were used to track air pollution from the big coastal cities </a:t>
            </a:r>
            <a:r>
              <a:rPr lang="en-GB" sz="2000" dirty="0" smtClean="0"/>
              <a:t>as </a:t>
            </a:r>
            <a:r>
              <a:rPr lang="en-GB" sz="2000" dirty="0"/>
              <a:t>it streams inland reaching the forests and </a:t>
            </a:r>
            <a:r>
              <a:rPr lang="en-GB" sz="2000" dirty="0" smtClean="0"/>
              <a:t>Sahara.</a:t>
            </a:r>
          </a:p>
          <a:p>
            <a:r>
              <a:rPr lang="en-GB" sz="2000" dirty="0" smtClean="0"/>
              <a:t>They detected particles for the burning of charcoal, rubbish and agricultural waste, in </a:t>
            </a:r>
            <a:r>
              <a:rPr lang="en-GB" sz="2000" dirty="0"/>
              <a:t>the atmosphere over a number of urban areas, contributing to concerns of the rise in pollution across the region</a:t>
            </a:r>
            <a:r>
              <a:rPr lang="en-GB" sz="2000" dirty="0" smtClean="0"/>
              <a:t>.</a:t>
            </a:r>
            <a:endParaRPr lang="en-GB" sz="2000" dirty="0"/>
          </a:p>
        </p:txBody>
      </p:sp>
      <p:sp>
        <p:nvSpPr>
          <p:cNvPr id="4" name="Slide Number Placeholder 3"/>
          <p:cNvSpPr>
            <a:spLocks noGrp="1"/>
          </p:cNvSpPr>
          <p:nvPr>
            <p:ph type="sldNum" sz="quarter" idx="12"/>
          </p:nvPr>
        </p:nvSpPr>
        <p:spPr/>
        <p:txBody>
          <a:bodyPr/>
          <a:lstStyle/>
          <a:p>
            <a:fld id="{8F1FD715-98DC-468D-88EA-411B06A7FFA7}" type="slidenum">
              <a:rPr lang="en-US" smtClean="0"/>
              <a:pPr/>
              <a:t>7</a:t>
            </a:fld>
            <a:endParaRPr lang="en-US" dirty="0"/>
          </a:p>
        </p:txBody>
      </p:sp>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490058" y="2743200"/>
            <a:ext cx="3653942" cy="2743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 name="Picture 6" descr="TUOM_4COL_cropped_150"/>
          <p:cNvPicPr>
            <a:picLocks noChangeAspect="1" noChangeArrowheads="1"/>
          </p:cNvPicPr>
          <p:nvPr/>
        </p:nvPicPr>
        <p:blipFill>
          <a:blip r:embed="rId3" cstate="print"/>
          <a:srcRect/>
          <a:stretch>
            <a:fillRect/>
          </a:stretch>
        </p:blipFill>
        <p:spPr bwMode="auto">
          <a:xfrm>
            <a:off x="103031" y="90152"/>
            <a:ext cx="2020639" cy="1738648"/>
          </a:xfrm>
          <a:prstGeom prst="rect">
            <a:avLst/>
          </a:prstGeom>
          <a:solidFill>
            <a:schemeClr val="bg1"/>
          </a:solidFill>
          <a:ln w="9525">
            <a:noFill/>
            <a:miter lim="800000"/>
            <a:headEnd/>
            <a:tailEnd/>
          </a:ln>
        </p:spPr>
      </p:pic>
    </p:spTree>
    <p:extLst>
      <p:ext uri="{BB962C8B-B14F-4D97-AF65-F5344CB8AC3E}">
        <p14:creationId xmlns="" xmlns:p14="http://schemas.microsoft.com/office/powerpoint/2010/main" val="37336004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94701"/>
            <a:ext cx="7148015" cy="1143000"/>
          </a:xfrm>
        </p:spPr>
        <p:txBody>
          <a:bodyPr>
            <a:normAutofit fontScale="90000"/>
          </a:bodyPr>
          <a:lstStyle/>
          <a:p>
            <a:r>
              <a:rPr lang="en-GB" dirty="0" smtClean="0"/>
              <a:t>1</a:t>
            </a:r>
            <a:r>
              <a:rPr lang="en-GB" baseline="30000" dirty="0" smtClean="0"/>
              <a:t>st</a:t>
            </a:r>
            <a:r>
              <a:rPr lang="en-GB" dirty="0" smtClean="0"/>
              <a:t> </a:t>
            </a:r>
            <a:r>
              <a:rPr lang="en-GB" dirty="0"/>
              <a:t>Year </a:t>
            </a:r>
            <a:r>
              <a:rPr lang="en-GB" dirty="0" smtClean="0"/>
              <a:t>Student </a:t>
            </a:r>
            <a:r>
              <a:rPr lang="en-GB" dirty="0"/>
              <a:t>Brings Biology to Life with Award-winning Poster</a:t>
            </a:r>
          </a:p>
        </p:txBody>
      </p:sp>
      <p:sp>
        <p:nvSpPr>
          <p:cNvPr id="3" name="Content Placeholder 2"/>
          <p:cNvSpPr>
            <a:spLocks noGrp="1"/>
          </p:cNvSpPr>
          <p:nvPr>
            <p:ph idx="1"/>
          </p:nvPr>
        </p:nvSpPr>
        <p:spPr>
          <a:xfrm>
            <a:off x="0" y="1905000"/>
            <a:ext cx="4953000" cy="5257800"/>
          </a:xfrm>
        </p:spPr>
        <p:txBody>
          <a:bodyPr>
            <a:normAutofit fontScale="55000" lnSpcReduction="20000"/>
          </a:bodyPr>
          <a:lstStyle/>
          <a:p>
            <a:pPr marL="0" indent="0">
              <a:buNone/>
            </a:pPr>
            <a:r>
              <a:rPr lang="en-GB" dirty="0" smtClean="0"/>
              <a:t>July 2016</a:t>
            </a:r>
          </a:p>
          <a:p>
            <a:r>
              <a:rPr lang="en-GB" sz="3600" dirty="0" smtClean="0"/>
              <a:t>As part of the ‘Biodiversity’ module in their first year, students produced electronic posters, simplifying complex biological concepts and making them accessible to younger </a:t>
            </a:r>
          </a:p>
          <a:p>
            <a:r>
              <a:rPr lang="en-GB" sz="3600" dirty="0" smtClean="0"/>
              <a:t>Their work was entered into a competition to be published by Biological Science Review – a magazine aimed at A-level Biology Students. </a:t>
            </a:r>
          </a:p>
          <a:p>
            <a:r>
              <a:rPr lang="en-GB" sz="3600" dirty="0" smtClean="0"/>
              <a:t>The winning entry, designed by Louisa Bacon (BSc Environmental Science) was published in April, reaching more than 10,000 readers worldwide! </a:t>
            </a:r>
          </a:p>
          <a:p>
            <a:r>
              <a:rPr lang="en-GB" sz="3600" dirty="0" smtClean="0"/>
              <a:t>Louisa’s poster explains how the resilient pitcher plant, native </a:t>
            </a:r>
            <a:r>
              <a:rPr lang="en-GB" sz="3600" dirty="0"/>
              <a:t>to </a:t>
            </a:r>
            <a:r>
              <a:rPr lang="en-GB" sz="3600" dirty="0" smtClean="0"/>
              <a:t>Borneo, serves as a ‘convenient feeding station’ in the wild. </a:t>
            </a:r>
            <a:endParaRPr lang="en-GB" sz="3600" dirty="0"/>
          </a:p>
        </p:txBody>
      </p:sp>
      <p:sp>
        <p:nvSpPr>
          <p:cNvPr id="4" name="Slide Number Placeholder 3"/>
          <p:cNvSpPr>
            <a:spLocks noGrp="1"/>
          </p:cNvSpPr>
          <p:nvPr>
            <p:ph type="sldNum" sz="quarter" idx="12"/>
          </p:nvPr>
        </p:nvSpPr>
        <p:spPr/>
        <p:txBody>
          <a:bodyPr/>
          <a:lstStyle/>
          <a:p>
            <a:fld id="{8F1FD715-98DC-468D-88EA-411B06A7FFA7}" type="slidenum">
              <a:rPr lang="en-US" smtClean="0"/>
              <a:pPr/>
              <a:t>8</a:t>
            </a:fld>
            <a:endParaRPr lang="en-US"/>
          </a:p>
        </p:txBody>
      </p:sp>
      <p:pic>
        <p:nvPicPr>
          <p:cNvPr id="409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953000" y="1524000"/>
            <a:ext cx="3900487" cy="523502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 name="Picture 6" descr="TUOM_4COL_cropped_150"/>
          <p:cNvPicPr>
            <a:picLocks noChangeAspect="1" noChangeArrowheads="1"/>
          </p:cNvPicPr>
          <p:nvPr/>
        </p:nvPicPr>
        <p:blipFill>
          <a:blip r:embed="rId3" cstate="print"/>
          <a:srcRect/>
          <a:stretch>
            <a:fillRect/>
          </a:stretch>
        </p:blipFill>
        <p:spPr bwMode="auto">
          <a:xfrm>
            <a:off x="103031" y="90152"/>
            <a:ext cx="2020639" cy="1738648"/>
          </a:xfrm>
          <a:prstGeom prst="rect">
            <a:avLst/>
          </a:prstGeom>
          <a:solidFill>
            <a:schemeClr val="bg1"/>
          </a:solidFill>
          <a:ln w="9525">
            <a:noFill/>
            <a:miter lim="800000"/>
            <a:headEnd/>
            <a:tailEnd/>
          </a:ln>
        </p:spPr>
      </p:pic>
    </p:spTree>
    <p:extLst>
      <p:ext uri="{BB962C8B-B14F-4D97-AF65-F5344CB8AC3E}">
        <p14:creationId xmlns="" xmlns:p14="http://schemas.microsoft.com/office/powerpoint/2010/main" val="1378068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670" y="387976"/>
            <a:ext cx="7020330" cy="1143000"/>
          </a:xfrm>
        </p:spPr>
        <p:txBody>
          <a:bodyPr>
            <a:normAutofit fontScale="90000"/>
          </a:bodyPr>
          <a:lstStyle/>
          <a:p>
            <a:r>
              <a:rPr lang="en-GB" dirty="0" smtClean="0"/>
              <a:t>BP STEM scholarship for 1</a:t>
            </a:r>
            <a:r>
              <a:rPr lang="en-GB" baseline="30000" dirty="0" smtClean="0"/>
              <a:t>st</a:t>
            </a:r>
            <a:r>
              <a:rPr lang="en-GB" dirty="0" smtClean="0"/>
              <a:t> year environmental science student </a:t>
            </a:r>
            <a:endParaRPr lang="en-GB" dirty="0"/>
          </a:p>
        </p:txBody>
      </p:sp>
      <p:sp>
        <p:nvSpPr>
          <p:cNvPr id="4" name="Slide Number Placeholder 3"/>
          <p:cNvSpPr>
            <a:spLocks noGrp="1"/>
          </p:cNvSpPr>
          <p:nvPr>
            <p:ph type="sldNum" sz="quarter" idx="12"/>
          </p:nvPr>
        </p:nvSpPr>
        <p:spPr/>
        <p:txBody>
          <a:bodyPr/>
          <a:lstStyle/>
          <a:p>
            <a:fld id="{8F1FD715-98DC-468D-88EA-411B06A7FFA7}" type="slidenum">
              <a:rPr lang="en-US" smtClean="0"/>
              <a:pPr/>
              <a:t>9</a:t>
            </a:fld>
            <a:endParaRPr lang="en-US"/>
          </a:p>
        </p:txBody>
      </p:sp>
      <p:pic>
        <p:nvPicPr>
          <p:cNvPr id="5" name="Picture 3"/>
          <p:cNvPicPr>
            <a:picLocks noChangeAspect="1"/>
          </p:cNvPicPr>
          <p:nvPr/>
        </p:nvPicPr>
        <p:blipFill>
          <a:blip r:embed="rId2" cstate="print"/>
          <a:srcRect l="76242" b="77591"/>
          <a:stretch>
            <a:fillRect/>
          </a:stretch>
        </p:blipFill>
        <p:spPr bwMode="auto">
          <a:xfrm>
            <a:off x="5791200" y="2438400"/>
            <a:ext cx="2568395" cy="2573622"/>
          </a:xfrm>
          <a:prstGeom prst="rect">
            <a:avLst/>
          </a:prstGeom>
          <a:noFill/>
          <a:ln w="9525">
            <a:noFill/>
            <a:miter lim="800000"/>
            <a:headEnd/>
            <a:tailEnd/>
          </a:ln>
        </p:spPr>
      </p:pic>
      <p:pic>
        <p:nvPicPr>
          <p:cNvPr id="6" name="Picture 6" descr="TUOM_4COL_cropped_150"/>
          <p:cNvPicPr>
            <a:picLocks noChangeAspect="1" noChangeArrowheads="1"/>
          </p:cNvPicPr>
          <p:nvPr/>
        </p:nvPicPr>
        <p:blipFill>
          <a:blip r:embed="rId3" cstate="print"/>
          <a:srcRect/>
          <a:stretch>
            <a:fillRect/>
          </a:stretch>
        </p:blipFill>
        <p:spPr bwMode="auto">
          <a:xfrm>
            <a:off x="103031" y="90152"/>
            <a:ext cx="2020639" cy="1738648"/>
          </a:xfrm>
          <a:prstGeom prst="rect">
            <a:avLst/>
          </a:prstGeom>
          <a:solidFill>
            <a:schemeClr val="bg1"/>
          </a:solidFill>
          <a:ln w="9525">
            <a:noFill/>
            <a:miter lim="800000"/>
            <a:headEnd/>
            <a:tailEnd/>
          </a:ln>
        </p:spPr>
      </p:pic>
      <p:sp>
        <p:nvSpPr>
          <p:cNvPr id="7" name="Content Placeholder 2"/>
          <p:cNvSpPr txBox="1">
            <a:spLocks/>
          </p:cNvSpPr>
          <p:nvPr/>
        </p:nvSpPr>
        <p:spPr>
          <a:xfrm>
            <a:off x="685800" y="1885666"/>
            <a:ext cx="4953000" cy="4038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2200" dirty="0" smtClean="0"/>
              <a:t>March 2016</a:t>
            </a:r>
          </a:p>
          <a:p>
            <a:r>
              <a:rPr lang="en-GB" sz="2600" dirty="0" smtClean="0"/>
              <a:t>Grace MacMillan, a first year environmental science Student, was awarded a BP STEM Scholarship.</a:t>
            </a:r>
          </a:p>
          <a:p>
            <a:r>
              <a:rPr lang="en-GB" sz="2600" dirty="0" smtClean="0"/>
              <a:t>Only 8 for the whole university</a:t>
            </a:r>
          </a:p>
          <a:p>
            <a:r>
              <a:rPr lang="en-GB" sz="2600" dirty="0" smtClean="0"/>
              <a:t>She is awarded £5000 per year and an interview for an internship or job. </a:t>
            </a:r>
            <a:endParaRPr lang="en-GB" sz="2600" dirty="0"/>
          </a:p>
        </p:txBody>
      </p:sp>
    </p:spTree>
    <p:extLst>
      <p:ext uri="{BB962C8B-B14F-4D97-AF65-F5344CB8AC3E}">
        <p14:creationId xmlns="" xmlns:p14="http://schemas.microsoft.com/office/powerpoint/2010/main" val="11491738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1859</TotalTime>
  <Words>1560</Words>
  <Application>Microsoft Office PowerPoint</Application>
  <PresentationFormat>On-screen Show (4:3)</PresentationFormat>
  <Paragraphs>393</Paragraphs>
  <Slides>44</Slides>
  <Notes>14</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Slide 1</vt:lpstr>
      <vt:lpstr>Key People</vt:lpstr>
      <vt:lpstr>Key People 2</vt:lpstr>
      <vt:lpstr>New Developments at SEES</vt:lpstr>
      <vt:lpstr>More New Developments at SEES</vt:lpstr>
      <vt:lpstr>Canada honours leading Manchester earth scientist </vt:lpstr>
      <vt:lpstr>Scientists take to the skies to track West African pollution </vt:lpstr>
      <vt:lpstr>1st Year Student Brings Biology to Life with Award-winning Poster</vt:lpstr>
      <vt:lpstr>BP STEM scholarship for 1st year environmental science student </vt:lpstr>
      <vt:lpstr>Slide 10</vt:lpstr>
      <vt:lpstr>Slide 11</vt:lpstr>
      <vt:lpstr>Alexander Bergfeld,  BSc Environmental Sciences, 2008</vt:lpstr>
      <vt:lpstr>Paul Connolly</vt:lpstr>
      <vt:lpstr>Overview</vt:lpstr>
      <vt:lpstr>Your degree.</vt:lpstr>
      <vt:lpstr>Slide 16</vt:lpstr>
      <vt:lpstr>Slide 17</vt:lpstr>
      <vt:lpstr>University…</vt:lpstr>
      <vt:lpstr>Slide 19</vt:lpstr>
      <vt:lpstr>Slide 20</vt:lpstr>
      <vt:lpstr>Tactical Google</vt:lpstr>
      <vt:lpstr>Overview</vt:lpstr>
      <vt:lpstr>Time-table – complex, so check each week</vt:lpstr>
      <vt:lpstr>Time-table – complex, so check each week</vt:lpstr>
      <vt:lpstr>Overview</vt:lpstr>
      <vt:lpstr>My Manchester  https://my.manchester.ac.uk/ (e.g. Time-table)</vt:lpstr>
      <vt:lpstr>My Manchester  https://my.manchester.ac.uk/ (e.g. Time-table)</vt:lpstr>
      <vt:lpstr>My Manchester  https://my.manchester.ac.uk/ (e.g. Map)</vt:lpstr>
      <vt:lpstr>My Manchester  https://my.manchester.ac.uk/ (e.g. Map)</vt:lpstr>
      <vt:lpstr>Blackboard (find from My Manchester A-Z)</vt:lpstr>
      <vt:lpstr>My Manchester  https://my.manchester.ac.uk/ (e.g. Map)</vt:lpstr>
      <vt:lpstr>Overview</vt:lpstr>
      <vt:lpstr>Exercises before the end of the week</vt:lpstr>
      <vt:lpstr>Overview</vt:lpstr>
      <vt:lpstr>How we communicate with you</vt:lpstr>
      <vt:lpstr>You must communicate with us</vt:lpstr>
      <vt:lpstr>Slide 37</vt:lpstr>
      <vt:lpstr>Slide 38</vt:lpstr>
      <vt:lpstr>Slide 39</vt:lpstr>
      <vt:lpstr>Overview</vt:lpstr>
      <vt:lpstr>Slide 41</vt:lpstr>
      <vt:lpstr>Slide 42</vt:lpstr>
      <vt:lpstr>Overview</vt:lpstr>
      <vt:lpstr>To summarise</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Roy Wogelius</dc:creator>
  <cp:lastModifiedBy>mccikpc3</cp:lastModifiedBy>
  <cp:revision>44</cp:revision>
  <dcterms:created xsi:type="dcterms:W3CDTF">2012-09-11T09:23:49Z</dcterms:created>
  <dcterms:modified xsi:type="dcterms:W3CDTF">2016-09-26T15:18:48Z</dcterms:modified>
</cp:coreProperties>
</file>