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0" r:id="rId3"/>
    <p:sldId id="341" r:id="rId4"/>
    <p:sldId id="334" r:id="rId5"/>
    <p:sldId id="332" r:id="rId6"/>
    <p:sldId id="338" r:id="rId7"/>
    <p:sldId id="279" r:id="rId8"/>
    <p:sldId id="336" r:id="rId9"/>
    <p:sldId id="304" r:id="rId10"/>
    <p:sldId id="339" r:id="rId11"/>
    <p:sldId id="333" r:id="rId12"/>
    <p:sldId id="330" r:id="rId13"/>
    <p:sldId id="340" r:id="rId14"/>
    <p:sldId id="308" r:id="rId15"/>
    <p:sldId id="257" r:id="rId16"/>
    <p:sldId id="342" r:id="rId17"/>
    <p:sldId id="294" r:id="rId18"/>
  </p:sldIdLst>
  <p:sldSz cx="9144000" cy="6858000" type="screen4x3"/>
  <p:notesSz cx="9144000" cy="6858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9"/>
    <p:restoredTop sz="86378"/>
  </p:normalViewPr>
  <p:slideViewPr>
    <p:cSldViewPr>
      <p:cViewPr varScale="1">
        <p:scale>
          <a:sx n="101" d="100"/>
          <a:sy n="101" d="100"/>
        </p:scale>
        <p:origin x="192" y="1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72" d="100"/>
          <a:sy n="172" d="100"/>
        </p:scale>
        <p:origin x="200" y="2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69CB58-F368-8349-87FF-A6EF65FD67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C58631-4B3A-FD46-9BB2-F0C083B382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55864BE-0E13-724F-8FCB-67169186606D}" type="datetimeFigureOut">
              <a:rPr lang="en-US" altLang="en-US"/>
              <a:pPr>
                <a:defRPr/>
              </a:pPr>
              <a:t>9/27/21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11656F-5D5D-ED47-ABA9-D8CE69CD6F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CCD29E-E17E-A141-8F1E-5C974D1CC4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2B1578D-5C5A-C642-A120-79DD1D38E0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B9DDDAD-D7F0-E449-A6D9-46B3639B522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7DADAE3-5615-E147-8532-94B0E25B3A6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DEF6B99-C140-8A4A-98D1-D3C3294B7C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BF7CB121-8F2B-AE4E-851F-F8C592E45BB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1DADBBFD-DCEF-5E40-BFFE-ACBDCEF1A07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21CF58B2-4A80-EA4E-A062-44625B51C6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FAC8B2F-6A65-AA4B-90B1-F136F490BD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AC8B2F-6A65-AA4B-90B1-F136F490BD9F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41325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E60FB81B-6817-4943-AF99-8BDA8897838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643313" y="8272463"/>
            <a:ext cx="2786062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 anchor="b"/>
          <a:lstStyle>
            <a:lvl1pPr defTabSz="8651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651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651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651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651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675E0018-D6E6-E841-ACEE-AD13944A2987}" type="slidenum">
              <a:rPr lang="en-US" altLang="en-US" sz="1100">
                <a:solidFill>
                  <a:srgbClr val="000000"/>
                </a:solidFill>
                <a:latin typeface="Times" pitchFamily="2" charset="0"/>
              </a:rPr>
              <a:pPr algn="r"/>
              <a:t>6</a:t>
            </a:fld>
            <a:endParaRPr lang="en-US" altLang="en-US" sz="1100">
              <a:solidFill>
                <a:srgbClr val="000000"/>
              </a:solidFill>
              <a:latin typeface="Times" pitchFamily="2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D4FE34F-2F73-5C42-96B0-8B2C3D5D3B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2625"/>
            <a:ext cx="4554538" cy="3416300"/>
          </a:xfrm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87D93E41-E1B1-7444-8785-2BA0729563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25938"/>
            <a:ext cx="5029200" cy="4098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24" tIns="45612" rIns="91224" bIns="4561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Wang and Olsen.</a:t>
            </a: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3695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60741D-A8C1-1E4B-AE6C-1A75730749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2E5281-C39B-084E-8408-0B26734BD9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7668D1-AFDE-E94C-95F4-3DD751CADE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CEEDC-C93C-9247-8970-104047FB739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6079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76B817-8D21-394B-AA90-ED9EE27AFE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FEA609-25D7-A24E-80C3-BABC0A1C8B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AA9B86-63DB-4941-AC88-61D0C4806F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963F8-2187-7643-AD25-26571D122F1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72730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83524E-7E86-1C4F-8C1D-16D29AD828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8DD605-FA00-C94C-9450-4350FBEDA4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6FD06F-AD21-EA45-95DC-CE557C73AD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47BDF-43CF-CD44-B5FC-8A3C3330033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45247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06112E8-17D5-4646-A8FA-4CBD6E8CB4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7B4942D-9581-F14C-A273-A9F89833F4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4F6D9E5-93B5-DD48-86C0-91B77B85D1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78E4E-54D5-9947-82E0-C23B52626B0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69881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1FBE66-0485-5B4B-AA10-435F68D6D0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EDE667-CE8D-1941-B15A-633504D62B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0789CB-2079-D345-96F7-0E10BDA9FC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A1E92-C3FA-6F4E-89CB-2F5737D68B7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643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7B795D-92DB-1944-BEA9-773C2B6598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1BA9CB-96F0-D04C-B868-0917E20E7C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96CA17-E29F-424E-9ACF-9464F621C0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EEF1B-FA87-9B4F-AB74-2F718030696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73187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5DFDAC-F4C6-0B41-8E11-4D55072E65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9AD819-B020-A54F-BC51-C6C84A99E7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2B5058-55E6-AB4D-AF9D-16AE8B0D6E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A8350-0923-644E-B342-349942AD520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6102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150341C-4213-5141-8413-FD425A4642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E3BFE3F-DAA9-FB46-B72D-4A9A101536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079FCB7-4000-8F41-B1E8-D54009398B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0ABBD-5BFA-DC4E-8377-4B2F442ED6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68992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8FB840F-261F-0C48-807D-9B55CC1E46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6B6F5CE-D0E6-CF47-A6AE-3E40A12D5C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20871B5-3215-BE40-8667-804A46AE98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D6D3E-4A61-0A45-B701-08E63455C49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98727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549183D-105F-F448-B1E6-2D34C60A1E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E3CF51D-32E5-2441-A9BE-269485CD60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D6CCD1F-0CCD-B142-B8E7-C11F8645BD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BC324-87DC-E64D-A873-31BF53C1AA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20518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28F459-97AB-D841-BDFA-637848F0A4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18BB65-EC86-FB4E-8B78-62044B0F94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14F667-DEF2-6A4B-A980-67C268661A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AB2DC-1D46-4248-AF3D-474DAA55C35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01593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AFCEFC-1B3F-3A4F-80EE-DC57108242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10FB40-EEC4-6E4E-ABCB-3C0DD07B4A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69DFD9-5146-CE4C-B91B-67E6732012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D4A83-9938-8D41-AC02-D7E5042568D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4222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FE68FBB-00A7-AD40-8D53-DF85CAE57E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3B8BA46-2859-4940-AA3A-DDBA8C8BA9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3AE6214-DEFB-504D-94A6-0121754B5B6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FD9CD00-6193-2243-90EC-B778365FFED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95C6FA4-CE27-504B-B102-BA92A30B300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177FA4A-5BF8-4B41-BF1C-29412ADFCD4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7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E941FC1-1D65-384F-ABDA-A71568818EC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916113"/>
            <a:ext cx="9144000" cy="1755775"/>
          </a:xfrm>
          <a:solidFill>
            <a:srgbClr val="0000FF"/>
          </a:solidFill>
        </p:spPr>
        <p:txBody>
          <a:bodyPr/>
          <a:lstStyle/>
          <a:p>
            <a:pPr eaLnBrk="1" hangingPunct="1">
              <a:defRPr/>
            </a:pPr>
            <a:r>
              <a:rPr lang="en-GB" dirty="0">
                <a:solidFill>
                  <a:schemeClr val="bg1"/>
                </a:solidFill>
                <a:cs typeface="+mj-cs"/>
              </a:rPr>
              <a:t>Measuring and Predicting 2</a:t>
            </a:r>
            <a:br>
              <a:rPr lang="en-GB" dirty="0">
                <a:solidFill>
                  <a:schemeClr val="bg1"/>
                </a:solidFill>
                <a:cs typeface="+mj-cs"/>
              </a:rPr>
            </a:br>
            <a:r>
              <a:rPr lang="en-GB" sz="2800" dirty="0">
                <a:solidFill>
                  <a:schemeClr val="bg1"/>
                </a:solidFill>
                <a:cs typeface="+mj-cs"/>
              </a:rPr>
              <a:t>Week 4: Single Column Modelling</a:t>
            </a:r>
            <a:endParaRPr lang="en-GB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6523903-5E1A-6D43-8B6B-7F71BD0A4F4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03350" y="5084763"/>
            <a:ext cx="6400800" cy="13208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err="1">
                <a:cs typeface="+mn-cs"/>
              </a:rPr>
              <a:t>Prof.</a:t>
            </a:r>
            <a:r>
              <a:rPr lang="en-GB" dirty="0">
                <a:cs typeface="+mn-cs"/>
              </a:rPr>
              <a:t> Paul Connolly</a:t>
            </a:r>
          </a:p>
          <a:p>
            <a:pPr eaLnBrk="1" hangingPunct="1">
              <a:defRPr/>
            </a:pPr>
            <a:r>
              <a:rPr lang="en-GB" dirty="0">
                <a:cs typeface="+mn-cs"/>
              </a:rPr>
              <a:t>Centre for Atmospheric Science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084BF-94EB-A94E-BD1E-6AD819979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rgbClr val="FFC000"/>
          </a:solidFill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The formation of ice crystals requires “rare” aerosol particles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B53D9F-57E7-F042-AD93-E3CDF5C71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152128"/>
          </a:xfrm>
        </p:spPr>
        <p:txBody>
          <a:bodyPr/>
          <a:lstStyle/>
          <a:p>
            <a:r>
              <a:rPr lang="en-US" sz="1800" dirty="0"/>
              <a:t>Similar to Cloud Condensation Nuclei (CCN) for liquid</a:t>
            </a:r>
          </a:p>
          <a:p>
            <a:r>
              <a:rPr lang="en-US" sz="1800" dirty="0"/>
              <a:t>We have Ice Nucleating Particles (INP) for the ice phase</a:t>
            </a:r>
          </a:p>
          <a:p>
            <a:r>
              <a:rPr lang="en-US" sz="1800" dirty="0"/>
              <a:t>Dust from the deserts is an important INP in the atmosphere</a:t>
            </a:r>
          </a:p>
          <a:p>
            <a:r>
              <a:rPr lang="en-US" sz="1800" dirty="0"/>
              <a:t>There are ODEs to describe the rate of ice crystal formation and growth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EF191-CA4E-0444-8CA9-7A76698F3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18"/>
          <a:stretch/>
        </p:blipFill>
        <p:spPr>
          <a:xfrm>
            <a:off x="0" y="1009920"/>
            <a:ext cx="9144000" cy="4075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2942D0-B262-5A45-B790-3D5205E89B79}"/>
              </a:ext>
            </a:extLst>
          </p:cNvPr>
          <p:cNvSpPr txBox="1"/>
          <p:nvPr/>
        </p:nvSpPr>
        <p:spPr>
          <a:xfrm>
            <a:off x="6876256" y="4653136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Murray et al, 2012, CSR</a:t>
            </a:r>
          </a:p>
        </p:txBody>
      </p:sp>
    </p:spTree>
    <p:extLst>
      <p:ext uri="{BB962C8B-B14F-4D97-AF65-F5344CB8AC3E}">
        <p14:creationId xmlns:p14="http://schemas.microsoft.com/office/powerpoint/2010/main" val="2152692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>
            <a:extLst>
              <a:ext uri="{FF2B5EF4-FFF2-40B4-BE49-F238E27FC236}">
                <a16:creationId xmlns:a16="http://schemas.microsoft.com/office/drawing/2014/main" id="{11B2F1D7-3888-5F49-B264-02C931E13E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  <a:solidFill>
            <a:srgbClr val="FF0000"/>
          </a:solidFill>
        </p:spPr>
        <p:txBody>
          <a:bodyPr/>
          <a:lstStyle/>
          <a:p>
            <a:r>
              <a:rPr lang="en-US" altLang="en-US" sz="4000" dirty="0" err="1">
                <a:solidFill>
                  <a:schemeClr val="bg1"/>
                </a:solidFill>
              </a:rPr>
              <a:t>Lagrangian</a:t>
            </a:r>
            <a:r>
              <a:rPr lang="en-US" altLang="en-US" sz="4000" dirty="0">
                <a:solidFill>
                  <a:schemeClr val="bg1"/>
                </a:solidFill>
              </a:rPr>
              <a:t> and Eulerian models part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992267-2342-9443-872C-A6B60900A2F7}"/>
              </a:ext>
            </a:extLst>
          </p:cNvPr>
          <p:cNvSpPr txBox="1"/>
          <p:nvPr/>
        </p:nvSpPr>
        <p:spPr>
          <a:xfrm>
            <a:off x="250825" y="908050"/>
            <a:ext cx="257016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u="sng" dirty="0" err="1"/>
              <a:t>Lagrangian</a:t>
            </a:r>
            <a:r>
              <a:rPr lang="en-US" b="1" u="sng" dirty="0"/>
              <a:t>: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If a variable is </a:t>
            </a:r>
            <a:r>
              <a:rPr lang="en-US" b="1" dirty="0"/>
              <a:t>conserved</a:t>
            </a:r>
            <a:r>
              <a:rPr lang="en-US" dirty="0"/>
              <a:t> in a parcel, its rate-of-change in a frame of reference that follows the parcel is zero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E4FEB2-E43B-FC47-B691-BBCB0FAE2DE4}"/>
              </a:ext>
            </a:extLst>
          </p:cNvPr>
          <p:cNvSpPr txBox="1"/>
          <p:nvPr/>
        </p:nvSpPr>
        <p:spPr>
          <a:xfrm>
            <a:off x="4716463" y="908050"/>
            <a:ext cx="2814637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u="sng" dirty="0"/>
              <a:t>Eulerian: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We can represent a </a:t>
            </a:r>
            <a:r>
              <a:rPr lang="en-US" b="1" dirty="0"/>
              <a:t>conserved</a:t>
            </a:r>
            <a:r>
              <a:rPr lang="en-US" dirty="0"/>
              <a:t> </a:t>
            </a:r>
            <a:r>
              <a:rPr lang="en-US" b="1" dirty="0"/>
              <a:t>variable</a:t>
            </a:r>
            <a:r>
              <a:rPr lang="en-US" dirty="0"/>
              <a:t> in a frame of reference that does not move (i.e. on fixed grid points)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Apply the chain rule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7175" name="Picture 9">
            <a:extLst>
              <a:ext uri="{FF2B5EF4-FFF2-40B4-BE49-F238E27FC236}">
                <a16:creationId xmlns:a16="http://schemas.microsoft.com/office/drawing/2014/main" id="{0A75F659-D70A-5643-A7A9-8FEC04CA0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13" y="1027113"/>
            <a:ext cx="1209675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Box 10">
            <a:extLst>
              <a:ext uri="{FF2B5EF4-FFF2-40B4-BE49-F238E27FC236}">
                <a16:creationId xmlns:a16="http://schemas.microsoft.com/office/drawing/2014/main" id="{32FC89F9-979E-0041-BD62-7DBAAB639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1275" y="2636838"/>
            <a:ext cx="144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Lenard Euler: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1707-1783</a:t>
            </a:r>
          </a:p>
        </p:txBody>
      </p:sp>
      <p:pic>
        <p:nvPicPr>
          <p:cNvPr id="7177" name="Picture 12">
            <a:extLst>
              <a:ext uri="{FF2B5EF4-FFF2-40B4-BE49-F238E27FC236}">
                <a16:creationId xmlns:a16="http://schemas.microsoft.com/office/drawing/2014/main" id="{DE44BB7A-D3A5-E547-BED0-9F47E98EA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1014413"/>
            <a:ext cx="14859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TextBox 14">
            <a:extLst>
              <a:ext uri="{FF2B5EF4-FFF2-40B4-BE49-F238E27FC236}">
                <a16:creationId xmlns:a16="http://schemas.microsoft.com/office/drawing/2014/main" id="{5FB3D1BD-2485-BC41-B928-8F628DD6F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75" y="2746375"/>
            <a:ext cx="14462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Joseph-Louis Lagrange: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1736-1813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210EFE-6C69-4644-A446-12EE5326ADC3}"/>
                  </a:ext>
                </a:extLst>
              </p:cNvPr>
              <p:cNvSpPr txBox="1"/>
              <p:nvPr/>
            </p:nvSpPr>
            <p:spPr>
              <a:xfrm>
                <a:off x="0" y="5766864"/>
                <a:ext cx="2412925" cy="5424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210EFE-6C69-4644-A446-12EE5326A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766864"/>
                <a:ext cx="2412925" cy="542456"/>
              </a:xfrm>
              <a:prstGeom prst="rect">
                <a:avLst/>
              </a:prstGeom>
              <a:blipFill>
                <a:blip r:embed="rId4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5981F62-E89D-1448-80D4-1DA733A0E2A1}"/>
                  </a:ext>
                </a:extLst>
              </p:cNvPr>
              <p:cNvSpPr txBox="1"/>
              <p:nvPr/>
            </p:nvSpPr>
            <p:spPr>
              <a:xfrm>
                <a:off x="4917318" y="3429000"/>
                <a:ext cx="2412925" cy="5424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5981F62-E89D-1448-80D4-1DA733A0E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318" y="3429000"/>
                <a:ext cx="2412925" cy="542456"/>
              </a:xfrm>
              <a:prstGeom prst="rect">
                <a:avLst/>
              </a:prstGeom>
              <a:blipFill>
                <a:blip r:embed="rId5"/>
                <a:stretch>
                  <a:fillRect t="-2273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A283E4-DAE5-004F-A008-5029DB875984}"/>
                  </a:ext>
                </a:extLst>
              </p:cNvPr>
              <p:cNvSpPr txBox="1"/>
              <p:nvPr/>
            </p:nvSpPr>
            <p:spPr>
              <a:xfrm>
                <a:off x="4989326" y="5982888"/>
                <a:ext cx="2412925" cy="5424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𝑢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A283E4-DAE5-004F-A008-5029DB875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326" y="5982888"/>
                <a:ext cx="2412925" cy="542456"/>
              </a:xfrm>
              <a:prstGeom prst="rect">
                <a:avLst/>
              </a:prstGeom>
              <a:blipFill>
                <a:blip r:embed="rId6"/>
                <a:stretch>
                  <a:fillRect t="-2273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4D7E9B6-1B35-F84F-8E27-7CF8B2657E07}"/>
              </a:ext>
            </a:extLst>
          </p:cNvPr>
          <p:cNvSpPr txBox="1"/>
          <p:nvPr/>
        </p:nvSpPr>
        <p:spPr>
          <a:xfrm>
            <a:off x="4788471" y="4182688"/>
            <a:ext cx="31679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but       is just the velocity, </a:t>
            </a:r>
            <a:r>
              <a:rPr lang="en-US" i="1" dirty="0"/>
              <a:t>u. </a:t>
            </a:r>
            <a:r>
              <a:rPr lang="en-US" dirty="0"/>
              <a:t>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so the equation for a conserved variable in the Eulerian framework is (also known as </a:t>
            </a:r>
            <a:r>
              <a:rPr lang="en-US" b="1" dirty="0"/>
              <a:t>advection</a:t>
            </a:r>
            <a:r>
              <a:rPr lang="en-US" dirty="0"/>
              <a:t>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17B53A-B502-0144-A150-47965E105F64}"/>
                  </a:ext>
                </a:extLst>
              </p:cNvPr>
              <p:cNvSpPr txBox="1"/>
              <p:nvPr/>
            </p:nvSpPr>
            <p:spPr>
              <a:xfrm>
                <a:off x="5148065" y="4084905"/>
                <a:ext cx="498141" cy="5424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17B53A-B502-0144-A150-47965E105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5" y="4084905"/>
                <a:ext cx="498141" cy="542456"/>
              </a:xfrm>
              <a:prstGeom prst="rect">
                <a:avLst/>
              </a:prstGeom>
              <a:blipFill>
                <a:blip r:embed="rId7"/>
                <a:stretch>
                  <a:fillRect t="-2326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C662A51B-BE23-794D-8894-700EB6D4C7FE}"/>
              </a:ext>
            </a:extLst>
          </p:cNvPr>
          <p:cNvSpPr txBox="1"/>
          <p:nvPr/>
        </p:nvSpPr>
        <p:spPr>
          <a:xfrm>
            <a:off x="323528" y="4657716"/>
            <a:ext cx="31679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so the equation for a conserved variable in the </a:t>
            </a:r>
            <a:r>
              <a:rPr lang="en-US" dirty="0" err="1"/>
              <a:t>Lagrangian</a:t>
            </a:r>
            <a:r>
              <a:rPr lang="en-US" dirty="0"/>
              <a:t> framework is: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6AA167-11EB-0540-80DC-FDBB97E2AB32}"/>
              </a:ext>
            </a:extLst>
          </p:cNvPr>
          <p:cNvSpPr/>
          <p:nvPr/>
        </p:nvSpPr>
        <p:spPr>
          <a:xfrm>
            <a:off x="4827538" y="4725143"/>
            <a:ext cx="3416870" cy="1940063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88AE78C4-01CA-CF49-9654-1BB858866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5202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GB" altLang="en-US" sz="2800" dirty="0">
                <a:solidFill>
                  <a:schemeClr val="bg1"/>
                </a:solidFill>
              </a:rPr>
              <a:t>Numerical diffusion, and stability of the advection </a:t>
            </a:r>
            <a:r>
              <a:rPr lang="en-GB" altLang="en-US" sz="2800" dirty="0" err="1">
                <a:solidFill>
                  <a:schemeClr val="bg1"/>
                </a:solidFill>
              </a:rPr>
              <a:t>eq</a:t>
            </a:r>
            <a:endParaRPr lang="en-GB" altLang="en-US" sz="2800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EFCCF3-0F09-BE4E-A9B2-2F69F5C2C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052736"/>
            <a:ext cx="3456384" cy="5400600"/>
          </a:xfrm>
        </p:spPr>
        <p:txBody>
          <a:bodyPr/>
          <a:lstStyle/>
          <a:p>
            <a:r>
              <a:rPr lang="en-US" sz="2000" dirty="0"/>
              <a:t>The advection equation usually requires that the time-step used is sufficiently small. You must choose the time-step such that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is less than 1, otherwise the solution is </a:t>
            </a:r>
            <a:r>
              <a:rPr lang="en-US" sz="2000" b="1" dirty="0"/>
              <a:t>unstable</a:t>
            </a:r>
          </a:p>
          <a:p>
            <a:r>
              <a:rPr lang="en-US" sz="2000" dirty="0"/>
              <a:t>This requirement is known as the CFL criterion.</a:t>
            </a:r>
          </a:p>
          <a:p>
            <a:r>
              <a:rPr lang="en-US" sz="2000" dirty="0"/>
              <a:t>Still does not solve the artificial spreading in the solution known as </a:t>
            </a:r>
            <a:r>
              <a:rPr lang="en-US" sz="2000" b="1" dirty="0"/>
              <a:t>‘numerical diffusion’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DDFCD9-8FDE-E241-88DF-4C390DFFE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3810000"/>
            <a:ext cx="4064000" cy="304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F9AEC4-CCA9-1443-B2F1-CA88EB4AB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915202"/>
            <a:ext cx="4064000" cy="304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9C6530D-1DE3-4741-9929-6449F90B635B}"/>
                  </a:ext>
                </a:extLst>
              </p:cNvPr>
              <p:cNvSpPr txBox="1"/>
              <p:nvPr/>
            </p:nvSpPr>
            <p:spPr>
              <a:xfrm>
                <a:off x="683568" y="3140968"/>
                <a:ext cx="945772" cy="4002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b="0" dirty="0"/>
                  <a:t>CFL=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𝑣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9C6530D-1DE3-4741-9929-6449F90B63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3140968"/>
                <a:ext cx="945772" cy="400238"/>
              </a:xfrm>
              <a:prstGeom prst="rect">
                <a:avLst/>
              </a:prstGeom>
              <a:blipFill>
                <a:blip r:embed="rId4"/>
                <a:stretch>
                  <a:fillRect l="-14667" t="-3030" r="-4000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272398-909C-D343-B11B-53E97452A8A0}"/>
                  </a:ext>
                </a:extLst>
              </p:cNvPr>
              <p:cNvSpPr txBox="1"/>
              <p:nvPr/>
            </p:nvSpPr>
            <p:spPr>
              <a:xfrm>
                <a:off x="7548184" y="2162482"/>
                <a:ext cx="8752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b="0" dirty="0"/>
                  <a:t>CFL=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0.6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272398-909C-D343-B11B-53E97452A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8184" y="2162482"/>
                <a:ext cx="875240" cy="276999"/>
              </a:xfrm>
              <a:prstGeom prst="rect">
                <a:avLst/>
              </a:prstGeom>
              <a:blipFill>
                <a:blip r:embed="rId5"/>
                <a:stretch>
                  <a:fillRect l="-14286" t="-21739" r="-7143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1CC1320-74FE-AB43-BE62-714F007A9AE4}"/>
                  </a:ext>
                </a:extLst>
              </p:cNvPr>
              <p:cNvSpPr txBox="1"/>
              <p:nvPr/>
            </p:nvSpPr>
            <p:spPr>
              <a:xfrm>
                <a:off x="7509737" y="5133601"/>
                <a:ext cx="8752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b="0" dirty="0"/>
                  <a:t>CFL=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1.2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1CC1320-74FE-AB43-BE62-714F007A9A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9737" y="5133601"/>
                <a:ext cx="875240" cy="276999"/>
              </a:xfrm>
              <a:prstGeom prst="rect">
                <a:avLst/>
              </a:prstGeom>
              <a:blipFill>
                <a:blip r:embed="rId6"/>
                <a:stretch>
                  <a:fillRect l="-15714" t="-21739" r="-7143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34C2B0E-B5B7-3349-BF60-02529516F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16172"/>
            <a:ext cx="4668840" cy="52678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9D6124-C56A-7A43-AD94-F27676B1A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41996"/>
          </a:xfrm>
          <a:solidFill>
            <a:srgbClr val="92D050"/>
          </a:solidFill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Details of the model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Solve ODEs for fixed ‘parcels’ and transport variables between layers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9D356F-5E94-E546-A1D2-1311083B2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4048" y="1556792"/>
            <a:ext cx="4004816" cy="4569371"/>
          </a:xfrm>
        </p:spPr>
        <p:txBody>
          <a:bodyPr/>
          <a:lstStyle/>
          <a:p>
            <a:r>
              <a:rPr lang="en-US" sz="2000" dirty="0"/>
              <a:t>Each vertical level has its own set of ODEs</a:t>
            </a:r>
          </a:p>
          <a:p>
            <a:r>
              <a:rPr lang="en-US" sz="2000" dirty="0"/>
              <a:t>Solve ODEs over 1 time-step, </a:t>
            </a:r>
            <a:r>
              <a:rPr lang="en-US" sz="2000" dirty="0">
                <a:latin typeface="Symbol" pitchFamily="2" charset="2"/>
              </a:rPr>
              <a:t>D</a:t>
            </a:r>
            <a:r>
              <a:rPr lang="en-US" sz="2000" dirty="0"/>
              <a:t>t</a:t>
            </a:r>
          </a:p>
          <a:p>
            <a:r>
              <a:rPr lang="en-US" sz="2000" dirty="0"/>
              <a:t>Then transport variables by solving advection Partial Differential Equation (PDE)</a:t>
            </a:r>
          </a:p>
          <a:p>
            <a:pPr lvl="1"/>
            <a:r>
              <a:rPr lang="en-US" sz="1600" dirty="0"/>
              <a:t>Velocity is based on fall-speed of rain-drops: </a:t>
            </a:r>
            <a:r>
              <a:rPr lang="en-US" sz="1600" i="1" dirty="0"/>
              <a:t>-</a:t>
            </a:r>
            <a:r>
              <a:rPr lang="en-US" sz="1600" i="1" dirty="0" err="1"/>
              <a:t>v</a:t>
            </a:r>
            <a:r>
              <a:rPr lang="en-US" sz="1600" i="1" baseline="-25000" dirty="0" err="1"/>
              <a:t>fall</a:t>
            </a:r>
            <a:endParaRPr lang="en-US" sz="1600" i="1" baseline="-25000" dirty="0"/>
          </a:p>
          <a:p>
            <a:pPr lvl="1"/>
            <a:r>
              <a:rPr lang="en-US" sz="1600" dirty="0"/>
              <a:t>and movement of air updraft, </a:t>
            </a:r>
            <a:r>
              <a:rPr lang="en-US" sz="1600" i="1" dirty="0"/>
              <a:t>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C555F4-B472-CC47-8184-134A8BEC4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5522044"/>
            <a:ext cx="3860800" cy="1003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1905FF-E640-E446-ACED-8BD8243CB760}"/>
              </a:ext>
            </a:extLst>
          </p:cNvPr>
          <p:cNvSpPr txBox="1"/>
          <p:nvPr/>
        </p:nvSpPr>
        <p:spPr>
          <a:xfrm>
            <a:off x="5292080" y="5085184"/>
            <a:ext cx="339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Advection equation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9F1A8F-2BFA-1E4F-B4A4-3E49ACA98641}"/>
              </a:ext>
            </a:extLst>
          </p:cNvPr>
          <p:cNvGrpSpPr/>
          <p:nvPr/>
        </p:nvGrpSpPr>
        <p:grpSpPr>
          <a:xfrm>
            <a:off x="683568" y="1556792"/>
            <a:ext cx="1080120" cy="4833828"/>
            <a:chOff x="683568" y="1556792"/>
            <a:chExt cx="1224136" cy="483382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5D26B5-FBB7-274E-BFE3-4291FD74EE54}"/>
                </a:ext>
              </a:extLst>
            </p:cNvPr>
            <p:cNvSpPr/>
            <p:nvPr/>
          </p:nvSpPr>
          <p:spPr>
            <a:xfrm>
              <a:off x="683568" y="1556792"/>
              <a:ext cx="1224136" cy="446449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936115-0AFB-084F-A3A0-BAF844739A32}"/>
                </a:ext>
              </a:extLst>
            </p:cNvPr>
            <p:cNvSpPr txBox="1"/>
            <p:nvPr/>
          </p:nvSpPr>
          <p:spPr>
            <a:xfrm>
              <a:off x="683568" y="6021288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Repeat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900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2AA33E96-3B8B-2446-ABCD-7C928C9266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-17463"/>
            <a:ext cx="9144000" cy="1143001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Conserved variables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B53AAE71-CC4D-724A-9AC6-7EE4062690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2" y="1196752"/>
            <a:ext cx="7992119" cy="3096245"/>
          </a:xfrm>
        </p:spPr>
        <p:txBody>
          <a:bodyPr/>
          <a:lstStyle/>
          <a:p>
            <a:pPr eaLnBrk="1" hangingPunct="1"/>
            <a:r>
              <a:rPr lang="en-US" altLang="en-US" sz="1800" dirty="0">
                <a:cs typeface="Times New Roman" panose="02020603050405020304" pitchFamily="18" charset="0"/>
              </a:rPr>
              <a:t>We apply the advection equation to conserved variables. i.e. variables that don’t change along a path (in the </a:t>
            </a:r>
            <a:r>
              <a:rPr lang="en-US" altLang="en-US" sz="1800" dirty="0" err="1">
                <a:cs typeface="Times New Roman" panose="02020603050405020304" pitchFamily="18" charset="0"/>
              </a:rPr>
              <a:t>Lagrangian</a:t>
            </a:r>
            <a:r>
              <a:rPr lang="en-US" altLang="en-US" sz="1800" dirty="0">
                <a:cs typeface="Times New Roman" panose="02020603050405020304" pitchFamily="18" charset="0"/>
              </a:rPr>
              <a:t> sense)</a:t>
            </a:r>
          </a:p>
          <a:p>
            <a:pPr eaLnBrk="1" hangingPunct="1"/>
            <a:r>
              <a:rPr lang="en-US" altLang="en-US" sz="1800" dirty="0">
                <a:cs typeface="Times New Roman" panose="02020603050405020304" pitchFamily="18" charset="0"/>
              </a:rPr>
              <a:t>After the advection step ODEs may alter these conserved variables. </a:t>
            </a:r>
          </a:p>
          <a:p>
            <a:pPr lvl="1" eaLnBrk="1" hangingPunct="1"/>
            <a:r>
              <a:rPr lang="en-US" altLang="en-US" sz="1800" dirty="0">
                <a:cs typeface="Times New Roman" panose="02020603050405020304" pitchFamily="18" charset="0"/>
              </a:rPr>
              <a:t>e.g. water </a:t>
            </a:r>
            <a:r>
              <a:rPr lang="en-US" altLang="en-US" sz="1800" dirty="0" err="1">
                <a:cs typeface="Times New Roman" panose="02020603050405020304" pitchFamily="18" charset="0"/>
              </a:rPr>
              <a:t>vapour</a:t>
            </a:r>
            <a:r>
              <a:rPr lang="en-US" altLang="en-US" sz="1800" dirty="0">
                <a:cs typeface="Times New Roman" panose="02020603050405020304" pitchFamily="18" charset="0"/>
              </a:rPr>
              <a:t> may condense onto droplets or ice particles. </a:t>
            </a:r>
          </a:p>
          <a:p>
            <a:pPr lvl="1" eaLnBrk="1" hangingPunct="1"/>
            <a:r>
              <a:rPr lang="en-US" altLang="en-US" sz="1800" dirty="0">
                <a:cs typeface="Times New Roman" panose="02020603050405020304" pitchFamily="18" charset="0"/>
              </a:rPr>
              <a:t>Cloud drops may evaporate into water </a:t>
            </a:r>
            <a:r>
              <a:rPr lang="en-US" altLang="en-US" sz="1800" dirty="0" err="1">
                <a:cs typeface="Times New Roman" panose="02020603050405020304" pitchFamily="18" charset="0"/>
              </a:rPr>
              <a:t>vapour</a:t>
            </a:r>
            <a:r>
              <a:rPr lang="en-US" altLang="en-US" sz="1800" dirty="0"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1800" dirty="0">
                <a:cs typeface="Times New Roman" panose="02020603050405020304" pitchFamily="18" charset="0"/>
              </a:rPr>
              <a:t>There is an important conserved variable that atmospheric models use which is called potential temperature, </a:t>
            </a:r>
            <a:r>
              <a:rPr lang="en-US" altLang="en-US" sz="1800" dirty="0">
                <a:latin typeface="Symbol" pitchFamily="2" charset="2"/>
                <a:cs typeface="Times New Roman" panose="02020603050405020304" pitchFamily="18" charset="0"/>
              </a:rPr>
              <a:t>q.</a:t>
            </a:r>
          </a:p>
          <a:p>
            <a:pPr eaLnBrk="1" hangingPunct="1"/>
            <a:endParaRPr lang="en-US" altLang="en-US" sz="1800" dirty="0">
              <a:latin typeface="+mj-lt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1800" dirty="0">
              <a:latin typeface="+mj-lt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1800" dirty="0">
              <a:latin typeface="+mj-lt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800" dirty="0">
                <a:latin typeface="+mj-lt"/>
                <a:cs typeface="Times New Roman" panose="02020603050405020304" pitchFamily="18" charset="0"/>
              </a:rPr>
              <a:t>It is a property of air that does not change when the air is advected to a region of different pressure.  It does change due to condensation however, and this is calculated in the ODE step.</a:t>
            </a:r>
          </a:p>
          <a:p>
            <a:pPr eaLnBrk="1" hangingPunct="1"/>
            <a:r>
              <a:rPr lang="en-US" altLang="en-US" sz="1800" dirty="0">
                <a:latin typeface="+mj-lt"/>
                <a:cs typeface="Times New Roman" panose="02020603050405020304" pitchFamily="18" charset="0"/>
              </a:rPr>
              <a:t>We can </a:t>
            </a:r>
            <a:r>
              <a:rPr lang="en-US" altLang="en-US" sz="1800" dirty="0" err="1">
                <a:latin typeface="+mj-lt"/>
                <a:cs typeface="Times New Roman" panose="02020603050405020304" pitchFamily="18" charset="0"/>
              </a:rPr>
              <a:t>advect</a:t>
            </a:r>
            <a:r>
              <a:rPr lang="en-US" altLang="en-US" sz="1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1800" dirty="0">
                <a:latin typeface="Symbol" pitchFamily="2" charset="2"/>
                <a:cs typeface="Times New Roman" panose="02020603050405020304" pitchFamily="18" charset="0"/>
              </a:rPr>
              <a:t>q</a:t>
            </a:r>
            <a:r>
              <a:rPr lang="en-US" altLang="en-US" sz="1800" dirty="0">
                <a:latin typeface="+mj-lt"/>
                <a:cs typeface="Times New Roman" panose="02020603050405020304" pitchFamily="18" charset="0"/>
              </a:rPr>
              <a:t> with the air and then rearrange to find the new temperature, </a:t>
            </a:r>
            <a:r>
              <a:rPr lang="en-US" altLang="en-US" sz="1800" i="1" dirty="0">
                <a:latin typeface="+mj-lt"/>
                <a:cs typeface="Times New Roman" panose="02020603050405020304" pitchFamily="18" charset="0"/>
              </a:rPr>
              <a:t>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BD0236-FE91-5747-BCC7-F1D902B97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3378597"/>
            <a:ext cx="2565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29474C-D7F5-CD45-B50B-40720D2E3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5873255"/>
            <a:ext cx="2362200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VOCALS_Dropsonde_B413">
            <a:extLst>
              <a:ext uri="{FF2B5EF4-FFF2-40B4-BE49-F238E27FC236}">
                <a16:creationId xmlns:a16="http://schemas.microsoft.com/office/drawing/2014/main" id="{6B6E1616-4A47-114C-9128-20C7216DA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9025" y="768350"/>
            <a:ext cx="11349038" cy="559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>
            <a:extLst>
              <a:ext uri="{FF2B5EF4-FFF2-40B4-BE49-F238E27FC236}">
                <a16:creationId xmlns:a16="http://schemas.microsoft.com/office/drawing/2014/main" id="{D8957C1B-013C-8746-A56B-B7EBF257B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106" y="1412776"/>
            <a:ext cx="6984776" cy="175432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800" dirty="0"/>
              <a:t>In this location air thermals (parcels) are rising from the ground to 1000m. Clouds are forming at 700m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/>
              <a:t>Note the temperature lapse rate (right) shows 10 </a:t>
            </a:r>
            <a:r>
              <a:rPr lang="en-GB" altLang="en-US" sz="1800" dirty="0" err="1"/>
              <a:t>degC</a:t>
            </a:r>
            <a:r>
              <a:rPr lang="en-GB" altLang="en-US" sz="1800" dirty="0"/>
              <a:t> per km.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/>
              <a:t>Potential temperature (left) is a constant from the ground up to cloud base.</a:t>
            </a:r>
          </a:p>
        </p:txBody>
      </p:sp>
      <p:sp>
        <p:nvSpPr>
          <p:cNvPr id="20484" name="Rectangle 5">
            <a:extLst>
              <a:ext uri="{FF2B5EF4-FFF2-40B4-BE49-F238E27FC236}">
                <a16:creationId xmlns:a16="http://schemas.microsoft.com/office/drawing/2014/main" id="{934E3565-C071-3A4B-A45F-4CD09AF0E9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en-GB" altLang="en-US" sz="40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Conserved variables</a:t>
            </a:r>
            <a:br>
              <a:rPr lang="en-GB" altLang="en-US" sz="4000" dirty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en-GB" altLang="en-US" sz="20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Measurements in atmosphere</a:t>
            </a:r>
          </a:p>
        </p:txBody>
      </p:sp>
    </p:spTree>
    <p:extLst>
      <p:ext uri="{BB962C8B-B14F-4D97-AF65-F5344CB8AC3E}">
        <p14:creationId xmlns:p14="http://schemas.microsoft.com/office/powerpoint/2010/main" val="149564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7526E-1E99-4E41-BA3B-B288930DB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00000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Equations of the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D42D06-D8AD-D548-B012-6B98D77E2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268760"/>
            <a:ext cx="7668344" cy="522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98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027E4923-44DC-4F4C-98F0-6FE59AE99E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GB">
                <a:solidFill>
                  <a:schemeClr val="bg1"/>
                </a:solidFill>
                <a:cs typeface="+mj-cs"/>
              </a:rPr>
              <a:t>Main points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835B6542-3A01-CF42-A374-AACA43BDEA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45370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GB" sz="1800" dirty="0">
                <a:cs typeface="+mn-cs"/>
              </a:rPr>
              <a:t>This week we are actually solving ODEs at many levels and PDEs between levels to run the simulations.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1800" dirty="0">
                <a:cs typeface="+mn-cs"/>
              </a:rPr>
              <a:t>More expensive, so we’ll be using compiled code (FORTRAN)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GB" sz="1800" dirty="0"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sz="1800" dirty="0">
                <a:cs typeface="+mn-cs"/>
              </a:rPr>
              <a:t>Cloud and Precipitation processes are important. You will learn about these in other modules. But: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1400" dirty="0">
                <a:cs typeface="+mn-cs"/>
              </a:rPr>
              <a:t>Condensation – too slow for rain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1400" dirty="0">
                <a:cs typeface="+mn-cs"/>
              </a:rPr>
              <a:t>Warm-rain – drops collide and coalesce – fast!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1400" dirty="0">
                <a:cs typeface="+mn-cs"/>
              </a:rPr>
              <a:t>Warm-rain is dependent on the number of cloud drops – which we found depends on the number of aerosol particles (week 3).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1400" dirty="0">
                <a:cs typeface="+mn-cs"/>
              </a:rPr>
              <a:t>Cold-rain – nucleation and growth of ice particles which can fall as snow or rain (if they melt)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1400" dirty="0">
                <a:cs typeface="+mn-cs"/>
              </a:rPr>
              <a:t>Cold-rain depends on ice nucleating particles – these can be rare. Desert dust is an important INP.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sz="1800" dirty="0"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sz="1800" dirty="0">
                <a:cs typeface="+mn-cs"/>
              </a:rPr>
              <a:t>Advection / or Transport equation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1400" dirty="0">
                <a:cs typeface="+mn-cs"/>
              </a:rPr>
              <a:t>This is a partial differential equation and we are solving it on an Eulerian grid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1400" dirty="0">
                <a:cs typeface="+mn-cs"/>
              </a:rPr>
              <a:t>Has problems such as numerical diffusion and stability considerations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1800" dirty="0">
                <a:cs typeface="+mn-cs"/>
              </a:rPr>
              <a:t>Time-splitting method: if we are solving ODEs and PDEs together we can use time-splitting.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sz="1800" dirty="0"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sz="1800" dirty="0">
                <a:cs typeface="+mn-cs"/>
              </a:rPr>
              <a:t>We will calculate these things ourselves in the practical synchronous session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58E0A4F0-2199-C345-9E60-E84CF85B41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00FF"/>
          </a:solidFill>
        </p:spPr>
        <p:txBody>
          <a:bodyPr/>
          <a:lstStyle/>
          <a:p>
            <a:pPr eaLnBrk="1" hangingPunct="1">
              <a:defRPr/>
            </a:pPr>
            <a:r>
              <a:rPr lang="en-GB" dirty="0">
                <a:solidFill>
                  <a:srgbClr val="FFFFFF"/>
                </a:solidFill>
                <a:cs typeface="+mj-cs"/>
              </a:rPr>
              <a:t>Contents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671A7EB4-1D7A-E84F-A12B-00DAD40B52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en-US" sz="1800" b="1" dirty="0"/>
              <a:t>This week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800" b="1" dirty="0"/>
              <a:t>Download code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800" b="1" dirty="0"/>
              <a:t>Run compiled code to numerically solve ODE - PDE model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800" b="1" dirty="0"/>
              <a:t>Look at model output and interpret results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b="1" dirty="0"/>
          </a:p>
          <a:p>
            <a:pPr eaLnBrk="1" hangingPunct="1">
              <a:lnSpc>
                <a:spcPct val="80000"/>
              </a:lnSpc>
            </a:pPr>
            <a:r>
              <a:rPr lang="en-GB" altLang="en-US" sz="1800" b="1" dirty="0"/>
              <a:t>Scenario we are modelling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b="1" dirty="0"/>
          </a:p>
          <a:p>
            <a:pPr eaLnBrk="1" hangingPunct="1">
              <a:lnSpc>
                <a:spcPct val="80000"/>
              </a:lnSpc>
            </a:pPr>
            <a:r>
              <a:rPr lang="en-GB" altLang="en-US" sz="1800" b="1" dirty="0"/>
              <a:t>Cloud and Precipitation Processes Primer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altLang="en-US" sz="1800" b="1" dirty="0"/>
          </a:p>
          <a:p>
            <a:pPr eaLnBrk="1" hangingPunct="1">
              <a:lnSpc>
                <a:spcPct val="80000"/>
              </a:lnSpc>
            </a:pPr>
            <a:r>
              <a:rPr lang="en-GB" altLang="en-US" sz="1800" b="1" dirty="0" err="1"/>
              <a:t>Lagrangian</a:t>
            </a:r>
            <a:r>
              <a:rPr lang="en-GB" altLang="en-US" sz="1800" b="1" dirty="0"/>
              <a:t> approach vs the Eulerian approach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400" b="1" dirty="0"/>
              <a:t>The advection equation (a Partial Differential Equation, PDE)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b="1" dirty="0"/>
          </a:p>
          <a:p>
            <a:pPr eaLnBrk="1" hangingPunct="1">
              <a:lnSpc>
                <a:spcPct val="80000"/>
              </a:lnSpc>
            </a:pPr>
            <a:r>
              <a:rPr lang="en-GB" altLang="en-US" sz="1800" b="1" dirty="0"/>
              <a:t>Details of the Model 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400" b="1" dirty="0"/>
              <a:t>Solving ODEs and PDEs together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b="1" dirty="0"/>
          </a:p>
          <a:p>
            <a:pPr eaLnBrk="1" hangingPunct="1">
              <a:lnSpc>
                <a:spcPct val="80000"/>
              </a:lnSpc>
            </a:pPr>
            <a:r>
              <a:rPr lang="en-GB" altLang="en-US" sz="1800" b="1" dirty="0"/>
              <a:t>‘Conserved’ variables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400" b="1" dirty="0"/>
              <a:t>Potential temperature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400" b="1" dirty="0"/>
              <a:t>Water vapour</a:t>
            </a:r>
          </a:p>
          <a:p>
            <a:pPr lvl="1" eaLnBrk="1" hangingPunct="1">
              <a:lnSpc>
                <a:spcPct val="80000"/>
              </a:lnSpc>
            </a:pPr>
            <a:endParaRPr lang="en-GB" altLang="en-US" sz="1400" b="1" dirty="0"/>
          </a:p>
          <a:p>
            <a:pPr eaLnBrk="1" hangingPunct="1">
              <a:lnSpc>
                <a:spcPct val="80000"/>
              </a:lnSpc>
            </a:pPr>
            <a:r>
              <a:rPr lang="en-GB" altLang="en-US" sz="1800" b="1" dirty="0"/>
              <a:t>Equations of the model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>
            <a:extLst>
              <a:ext uri="{FF2B5EF4-FFF2-40B4-BE49-F238E27FC236}">
                <a16:creationId xmlns:a16="http://schemas.microsoft.com/office/drawing/2014/main" id="{AC2E8D98-F847-0141-81EC-BD0DF7C450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B0F0"/>
          </a:solidFill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UK precipitation and orography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8744D-4F4F-434F-A040-19CBA39B2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130" y="1279819"/>
            <a:ext cx="3924300" cy="4889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406A61-FAE3-2A4F-872C-1C6F66D2A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344672"/>
            <a:ext cx="3160509" cy="4882035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0F45E4EA-3DAC-9B4D-BB6A-C7F17470ED8F}"/>
              </a:ext>
            </a:extLst>
          </p:cNvPr>
          <p:cNvSpPr/>
          <p:nvPr/>
        </p:nvSpPr>
        <p:spPr>
          <a:xfrm rot="13428472">
            <a:off x="1084997" y="5325817"/>
            <a:ext cx="648072" cy="10801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9F8BEE-7EDF-7C4E-B3E6-A5F0DFD6A87C}"/>
              </a:ext>
            </a:extLst>
          </p:cNvPr>
          <p:cNvSpPr txBox="1"/>
          <p:nvPr/>
        </p:nvSpPr>
        <p:spPr>
          <a:xfrm rot="18751505">
            <a:off x="-20799" y="5560086"/>
            <a:ext cx="16466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Wind direction</a:t>
            </a:r>
          </a:p>
        </p:txBody>
      </p:sp>
    </p:spTree>
    <p:extLst>
      <p:ext uri="{BB962C8B-B14F-4D97-AF65-F5344CB8AC3E}">
        <p14:creationId xmlns:p14="http://schemas.microsoft.com/office/powerpoint/2010/main" val="2971844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>
            <a:extLst>
              <a:ext uri="{FF2B5EF4-FFF2-40B4-BE49-F238E27FC236}">
                <a16:creationId xmlns:a16="http://schemas.microsoft.com/office/drawing/2014/main" id="{AC2E8D98-F847-0141-81EC-BD0DF7C450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B0F0"/>
          </a:solidFill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Orographic clouds over </a:t>
            </a:r>
            <a:r>
              <a:rPr lang="en-US" altLang="en-US" dirty="0" err="1">
                <a:solidFill>
                  <a:schemeClr val="bg1"/>
                </a:solidFill>
              </a:rPr>
              <a:t>Mt.Teide</a:t>
            </a:r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2" name="teide_clouds.mp4">
            <a:hlinkClick r:id="" action="ppaction://media"/>
            <a:extLst>
              <a:ext uri="{FF2B5EF4-FFF2-40B4-BE49-F238E27FC236}">
                <a16:creationId xmlns:a16="http://schemas.microsoft.com/office/drawing/2014/main" id="{57362331-BD39-764F-8A6F-11EF3A65F0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7826" y="1556792"/>
            <a:ext cx="4437112" cy="4437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47AE80-9CC5-6746-8A47-A5431F70A450}"/>
              </a:ext>
            </a:extLst>
          </p:cNvPr>
          <p:cNvPicPr/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95536" y="2834293"/>
            <a:ext cx="3743960" cy="29127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9CCB130C-3A28-D84D-9B66-C68384716C7A}"/>
              </a:ext>
            </a:extLst>
          </p:cNvPr>
          <p:cNvSpPr/>
          <p:nvPr/>
        </p:nvSpPr>
        <p:spPr>
          <a:xfrm rot="2604471">
            <a:off x="2007546" y="1610157"/>
            <a:ext cx="648072" cy="10801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03AB8F-E745-7746-BBFA-EF7B0B605040}"/>
              </a:ext>
            </a:extLst>
          </p:cNvPr>
          <p:cNvSpPr txBox="1"/>
          <p:nvPr/>
        </p:nvSpPr>
        <p:spPr>
          <a:xfrm rot="18751505">
            <a:off x="901750" y="1844426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 direction</a:t>
            </a:r>
          </a:p>
        </p:txBody>
      </p:sp>
    </p:spTree>
    <p:extLst>
      <p:ext uri="{BB962C8B-B14F-4D97-AF65-F5344CB8AC3E}">
        <p14:creationId xmlns:p14="http://schemas.microsoft.com/office/powerpoint/2010/main" val="107288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>
            <a:extLst>
              <a:ext uri="{FF2B5EF4-FFF2-40B4-BE49-F238E27FC236}">
                <a16:creationId xmlns:a16="http://schemas.microsoft.com/office/drawing/2014/main" id="{B2092517-6187-734D-8609-0D92B72979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  <a:solidFill>
            <a:srgbClr val="00B0F0"/>
          </a:solidFill>
        </p:spPr>
        <p:txBody>
          <a:bodyPr/>
          <a:lstStyle/>
          <a:p>
            <a:r>
              <a:rPr lang="en-US" altLang="en-US" sz="3200" dirty="0">
                <a:solidFill>
                  <a:schemeClr val="bg1"/>
                </a:solidFill>
              </a:rPr>
              <a:t>The scenario we are modelling this week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96F92A-7176-C944-B35B-63B322BD7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700808"/>
            <a:ext cx="8775700" cy="3797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C40F4B-66D1-0E4A-A589-653349276D17}"/>
              </a:ext>
            </a:extLst>
          </p:cNvPr>
          <p:cNvSpPr txBox="1"/>
          <p:nvPr/>
        </p:nvSpPr>
        <p:spPr>
          <a:xfrm>
            <a:off x="3707904" y="6261955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vertical coordinate is very important…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Precmech">
            <a:extLst>
              <a:ext uri="{FF2B5EF4-FFF2-40B4-BE49-F238E27FC236}">
                <a16:creationId xmlns:a16="http://schemas.microsoft.com/office/drawing/2014/main" id="{AD69C15B-8275-E04C-B0C0-C6C788009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5" y="548680"/>
            <a:ext cx="4598988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3">
            <a:extLst>
              <a:ext uri="{FF2B5EF4-FFF2-40B4-BE49-F238E27FC236}">
                <a16:creationId xmlns:a16="http://schemas.microsoft.com/office/drawing/2014/main" id="{0BB360FE-A3E4-EB40-B36E-F74774772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0025" y="6626225"/>
            <a:ext cx="2590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Platnick</a:t>
            </a:r>
          </a:p>
        </p:txBody>
      </p:sp>
      <p:sp>
        <p:nvSpPr>
          <p:cNvPr id="15363" name="AutoShape 4">
            <a:extLst>
              <a:ext uri="{FF2B5EF4-FFF2-40B4-BE49-F238E27FC236}">
                <a16:creationId xmlns:a16="http://schemas.microsoft.com/office/drawing/2014/main" id="{3BB73700-CA7D-E148-BF5C-2986A3EF066B}"/>
              </a:ext>
            </a:extLst>
          </p:cNvPr>
          <p:cNvSpPr>
            <a:spLocks/>
          </p:cNvSpPr>
          <p:nvPr/>
        </p:nvSpPr>
        <p:spPr bwMode="auto">
          <a:xfrm>
            <a:off x="1600200" y="723305"/>
            <a:ext cx="533400" cy="3429000"/>
          </a:xfrm>
          <a:prstGeom prst="leftBrace">
            <a:avLst>
              <a:gd name="adj1" fmla="val 53571"/>
              <a:gd name="adj2" fmla="val 50000"/>
            </a:avLst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Times" pitchFamily="2" charset="0"/>
            </a:endParaRPr>
          </a:p>
        </p:txBody>
      </p:sp>
      <p:sp>
        <p:nvSpPr>
          <p:cNvPr id="15364" name="Text Box 5">
            <a:extLst>
              <a:ext uri="{FF2B5EF4-FFF2-40B4-BE49-F238E27FC236}">
                <a16:creationId xmlns:a16="http://schemas.microsoft.com/office/drawing/2014/main" id="{60CEE13A-2095-1A49-A67E-213BE2CF8B0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46831" y="2225874"/>
            <a:ext cx="2609850" cy="366712"/>
          </a:xfrm>
          <a:prstGeom prst="rect">
            <a:avLst/>
          </a:prstGeom>
          <a:solidFill>
            <a:srgbClr val="FFA0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 dirty="0">
                <a:solidFill>
                  <a:srgbClr val="000000"/>
                </a:solidFill>
                <a:latin typeface="Helvetica" pitchFamily="2" charset="0"/>
              </a:rPr>
              <a:t>Cold Cloud Processes</a:t>
            </a:r>
          </a:p>
        </p:txBody>
      </p:sp>
      <p:sp>
        <p:nvSpPr>
          <p:cNvPr id="15365" name="Text Box 6">
            <a:extLst>
              <a:ext uri="{FF2B5EF4-FFF2-40B4-BE49-F238E27FC236}">
                <a16:creationId xmlns:a16="http://schemas.microsoft.com/office/drawing/2014/main" id="{92AFA886-4B48-0945-B1C7-7FC116F265C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58787" y="4607918"/>
            <a:ext cx="1552575" cy="64135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</a:rPr>
              <a:t>Warm Cloud Processes</a:t>
            </a:r>
          </a:p>
        </p:txBody>
      </p:sp>
      <p:sp>
        <p:nvSpPr>
          <p:cNvPr id="15366" name="AutoShape 7">
            <a:extLst>
              <a:ext uri="{FF2B5EF4-FFF2-40B4-BE49-F238E27FC236}">
                <a16:creationId xmlns:a16="http://schemas.microsoft.com/office/drawing/2014/main" id="{E0EAB621-95E1-4641-A070-EDB85B3BB865}"/>
              </a:ext>
            </a:extLst>
          </p:cNvPr>
          <p:cNvSpPr>
            <a:spLocks/>
          </p:cNvSpPr>
          <p:nvPr/>
        </p:nvSpPr>
        <p:spPr bwMode="auto">
          <a:xfrm>
            <a:off x="1828800" y="4228505"/>
            <a:ext cx="304800" cy="1447800"/>
          </a:xfrm>
          <a:prstGeom prst="leftBrace">
            <a:avLst>
              <a:gd name="adj1" fmla="val 39583"/>
              <a:gd name="adj2" fmla="val 50000"/>
            </a:avLst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4F889E8C-4792-A24D-9569-CCC6620CA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384"/>
            <a:ext cx="9143999" cy="7393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2070" tIns="46035" rIns="92070" bIns="46035">
            <a:spAutoFit/>
          </a:bodyPr>
          <a:lstStyle/>
          <a:p>
            <a:pPr algn="ctr" eaLnBrk="0" hangingPunct="0">
              <a:defRPr/>
            </a:pPr>
            <a:r>
              <a:rPr lang="en-US" sz="4200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Cloud and Precipitation Processes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0EBB89-0AAD-C943-8AA2-87644247A2BC}"/>
              </a:ext>
            </a:extLst>
          </p:cNvPr>
          <p:cNvSpPr/>
          <p:nvPr/>
        </p:nvSpPr>
        <p:spPr>
          <a:xfrm>
            <a:off x="2555875" y="3353792"/>
            <a:ext cx="1511300" cy="72072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BAC8C5-5643-4E42-B675-55B1447B4C26}"/>
              </a:ext>
            </a:extLst>
          </p:cNvPr>
          <p:cNvSpPr/>
          <p:nvPr/>
        </p:nvSpPr>
        <p:spPr>
          <a:xfrm>
            <a:off x="2555875" y="4186585"/>
            <a:ext cx="3600301" cy="719138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F97600D6-15A4-3146-AF5D-DF034D588AE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528614" y="3169126"/>
            <a:ext cx="4172937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 dirty="0">
                <a:solidFill>
                  <a:srgbClr val="000000"/>
                </a:solidFill>
                <a:latin typeface="Helvetica" pitchFamily="2" charset="0"/>
              </a:rPr>
              <a:t>The vertical coordinate is important!</a:t>
            </a:r>
          </a:p>
        </p:txBody>
      </p:sp>
    </p:spTree>
    <p:extLst>
      <p:ext uri="{BB962C8B-B14F-4D97-AF65-F5344CB8AC3E}">
        <p14:creationId xmlns:p14="http://schemas.microsoft.com/office/powerpoint/2010/main" val="324847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James_Clerk_Maxwell">
            <a:extLst>
              <a:ext uri="{FF2B5EF4-FFF2-40B4-BE49-F238E27FC236}">
                <a16:creationId xmlns:a16="http://schemas.microsoft.com/office/drawing/2014/main" id="{FCCF04E9-9789-2345-B750-17056A160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000174"/>
            <a:ext cx="1855787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3">
            <a:extLst>
              <a:ext uri="{FF2B5EF4-FFF2-40B4-BE49-F238E27FC236}">
                <a16:creationId xmlns:a16="http://schemas.microsoft.com/office/drawing/2014/main" id="{43FC02B4-C738-CE46-A8BF-FABB160EA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8100" y="3281412"/>
            <a:ext cx="2544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/>
              <a:t>James Clerk Maxwell (1831–1879)</a:t>
            </a:r>
          </a:p>
        </p:txBody>
      </p:sp>
      <p:sp>
        <p:nvSpPr>
          <p:cNvPr id="30723" name="Text Box 4">
            <a:extLst>
              <a:ext uri="{FF2B5EF4-FFF2-40B4-BE49-F238E27FC236}">
                <a16:creationId xmlns:a16="http://schemas.microsoft.com/office/drawing/2014/main" id="{18B83E07-4713-434A-A1C0-2CFEEE02F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196752"/>
            <a:ext cx="5662612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/>
              <a:t>We talked about the condensation and evaporation of water vapour onto droplets in week 3. We are able to grow small drops this way.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/>
              <a:t>It is described by an Ordinary Differential Equation (ODE).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/>
              <a:t>It is important to increase the size of aerosol particles into drops, but it would take 10s of days to grow an aerosol particle into a rain-drop sized particle!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/>
              <a:t>There must be other important processes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94450F8A-650C-4740-B229-9E843928202A}"/>
              </a:ext>
            </a:extLst>
          </p:cNvPr>
          <p:cNvGrpSpPr>
            <a:grpSpLocks/>
          </p:cNvGrpSpPr>
          <p:nvPr/>
        </p:nvGrpSpPr>
        <p:grpSpPr bwMode="auto">
          <a:xfrm>
            <a:off x="4716933" y="3933974"/>
            <a:ext cx="2519363" cy="2519362"/>
            <a:chOff x="2200" y="2614"/>
            <a:chExt cx="1587" cy="1587"/>
          </a:xfrm>
        </p:grpSpPr>
        <p:sp>
          <p:nvSpPr>
            <p:cNvPr id="30729" name="Line 6">
              <a:extLst>
                <a:ext uri="{FF2B5EF4-FFF2-40B4-BE49-F238E27FC236}">
                  <a16:creationId xmlns:a16="http://schemas.microsoft.com/office/drawing/2014/main" id="{511F7536-0B70-E44F-8BCB-EDC7E1AEB5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9" y="3067"/>
              <a:ext cx="363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0" name="Line 7">
              <a:extLst>
                <a:ext uri="{FF2B5EF4-FFF2-40B4-BE49-F238E27FC236}">
                  <a16:creationId xmlns:a16="http://schemas.microsoft.com/office/drawing/2014/main" id="{EC3466FE-34EA-7641-AF8B-AE31FBDF8C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24" y="3657"/>
              <a:ext cx="363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1" name="Line 8">
              <a:extLst>
                <a:ext uri="{FF2B5EF4-FFF2-40B4-BE49-F238E27FC236}">
                  <a16:creationId xmlns:a16="http://schemas.microsoft.com/office/drawing/2014/main" id="{67854788-840B-B842-9C6D-228A8890E2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71" y="3838"/>
              <a:ext cx="0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2" name="Line 9">
              <a:extLst>
                <a:ext uri="{FF2B5EF4-FFF2-40B4-BE49-F238E27FC236}">
                  <a16:creationId xmlns:a16="http://schemas.microsoft.com/office/drawing/2014/main" id="{09D8F77E-6FC9-7341-85AB-EDC2F65EAB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46" y="3657"/>
              <a:ext cx="362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3" name="Line 10">
              <a:extLst>
                <a:ext uri="{FF2B5EF4-FFF2-40B4-BE49-F238E27FC236}">
                  <a16:creationId xmlns:a16="http://schemas.microsoft.com/office/drawing/2014/main" id="{0436BF37-8E21-6D46-ABA0-DBF0ADD54D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3067"/>
              <a:ext cx="408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4" name="Line 11">
              <a:extLst>
                <a:ext uri="{FF2B5EF4-FFF2-40B4-BE49-F238E27FC236}">
                  <a16:creationId xmlns:a16="http://schemas.microsoft.com/office/drawing/2014/main" id="{49CA383B-8F77-0B42-A61D-0D3954E2C2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1" y="2614"/>
              <a:ext cx="0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25" name="Text Box 12">
            <a:extLst>
              <a:ext uri="{FF2B5EF4-FFF2-40B4-BE49-F238E27FC236}">
                <a16:creationId xmlns:a16="http://schemas.microsoft.com/office/drawing/2014/main" id="{143C9147-14F1-F74D-9C9A-74E8697E7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788" y="3805287"/>
            <a:ext cx="31321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400" i="1" u="sng"/>
              <a:t>Diffusion of vapour to a growing drop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400" i="1" u="sng"/>
              <a:t>(liberating latent heat)</a:t>
            </a:r>
          </a:p>
        </p:txBody>
      </p:sp>
      <p:sp>
        <p:nvSpPr>
          <p:cNvPr id="47125" name="Oval 21">
            <a:extLst>
              <a:ext uri="{FF2B5EF4-FFF2-40B4-BE49-F238E27FC236}">
                <a16:creationId xmlns:a16="http://schemas.microsoft.com/office/drawing/2014/main" id="{412EE150-8379-C24C-94FE-8FF8BB7FE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633" y="4653111"/>
            <a:ext cx="1223963" cy="12239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727" name="Picture 4">
            <a:extLst>
              <a:ext uri="{FF2B5EF4-FFF2-40B4-BE49-F238E27FC236}">
                <a16:creationId xmlns:a16="http://schemas.microsoft.com/office/drawing/2014/main" id="{04E7BE30-40D9-E342-890A-9405FBF65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43"/>
          <a:stretch>
            <a:fillRect/>
          </a:stretch>
        </p:blipFill>
        <p:spPr bwMode="auto">
          <a:xfrm>
            <a:off x="365596" y="5010299"/>
            <a:ext cx="4368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TextBox 5">
            <a:extLst>
              <a:ext uri="{FF2B5EF4-FFF2-40B4-BE49-F238E27FC236}">
                <a16:creationId xmlns:a16="http://schemas.microsoft.com/office/drawing/2014/main" id="{FBCE1A7C-D662-934B-9306-784B9E41B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8021" y="5076974"/>
            <a:ext cx="466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/>
              <a:t>m</a:t>
            </a:r>
            <a:r>
              <a:rPr lang="en-US" altLang="en-US" sz="1800" i="1" baseline="-25000"/>
              <a:t>i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52437A-919D-2C45-BCAF-68F589816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302" y="0"/>
            <a:ext cx="9159302" cy="661025"/>
          </a:xfrm>
          <a:solidFill>
            <a:srgbClr val="FFC000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Condensation</a:t>
            </a:r>
          </a:p>
        </p:txBody>
      </p:sp>
    </p:spTree>
    <p:extLst>
      <p:ext uri="{BB962C8B-B14F-4D97-AF65-F5344CB8AC3E}">
        <p14:creationId xmlns:p14="http://schemas.microsoft.com/office/powerpoint/2010/main" val="382241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DA4E2-2917-EF40-BD0C-D698930E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61" y="0"/>
            <a:ext cx="9147261" cy="1044457"/>
          </a:xfrm>
          <a:solidFill>
            <a:srgbClr val="FFC000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“Warm”-rain process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4B00E31-01B8-C943-90CA-CA1A64822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2794" y="1340768"/>
            <a:ext cx="5344006" cy="4525963"/>
          </a:xfrm>
        </p:spPr>
        <p:txBody>
          <a:bodyPr/>
          <a:lstStyle/>
          <a:p>
            <a:r>
              <a:rPr lang="en-US" sz="2000" dirty="0"/>
              <a:t>If some droplets become slightly larger than others they will fall faster through the air.</a:t>
            </a:r>
          </a:p>
          <a:p>
            <a:r>
              <a:rPr lang="en-US" sz="2000" dirty="0"/>
              <a:t>If a smaller drop is in the path of this larger drop the larger drop will collide and coalesce with it</a:t>
            </a:r>
          </a:p>
          <a:p>
            <a:r>
              <a:rPr lang="en-US" sz="2000" dirty="0"/>
              <a:t>The larger drop grows and collect the smaller drop</a:t>
            </a:r>
          </a:p>
          <a:p>
            <a:r>
              <a:rPr lang="en-US" sz="2000" dirty="0"/>
              <a:t>This is referred to as the “warm-rain” process because it does not include ice</a:t>
            </a:r>
          </a:p>
          <a:p>
            <a:r>
              <a:rPr lang="en-US" sz="2000" dirty="0"/>
              <a:t>An ODE describes how a drop of mass, </a:t>
            </a:r>
            <a:r>
              <a:rPr lang="en-US" sz="2000" i="1" dirty="0"/>
              <a:t>m</a:t>
            </a:r>
            <a:r>
              <a:rPr lang="en-US" sz="2000" i="1" baseline="-25000" dirty="0"/>
              <a:t>i</a:t>
            </a:r>
            <a:r>
              <a:rPr lang="en-US" sz="2000" i="1" dirty="0"/>
              <a:t> </a:t>
            </a:r>
            <a:r>
              <a:rPr lang="en-US" sz="2000" dirty="0"/>
              <a:t>grows due to this process.</a:t>
            </a:r>
            <a:endParaRPr lang="en-US" sz="2000" baseline="-25000" dirty="0"/>
          </a:p>
          <a:p>
            <a:r>
              <a:rPr lang="en-US" sz="2000" dirty="0"/>
              <a:t>If a drop is collected, the number of them also decreases. </a:t>
            </a:r>
          </a:p>
          <a:p>
            <a:r>
              <a:rPr lang="en-US" sz="2000" dirty="0"/>
              <a:t>This is more efficient the larger the drops</a:t>
            </a:r>
          </a:p>
          <a:p>
            <a:r>
              <a:rPr lang="en-US" sz="2000" dirty="0"/>
              <a:t>Can lead to rain in ~20 minutes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78D296-A350-854E-9CF8-0215072B0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56" y="1628800"/>
            <a:ext cx="2448272" cy="25755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7E1F0D-A757-AD4E-8D9B-333467C5B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29" y="4653136"/>
            <a:ext cx="3102125" cy="100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65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wvc3_Z">
            <a:extLst>
              <a:ext uri="{FF2B5EF4-FFF2-40B4-BE49-F238E27FC236}">
                <a16:creationId xmlns:a16="http://schemas.microsoft.com/office/drawing/2014/main" id="{16497BEC-FBED-0E44-80FF-EB2F2B117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9200"/>
            <a:ext cx="817245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3">
            <a:extLst>
              <a:ext uri="{FF2B5EF4-FFF2-40B4-BE49-F238E27FC236}">
                <a16:creationId xmlns:a16="http://schemas.microsoft.com/office/drawing/2014/main" id="{741112FB-14BE-C949-9EBC-4792D0C216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863601"/>
          </a:xfrm>
          <a:solidFill>
            <a:srgbClr val="FFC000"/>
          </a:solidFill>
        </p:spPr>
        <p:txBody>
          <a:bodyPr/>
          <a:lstStyle/>
          <a:p>
            <a:pPr eaLnBrk="1" hangingPunct="1"/>
            <a:r>
              <a:rPr lang="en-GB" altLang="en-US" sz="40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“Cold” rain process</a:t>
            </a:r>
          </a:p>
        </p:txBody>
      </p:sp>
      <p:sp>
        <p:nvSpPr>
          <p:cNvPr id="17411" name="Text Box 4">
            <a:extLst>
              <a:ext uri="{FF2B5EF4-FFF2-40B4-BE49-F238E27FC236}">
                <a16:creationId xmlns:a16="http://schemas.microsoft.com/office/drawing/2014/main" id="{24BF914C-B1F6-3346-B045-10B9336C2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6518275"/>
            <a:ext cx="3851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800">
                <a:cs typeface="Arial" panose="020B0604020202020204" pitchFamily="34" charset="0"/>
              </a:rPr>
              <a:t>University of Reading (Dr R. Hogan)</a:t>
            </a:r>
          </a:p>
        </p:txBody>
      </p:sp>
      <p:sp>
        <p:nvSpPr>
          <p:cNvPr id="17412" name="Rectangle 5">
            <a:extLst>
              <a:ext uri="{FF2B5EF4-FFF2-40B4-BE49-F238E27FC236}">
                <a16:creationId xmlns:a16="http://schemas.microsoft.com/office/drawing/2014/main" id="{EC66CCFD-4EB6-A347-8403-6EA657F89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908050"/>
            <a:ext cx="78120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800"/>
              <a:t>Benjamin Franklin (1784)</a:t>
            </a: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en-US" altLang="en-US"/>
              <a:t>“much of what is rain, when it arrives at the surface of the earth, might have been snow, when it began its descent…”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GB" altLang="en-US" sz="2800"/>
          </a:p>
        </p:txBody>
      </p:sp>
      <p:graphicFrame>
        <p:nvGraphicFramePr>
          <p:cNvPr id="17413" name="Object 6">
            <a:extLst>
              <a:ext uri="{FF2B5EF4-FFF2-40B4-BE49-F238E27FC236}">
                <a16:creationId xmlns:a16="http://schemas.microsoft.com/office/drawing/2014/main" id="{CC43BD78-D477-CC4E-B69D-761B6E7E5A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908050"/>
          <a:ext cx="123825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Photo Editor Photo" r:id="rId4" imgW="825500" imgH="1016000" progId="MSPhotoEd.3">
                  <p:embed/>
                </p:oleObj>
              </mc:Choice>
              <mc:Fallback>
                <p:oleObj name="Photo Editor Photo" r:id="rId4" imgW="825500" imgH="1016000" progId="MSPhotoEd.3">
                  <p:embed/>
                  <p:pic>
                    <p:nvPicPr>
                      <p:cNvPr id="17413" name="Object 6">
                        <a:extLst>
                          <a:ext uri="{FF2B5EF4-FFF2-40B4-BE49-F238E27FC236}">
                            <a16:creationId xmlns:a16="http://schemas.microsoft.com/office/drawing/2014/main" id="{CC43BD78-D477-CC4E-B69D-761B6E7E5A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08050"/>
                        <a:ext cx="123825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148280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5092</TotalTime>
  <Words>1102</Words>
  <Application>Microsoft Macintosh PowerPoint</Application>
  <PresentationFormat>On-screen Show (4:3)</PresentationFormat>
  <Paragraphs>136</Paragraphs>
  <Slides>17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ＭＳ Ｐゴシック</vt:lpstr>
      <vt:lpstr>Arial</vt:lpstr>
      <vt:lpstr>Cambria Math</vt:lpstr>
      <vt:lpstr>Helvetica</vt:lpstr>
      <vt:lpstr>Symbol</vt:lpstr>
      <vt:lpstr>Times</vt:lpstr>
      <vt:lpstr>Times New Roman</vt:lpstr>
      <vt:lpstr>Default Design</vt:lpstr>
      <vt:lpstr>Photo Editor Photo</vt:lpstr>
      <vt:lpstr>Measuring and Predicting 2 Week 4: Single Column Modelling</vt:lpstr>
      <vt:lpstr>Contents</vt:lpstr>
      <vt:lpstr>UK precipitation and orography</vt:lpstr>
      <vt:lpstr>Orographic clouds over Mt.Teide</vt:lpstr>
      <vt:lpstr>The scenario we are modelling this week</vt:lpstr>
      <vt:lpstr>PowerPoint Presentation</vt:lpstr>
      <vt:lpstr>Condensation</vt:lpstr>
      <vt:lpstr>“Warm”-rain process</vt:lpstr>
      <vt:lpstr>“Cold” rain process</vt:lpstr>
      <vt:lpstr>The formation of ice crystals requires “rare” aerosol particles</vt:lpstr>
      <vt:lpstr>Lagrangian and Eulerian models part 2</vt:lpstr>
      <vt:lpstr>Numerical diffusion, and stability of the advection eq</vt:lpstr>
      <vt:lpstr>Details of the model Solve ODEs for fixed ‘parcels’ and transport variables between layers</vt:lpstr>
      <vt:lpstr>Conserved variables</vt:lpstr>
      <vt:lpstr>Conserved variables Measurements in atmosphere</vt:lpstr>
      <vt:lpstr>Equations of the model</vt:lpstr>
      <vt:lpstr>Main points</vt:lpstr>
    </vt:vector>
  </TitlesOfParts>
  <Company>University of Manchester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 and Prediction Practical 1: projecting global temperature </dc:title>
  <dc:creator>mccikpc2</dc:creator>
  <cp:lastModifiedBy>Microsoft Office User</cp:lastModifiedBy>
  <cp:revision>112</cp:revision>
  <cp:lastPrinted>2018-11-14T08:41:32Z</cp:lastPrinted>
  <dcterms:created xsi:type="dcterms:W3CDTF">2012-11-20T00:29:43Z</dcterms:created>
  <dcterms:modified xsi:type="dcterms:W3CDTF">2021-09-27T17:19:57Z</dcterms:modified>
</cp:coreProperties>
</file>