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Lst>
  <p:notesMasterIdLst>
    <p:notesMasterId r:id="rId39"/>
  </p:notesMasterIdLst>
  <p:sldIdLst>
    <p:sldId id="256" r:id="rId4"/>
    <p:sldId id="265"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286" r:id="rId26"/>
    <p:sldId id="287" r:id="rId27"/>
    <p:sldId id="288" r:id="rId28"/>
    <p:sldId id="289" r:id="rId29"/>
    <p:sldId id="290" r:id="rId30"/>
    <p:sldId id="291" r:id="rId31"/>
    <p:sldId id="292" r:id="rId32"/>
    <p:sldId id="295" r:id="rId33"/>
    <p:sldId id="296" r:id="rId34"/>
    <p:sldId id="297" r:id="rId35"/>
    <p:sldId id="301" r:id="rId36"/>
    <p:sldId id="302" r:id="rId37"/>
    <p:sldId id="306" r:id="rId3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n-cs"/>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n-cs"/>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n-cs"/>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n-cs"/>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mn-cs"/>
      </a:defRPr>
    </a:lvl5pPr>
    <a:lvl6pPr marL="2286000" algn="l" defTabSz="457200" rtl="0" eaLnBrk="1" latinLnBrk="0" hangingPunct="1">
      <a:defRPr kern="1200">
        <a:solidFill>
          <a:schemeClr val="bg1"/>
        </a:solidFill>
        <a:latin typeface="Arial" charset="0"/>
        <a:ea typeface="ＭＳ Ｐゴシック" charset="0"/>
        <a:cs typeface="+mn-cs"/>
      </a:defRPr>
    </a:lvl6pPr>
    <a:lvl7pPr marL="2743200" algn="l" defTabSz="457200" rtl="0" eaLnBrk="1" latinLnBrk="0" hangingPunct="1">
      <a:defRPr kern="1200">
        <a:solidFill>
          <a:schemeClr val="bg1"/>
        </a:solidFill>
        <a:latin typeface="Arial" charset="0"/>
        <a:ea typeface="ＭＳ Ｐゴシック" charset="0"/>
        <a:cs typeface="+mn-cs"/>
      </a:defRPr>
    </a:lvl7pPr>
    <a:lvl8pPr marL="3200400" algn="l" defTabSz="457200" rtl="0" eaLnBrk="1" latinLnBrk="0" hangingPunct="1">
      <a:defRPr kern="1200">
        <a:solidFill>
          <a:schemeClr val="bg1"/>
        </a:solidFill>
        <a:latin typeface="Arial" charset="0"/>
        <a:ea typeface="ＭＳ Ｐゴシック" charset="0"/>
        <a:cs typeface="+mn-cs"/>
      </a:defRPr>
    </a:lvl8pPr>
    <a:lvl9pPr marL="3657600" algn="l" defTabSz="457200" rtl="0" eaLnBrk="1" latinLnBrk="0" hangingPunct="1">
      <a:defRPr kern="1200">
        <a:solidFill>
          <a:schemeClr val="bg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8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6146" name="Rectangle 2"/>
          <p:cNvSpPr>
            <a:spLocks noGrp="1" noChangeArrowheads="1"/>
          </p:cNvSpPr>
          <p:nvPr>
            <p:ph type="sldImg"/>
          </p:nvPr>
        </p:nvSpPr>
        <p:spPr bwMode="auto">
          <a:xfrm>
            <a:off x="-11798300" y="-11796713"/>
            <a:ext cx="11796712" cy="12490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6147" name="Rectangle 3"/>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35130966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216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318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09"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421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3"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523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625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3"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035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137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649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643313" y="8272463"/>
            <a:ext cx="27860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a:solidFill>
                  <a:srgbClr val="000000"/>
                </a:solidFill>
                <a:latin typeface="Arial" charset="0"/>
                <a:ea typeface="ＭＳ Ｐゴシック" charset="0"/>
              </a:defRPr>
            </a:lvl1pPr>
            <a:lvl2pPr marL="703263" indent="-271463" defTabSz="865188">
              <a:defRPr>
                <a:solidFill>
                  <a:srgbClr val="000000"/>
                </a:solidFill>
                <a:latin typeface="Arial" charset="0"/>
                <a:ea typeface="ＭＳ Ｐゴシック" charset="0"/>
              </a:defRPr>
            </a:lvl2pPr>
            <a:lvl3pPr marL="1081088" indent="-215900" defTabSz="865188">
              <a:defRPr>
                <a:solidFill>
                  <a:srgbClr val="000000"/>
                </a:solidFill>
                <a:latin typeface="Arial" charset="0"/>
                <a:ea typeface="ＭＳ Ｐゴシック" charset="0"/>
              </a:defRPr>
            </a:lvl3pPr>
            <a:lvl4pPr marL="1512888" indent="-215900" defTabSz="865188">
              <a:defRPr>
                <a:solidFill>
                  <a:srgbClr val="000000"/>
                </a:solidFill>
                <a:latin typeface="Arial" charset="0"/>
                <a:ea typeface="ＭＳ Ｐゴシック" charset="0"/>
              </a:defRPr>
            </a:lvl4pPr>
            <a:lvl5pPr marL="1946275" indent="-215900" defTabSz="865188">
              <a:defRPr>
                <a:solidFill>
                  <a:srgbClr val="000000"/>
                </a:solidFill>
                <a:latin typeface="Arial" charset="0"/>
                <a:ea typeface="ＭＳ Ｐゴシック" charset="0"/>
              </a:defRPr>
            </a:lvl5pPr>
            <a:lvl6pPr marL="24034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EAE5D7E0-DCEB-B145-A97D-357D68729CDB}" type="slidenum">
              <a:rPr lang="en-US" sz="1100">
                <a:latin typeface="Times" charset="0"/>
              </a:rPr>
              <a:pPr algn="r" eaLnBrk="0" hangingPunct="0">
                <a:buClrTx/>
                <a:buSzTx/>
                <a:buFontTx/>
                <a:buNone/>
              </a:pPr>
              <a:t>3</a:t>
            </a:fld>
            <a:endParaRPr lang="en-US" sz="1100">
              <a:latin typeface="Times" charset="0"/>
            </a:endParaRPr>
          </a:p>
        </p:txBody>
      </p:sp>
      <p:sp>
        <p:nvSpPr>
          <p:cNvPr id="114691" name="Rectangle 2"/>
          <p:cNvSpPr>
            <a:spLocks noGrp="1" noRot="1" noChangeAspect="1" noChangeArrowheads="1" noTextEdit="1"/>
          </p:cNvSpPr>
          <p:nvPr>
            <p:ph type="sldImg"/>
          </p:nvPr>
        </p:nvSpPr>
        <p:spPr>
          <a:xfrm>
            <a:off x="1152525" y="682625"/>
            <a:ext cx="4554538" cy="3416300"/>
          </a:xfrm>
        </p:spPr>
      </p:sp>
      <p:sp>
        <p:nvSpPr>
          <p:cNvPr id="114692" name="Rectangle 3"/>
          <p:cNvSpPr>
            <a:spLocks noGrp="1" noChangeArrowheads="1"/>
          </p:cNvSpPr>
          <p:nvPr>
            <p:ph type="body" idx="1"/>
          </p:nvPr>
        </p:nvSpPr>
        <p:spPr>
          <a:xfrm>
            <a:off x="914400" y="4325938"/>
            <a:ext cx="5029200" cy="4098925"/>
          </a:xfrm>
        </p:spPr>
        <p:txBody>
          <a:bodyPr lIns="91224" tIns="45612" rIns="91224" bIns="45612"/>
          <a:lstStyle/>
          <a:p>
            <a:pPr defTabSz="914400" eaLnBrk="1" hangingPunct="1"/>
            <a:r>
              <a:rPr lang="en-US">
                <a:latin typeface="Times" charset="0"/>
              </a:rPr>
              <a:t>Wang and Olsen.</a:t>
            </a:r>
          </a:p>
          <a:p>
            <a:pPr defTabSz="914400" eaLnBrk="1" hangingPunct="1"/>
            <a:endParaRPr lang="en-US">
              <a:latin typeface="Times" charset="0"/>
            </a:endParaRPr>
          </a:p>
          <a:p>
            <a:pPr defTabSz="914400" eaLnBrk="1" hangingPunct="1"/>
            <a:endParaRPr lang="en-US">
              <a:latin typeface="Times" charset="0"/>
            </a:endParaRPr>
          </a:p>
          <a:p>
            <a:pPr defTabSz="914400" eaLnBrk="1" hangingPunct="1"/>
            <a:endParaRPr lang="en-US">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643313" y="8272463"/>
            <a:ext cx="27860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a:solidFill>
                  <a:srgbClr val="000000"/>
                </a:solidFill>
                <a:latin typeface="Arial" charset="0"/>
                <a:ea typeface="ＭＳ Ｐゴシック" charset="0"/>
              </a:defRPr>
            </a:lvl1pPr>
            <a:lvl2pPr marL="703263" indent="-271463" defTabSz="865188">
              <a:defRPr>
                <a:solidFill>
                  <a:srgbClr val="000000"/>
                </a:solidFill>
                <a:latin typeface="Arial" charset="0"/>
                <a:ea typeface="ＭＳ Ｐゴシック" charset="0"/>
              </a:defRPr>
            </a:lvl2pPr>
            <a:lvl3pPr marL="1081088" indent="-215900" defTabSz="865188">
              <a:defRPr>
                <a:solidFill>
                  <a:srgbClr val="000000"/>
                </a:solidFill>
                <a:latin typeface="Arial" charset="0"/>
                <a:ea typeface="ＭＳ Ｐゴシック" charset="0"/>
              </a:defRPr>
            </a:lvl3pPr>
            <a:lvl4pPr marL="1512888" indent="-215900" defTabSz="865188">
              <a:defRPr>
                <a:solidFill>
                  <a:srgbClr val="000000"/>
                </a:solidFill>
                <a:latin typeface="Arial" charset="0"/>
                <a:ea typeface="ＭＳ Ｐゴシック" charset="0"/>
              </a:defRPr>
            </a:lvl4pPr>
            <a:lvl5pPr marL="1946275" indent="-215900" defTabSz="865188">
              <a:defRPr>
                <a:solidFill>
                  <a:srgbClr val="000000"/>
                </a:solidFill>
                <a:latin typeface="Arial" charset="0"/>
                <a:ea typeface="ＭＳ Ｐゴシック" charset="0"/>
              </a:defRPr>
            </a:lvl5pPr>
            <a:lvl6pPr marL="24034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BADBF358-C506-484C-A6F1-3A35492173B9}" type="slidenum">
              <a:rPr lang="en-US" sz="1100">
                <a:latin typeface="Times" charset="0"/>
              </a:rPr>
              <a:pPr algn="r" eaLnBrk="0" hangingPunct="0">
                <a:buClrTx/>
                <a:buSzTx/>
                <a:buFontTx/>
                <a:buNone/>
              </a:pPr>
              <a:t>4</a:t>
            </a:fld>
            <a:endParaRPr lang="en-US" sz="1100">
              <a:latin typeface="Times" charset="0"/>
            </a:endParaRPr>
          </a:p>
        </p:txBody>
      </p:sp>
      <p:sp>
        <p:nvSpPr>
          <p:cNvPr id="116739" name="Rectangle 2"/>
          <p:cNvSpPr>
            <a:spLocks noGrp="1" noRot="1" noChangeAspect="1" noChangeArrowheads="1" noTextEdit="1"/>
          </p:cNvSpPr>
          <p:nvPr>
            <p:ph type="sldImg"/>
          </p:nvPr>
        </p:nvSpPr>
        <p:spPr>
          <a:xfrm>
            <a:off x="1152525" y="682625"/>
            <a:ext cx="4554538" cy="3416300"/>
          </a:xfrm>
        </p:spPr>
      </p:sp>
      <p:sp>
        <p:nvSpPr>
          <p:cNvPr id="116740" name="Rectangle 3"/>
          <p:cNvSpPr>
            <a:spLocks noGrp="1" noChangeArrowheads="1"/>
          </p:cNvSpPr>
          <p:nvPr>
            <p:ph type="body" idx="1"/>
          </p:nvPr>
        </p:nvSpPr>
        <p:spPr>
          <a:xfrm>
            <a:off x="914400" y="4325938"/>
            <a:ext cx="5029200" cy="4098925"/>
          </a:xfrm>
        </p:spPr>
        <p:txBody>
          <a:bodyPr lIns="91224" tIns="45612" rIns="91224" bIns="45612"/>
          <a:lstStyle/>
          <a:p>
            <a:pPr defTabSz="914400" eaLnBrk="1" hangingPunct="1"/>
            <a:r>
              <a:rPr lang="en-US">
                <a:latin typeface="Times" charset="0"/>
              </a:rPr>
              <a:t>Wang and Olsen.</a:t>
            </a:r>
          </a:p>
          <a:p>
            <a:pPr defTabSz="914400" eaLnBrk="1" hangingPunct="1"/>
            <a:endParaRPr lang="en-US">
              <a:latin typeface="Times" charset="0"/>
            </a:endParaRPr>
          </a:p>
          <a:p>
            <a:pPr defTabSz="914400" eaLnBrk="1" hangingPunct="1"/>
            <a:endParaRPr lang="en-US">
              <a:latin typeface="Times" charset="0"/>
            </a:endParaRPr>
          </a:p>
          <a:p>
            <a:pPr defTabSz="914400" eaLnBrk="1" hangingPunct="1"/>
            <a:endParaRPr lang="en-US">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643313" y="8272463"/>
            <a:ext cx="27860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a:solidFill>
                  <a:srgbClr val="000000"/>
                </a:solidFill>
                <a:latin typeface="Arial" charset="0"/>
                <a:ea typeface="ＭＳ Ｐゴシック" charset="0"/>
              </a:defRPr>
            </a:lvl1pPr>
            <a:lvl2pPr marL="703263" indent="-271463" defTabSz="865188">
              <a:defRPr>
                <a:solidFill>
                  <a:srgbClr val="000000"/>
                </a:solidFill>
                <a:latin typeface="Arial" charset="0"/>
                <a:ea typeface="ＭＳ Ｐゴシック" charset="0"/>
              </a:defRPr>
            </a:lvl2pPr>
            <a:lvl3pPr marL="1081088" indent="-215900" defTabSz="865188">
              <a:defRPr>
                <a:solidFill>
                  <a:srgbClr val="000000"/>
                </a:solidFill>
                <a:latin typeface="Arial" charset="0"/>
                <a:ea typeface="ＭＳ Ｐゴシック" charset="0"/>
              </a:defRPr>
            </a:lvl3pPr>
            <a:lvl4pPr marL="1512888" indent="-215900" defTabSz="865188">
              <a:defRPr>
                <a:solidFill>
                  <a:srgbClr val="000000"/>
                </a:solidFill>
                <a:latin typeface="Arial" charset="0"/>
                <a:ea typeface="ＭＳ Ｐゴシック" charset="0"/>
              </a:defRPr>
            </a:lvl4pPr>
            <a:lvl5pPr marL="1946275" indent="-215900" defTabSz="865188">
              <a:defRPr>
                <a:solidFill>
                  <a:srgbClr val="000000"/>
                </a:solidFill>
                <a:latin typeface="Arial" charset="0"/>
                <a:ea typeface="ＭＳ Ｐゴシック" charset="0"/>
              </a:defRPr>
            </a:lvl5pPr>
            <a:lvl6pPr marL="24034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F3805C79-79FB-974F-9F4B-F2204170640C}" type="slidenum">
              <a:rPr lang="en-US" sz="1100">
                <a:latin typeface="Times" charset="0"/>
              </a:rPr>
              <a:pPr algn="r" eaLnBrk="0" hangingPunct="0">
                <a:buClrTx/>
                <a:buSzTx/>
                <a:buFontTx/>
                <a:buNone/>
              </a:pPr>
              <a:t>5</a:t>
            </a:fld>
            <a:endParaRPr lang="en-US" sz="1100">
              <a:latin typeface="Times" charset="0"/>
            </a:endParaRPr>
          </a:p>
        </p:txBody>
      </p:sp>
      <p:sp>
        <p:nvSpPr>
          <p:cNvPr id="118787" name="Rectangle 2"/>
          <p:cNvSpPr>
            <a:spLocks noGrp="1" noRot="1" noChangeAspect="1" noChangeArrowheads="1" noTextEdit="1"/>
          </p:cNvSpPr>
          <p:nvPr>
            <p:ph type="sldImg"/>
          </p:nvPr>
        </p:nvSpPr>
        <p:spPr>
          <a:xfrm>
            <a:off x="1152525" y="682625"/>
            <a:ext cx="4554538" cy="3416300"/>
          </a:xfrm>
        </p:spPr>
      </p:sp>
      <p:sp>
        <p:nvSpPr>
          <p:cNvPr id="118788" name="Rectangle 3"/>
          <p:cNvSpPr>
            <a:spLocks noGrp="1" noChangeArrowheads="1"/>
          </p:cNvSpPr>
          <p:nvPr>
            <p:ph type="body" idx="1"/>
          </p:nvPr>
        </p:nvSpPr>
        <p:spPr>
          <a:xfrm>
            <a:off x="914400" y="4325938"/>
            <a:ext cx="5029200" cy="4098925"/>
          </a:xfrm>
        </p:spPr>
        <p:txBody>
          <a:bodyPr lIns="91224" tIns="45612" rIns="91224" bIns="45612"/>
          <a:lstStyle/>
          <a:p>
            <a:pPr defTabSz="914400" eaLnBrk="1" hangingPunct="1"/>
            <a:r>
              <a:rPr lang="en-US">
                <a:latin typeface="Times" charset="0"/>
              </a:rPr>
              <a:t>Wang and Olsen.</a:t>
            </a:r>
          </a:p>
          <a:p>
            <a:pPr defTabSz="914400" eaLnBrk="1" hangingPunct="1"/>
            <a:endParaRPr lang="en-US">
              <a:latin typeface="Times" charset="0"/>
            </a:endParaRPr>
          </a:p>
          <a:p>
            <a:pPr defTabSz="914400" eaLnBrk="1" hangingPunct="1"/>
            <a:endParaRPr lang="en-US">
              <a:latin typeface="Times" charset="0"/>
            </a:endParaRPr>
          </a:p>
          <a:p>
            <a:pPr defTabSz="914400" eaLnBrk="1" hangingPunct="1"/>
            <a:endParaRPr lang="en-US">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643313" y="8272463"/>
            <a:ext cx="27860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a:solidFill>
                  <a:srgbClr val="000000"/>
                </a:solidFill>
                <a:latin typeface="Arial" charset="0"/>
                <a:ea typeface="ＭＳ Ｐゴシック" charset="0"/>
              </a:defRPr>
            </a:lvl1pPr>
            <a:lvl2pPr marL="703263" indent="-271463" defTabSz="865188">
              <a:defRPr>
                <a:solidFill>
                  <a:srgbClr val="000000"/>
                </a:solidFill>
                <a:latin typeface="Arial" charset="0"/>
                <a:ea typeface="ＭＳ Ｐゴシック" charset="0"/>
              </a:defRPr>
            </a:lvl2pPr>
            <a:lvl3pPr marL="1081088" indent="-215900" defTabSz="865188">
              <a:defRPr>
                <a:solidFill>
                  <a:srgbClr val="000000"/>
                </a:solidFill>
                <a:latin typeface="Arial" charset="0"/>
                <a:ea typeface="ＭＳ Ｐゴシック" charset="0"/>
              </a:defRPr>
            </a:lvl3pPr>
            <a:lvl4pPr marL="1512888" indent="-215900" defTabSz="865188">
              <a:defRPr>
                <a:solidFill>
                  <a:srgbClr val="000000"/>
                </a:solidFill>
                <a:latin typeface="Arial" charset="0"/>
                <a:ea typeface="ＭＳ Ｐゴシック" charset="0"/>
              </a:defRPr>
            </a:lvl4pPr>
            <a:lvl5pPr marL="1946275" indent="-215900" defTabSz="865188">
              <a:defRPr>
                <a:solidFill>
                  <a:srgbClr val="000000"/>
                </a:solidFill>
                <a:latin typeface="Arial" charset="0"/>
                <a:ea typeface="ＭＳ Ｐゴシック" charset="0"/>
              </a:defRPr>
            </a:lvl5pPr>
            <a:lvl6pPr marL="24034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28064D55-142B-0A47-951C-F1AC8B60E8FF}" type="slidenum">
              <a:rPr lang="en-US" sz="1100">
                <a:latin typeface="Times" charset="0"/>
              </a:rPr>
              <a:pPr algn="r" eaLnBrk="0" hangingPunct="0">
                <a:buClrTx/>
                <a:buSzTx/>
                <a:buFontTx/>
                <a:buNone/>
              </a:pPr>
              <a:t>6</a:t>
            </a:fld>
            <a:endParaRPr lang="en-US" sz="1100">
              <a:latin typeface="Times" charset="0"/>
            </a:endParaRPr>
          </a:p>
        </p:txBody>
      </p:sp>
      <p:sp>
        <p:nvSpPr>
          <p:cNvPr id="120835" name="Rectangle 2"/>
          <p:cNvSpPr>
            <a:spLocks noGrp="1" noRot="1" noChangeAspect="1" noChangeArrowheads="1" noTextEdit="1"/>
          </p:cNvSpPr>
          <p:nvPr>
            <p:ph type="sldImg"/>
          </p:nvPr>
        </p:nvSpPr>
        <p:spPr>
          <a:xfrm>
            <a:off x="1152525" y="682625"/>
            <a:ext cx="4554538" cy="3416300"/>
          </a:xfrm>
        </p:spPr>
      </p:sp>
      <p:sp>
        <p:nvSpPr>
          <p:cNvPr id="120836" name="Rectangle 3"/>
          <p:cNvSpPr>
            <a:spLocks noGrp="1" noChangeArrowheads="1"/>
          </p:cNvSpPr>
          <p:nvPr>
            <p:ph type="body" idx="1"/>
          </p:nvPr>
        </p:nvSpPr>
        <p:spPr>
          <a:xfrm>
            <a:off x="914400" y="4325938"/>
            <a:ext cx="5029200" cy="4098925"/>
          </a:xfrm>
        </p:spPr>
        <p:txBody>
          <a:bodyPr lIns="91224" tIns="45612" rIns="91224" bIns="45612"/>
          <a:lstStyle/>
          <a:p>
            <a:pPr defTabSz="914400" eaLnBrk="1" hangingPunct="1"/>
            <a:r>
              <a:rPr lang="en-US">
                <a:latin typeface="Times" charset="0"/>
              </a:rPr>
              <a:t>Wang and Olsen.</a:t>
            </a:r>
          </a:p>
          <a:p>
            <a:pPr defTabSz="914400" eaLnBrk="1" hangingPunct="1"/>
            <a:endParaRPr lang="en-US">
              <a:latin typeface="Times" charset="0"/>
            </a:endParaRPr>
          </a:p>
          <a:p>
            <a:pPr defTabSz="914400" eaLnBrk="1" hangingPunct="1"/>
            <a:endParaRPr lang="en-US">
              <a:latin typeface="Times" charset="0"/>
            </a:endParaRPr>
          </a:p>
          <a:p>
            <a:pPr defTabSz="914400" eaLnBrk="1" hangingPunct="1"/>
            <a:endParaRPr lang="en-US">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643313" y="8272463"/>
            <a:ext cx="278606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nchor="b"/>
          <a:lstStyle>
            <a:lvl1pPr defTabSz="865188">
              <a:defRPr>
                <a:solidFill>
                  <a:srgbClr val="000000"/>
                </a:solidFill>
                <a:latin typeface="Arial" charset="0"/>
                <a:ea typeface="ＭＳ Ｐゴシック" charset="0"/>
              </a:defRPr>
            </a:lvl1pPr>
            <a:lvl2pPr marL="703263" indent="-271463" defTabSz="865188">
              <a:defRPr>
                <a:solidFill>
                  <a:srgbClr val="000000"/>
                </a:solidFill>
                <a:latin typeface="Arial" charset="0"/>
                <a:ea typeface="ＭＳ Ｐゴシック" charset="0"/>
              </a:defRPr>
            </a:lvl2pPr>
            <a:lvl3pPr marL="1081088" indent="-215900" defTabSz="865188">
              <a:defRPr>
                <a:solidFill>
                  <a:srgbClr val="000000"/>
                </a:solidFill>
                <a:latin typeface="Arial" charset="0"/>
                <a:ea typeface="ＭＳ Ｐゴシック" charset="0"/>
              </a:defRPr>
            </a:lvl3pPr>
            <a:lvl4pPr marL="1512888" indent="-215900" defTabSz="865188">
              <a:defRPr>
                <a:solidFill>
                  <a:srgbClr val="000000"/>
                </a:solidFill>
                <a:latin typeface="Arial" charset="0"/>
                <a:ea typeface="ＭＳ Ｐゴシック" charset="0"/>
              </a:defRPr>
            </a:lvl4pPr>
            <a:lvl5pPr marL="1946275" indent="-215900" defTabSz="865188">
              <a:defRPr>
                <a:solidFill>
                  <a:srgbClr val="000000"/>
                </a:solidFill>
                <a:latin typeface="Arial" charset="0"/>
                <a:ea typeface="ＭＳ Ｐゴシック" charset="0"/>
              </a:defRPr>
            </a:lvl5pPr>
            <a:lvl6pPr marL="24034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865188"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1174A6F1-2D53-E34F-8A54-9D5709063A38}" type="slidenum">
              <a:rPr lang="en-US" sz="1100">
                <a:latin typeface="Times" charset="0"/>
              </a:rPr>
              <a:pPr algn="r" eaLnBrk="0" hangingPunct="0">
                <a:buClrTx/>
                <a:buSzTx/>
                <a:buFontTx/>
                <a:buNone/>
              </a:pPr>
              <a:t>7</a:t>
            </a:fld>
            <a:endParaRPr lang="en-US" sz="1100">
              <a:latin typeface="Times" charset="0"/>
            </a:endParaRPr>
          </a:p>
        </p:txBody>
      </p:sp>
      <p:sp>
        <p:nvSpPr>
          <p:cNvPr id="122883" name="Rectangle 2"/>
          <p:cNvSpPr>
            <a:spLocks noGrp="1" noRot="1" noChangeAspect="1" noChangeArrowheads="1" noTextEdit="1"/>
          </p:cNvSpPr>
          <p:nvPr>
            <p:ph type="sldImg"/>
          </p:nvPr>
        </p:nvSpPr>
        <p:spPr>
          <a:xfrm>
            <a:off x="1152525" y="682625"/>
            <a:ext cx="4554538" cy="3416300"/>
          </a:xfrm>
        </p:spPr>
      </p:sp>
      <p:sp>
        <p:nvSpPr>
          <p:cNvPr id="122884" name="Rectangle 3"/>
          <p:cNvSpPr>
            <a:spLocks noGrp="1" noChangeArrowheads="1"/>
          </p:cNvSpPr>
          <p:nvPr>
            <p:ph type="body" idx="1"/>
          </p:nvPr>
        </p:nvSpPr>
        <p:spPr>
          <a:xfrm>
            <a:off x="914400" y="4325938"/>
            <a:ext cx="5029200" cy="4098925"/>
          </a:xfrm>
        </p:spPr>
        <p:txBody>
          <a:bodyPr lIns="91224" tIns="45612" rIns="91224" bIns="45612"/>
          <a:lstStyle/>
          <a:p>
            <a:pPr defTabSz="914400" eaLnBrk="1" hangingPunct="1"/>
            <a:r>
              <a:rPr lang="en-US">
                <a:latin typeface="Times" charset="0"/>
              </a:rPr>
              <a:t>Wang and Olsen.</a:t>
            </a:r>
          </a:p>
          <a:p>
            <a:pPr defTabSz="914400" eaLnBrk="1" hangingPunct="1"/>
            <a:endParaRPr lang="en-US">
              <a:latin typeface="Times" charset="0"/>
            </a:endParaRPr>
          </a:p>
          <a:p>
            <a:pPr defTabSz="914400" eaLnBrk="1" hangingPunct="1"/>
            <a:endParaRPr lang="en-US">
              <a:latin typeface="Times" charset="0"/>
            </a:endParaRPr>
          </a:p>
          <a:p>
            <a:pPr defTabSz="914400" eaLnBrk="1" hangingPunct="1"/>
            <a:endParaRPr lang="en-US">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Folienbildplatzhalter 1"/>
          <p:cNvSpPr>
            <a:spLocks noGrp="1" noRot="1" noChangeAspect="1" noTextEdit="1"/>
          </p:cNvSpPr>
          <p:nvPr>
            <p:ph type="sldImg"/>
          </p:nvPr>
        </p:nvSpPr>
        <p:spPr>
          <a:xfrm>
            <a:off x="1152525" y="682625"/>
            <a:ext cx="4554538" cy="3416300"/>
          </a:xfrm>
        </p:spPr>
      </p:sp>
      <p:sp>
        <p:nvSpPr>
          <p:cNvPr id="136195" name="Notizenplatzhalter 2"/>
          <p:cNvSpPr>
            <a:spLocks noGrp="1"/>
          </p:cNvSpPr>
          <p:nvPr>
            <p:ph type="body" idx="1"/>
          </p:nvPr>
        </p:nvSpPr>
        <p:spPr>
          <a:xfrm>
            <a:off x="914400" y="4325938"/>
            <a:ext cx="5029200" cy="4098925"/>
          </a:xfrm>
        </p:spPr>
        <p:txBody>
          <a:bodyPr lIns="91224" tIns="45612" rIns="91224" bIns="45612"/>
          <a:lstStyle/>
          <a:p>
            <a:pPr defTabSz="914400"/>
            <a:r>
              <a:rPr lang="en-US"/>
              <a:t>The experimental setup comprises of an standard electrodynamic levitator housed in a cold cell and equipped with temperature- and humidity control. Individual droplets are injected with the help of an piezo- driven nozzle and are observed by light scattering and ultrafast microscopy. Heterogeneous ice nuclei are dispensed from and dry ice generator. An aerosol system allows the exposition of the droplets to an controlled aerosol flow. The freezing process is analyzed by ultrafast video- microscopy.</a:t>
            </a:r>
          </a:p>
        </p:txBody>
      </p:sp>
      <p:sp>
        <p:nvSpPr>
          <p:cNvPr id="136196" name="Fußzeilenplatzhalter 3"/>
          <p:cNvSpPr txBox="1">
            <a:spLocks noGrp="1"/>
          </p:cNvSpPr>
          <p:nvPr/>
        </p:nvSpPr>
        <p:spPr bwMode="auto">
          <a:xfrm>
            <a:off x="0" y="8651875"/>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4" tIns="45612" rIns="91224" bIns="45612" anchor="b"/>
          <a:lstStyle>
            <a:lvl1pPr defTabSz="912813">
              <a:defRPr>
                <a:solidFill>
                  <a:srgbClr val="000000"/>
                </a:solidFill>
                <a:latin typeface="Arial" charset="0"/>
                <a:ea typeface="ＭＳ Ｐゴシック" charset="0"/>
              </a:defRPr>
            </a:lvl1pPr>
            <a:lvl2pPr marL="703263" indent="-271463" defTabSz="912813">
              <a:defRPr>
                <a:solidFill>
                  <a:srgbClr val="000000"/>
                </a:solidFill>
                <a:latin typeface="Arial" charset="0"/>
                <a:ea typeface="ＭＳ Ｐゴシック" charset="0"/>
              </a:defRPr>
            </a:lvl2pPr>
            <a:lvl3pPr marL="1081088" indent="-215900" defTabSz="912813">
              <a:defRPr>
                <a:solidFill>
                  <a:srgbClr val="000000"/>
                </a:solidFill>
                <a:latin typeface="Arial" charset="0"/>
                <a:ea typeface="ＭＳ Ｐゴシック" charset="0"/>
              </a:defRPr>
            </a:lvl3pPr>
            <a:lvl4pPr marL="1512888" indent="-215900" defTabSz="912813">
              <a:defRPr>
                <a:solidFill>
                  <a:srgbClr val="000000"/>
                </a:solidFill>
                <a:latin typeface="Arial" charset="0"/>
                <a:ea typeface="ＭＳ Ｐゴシック" charset="0"/>
              </a:defRPr>
            </a:lvl4pPr>
            <a:lvl5pPr marL="1946275" indent="-215900" defTabSz="912813">
              <a:defRPr>
                <a:solidFill>
                  <a:srgbClr val="000000"/>
                </a:solidFill>
                <a:latin typeface="Arial" charset="0"/>
                <a:ea typeface="ＭＳ Ｐゴシック" charset="0"/>
              </a:defRPr>
            </a:lvl5pPr>
            <a:lvl6pPr marL="24034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eaLnBrk="0" hangingPunct="0">
              <a:buClrTx/>
              <a:buSzTx/>
              <a:buFontTx/>
              <a:buNone/>
            </a:pPr>
            <a:r>
              <a:rPr lang="de-DE" sz="1200"/>
              <a:t>Prof. Dr. Max Mustermann | Musterfakultät</a:t>
            </a:r>
          </a:p>
        </p:txBody>
      </p:sp>
      <p:sp>
        <p:nvSpPr>
          <p:cNvPr id="136197" name="Foliennummernplatzhalter 4"/>
          <p:cNvSpPr txBox="1">
            <a:spLocks noGrp="1"/>
          </p:cNvSpPr>
          <p:nvPr/>
        </p:nvSpPr>
        <p:spPr bwMode="auto">
          <a:xfrm>
            <a:off x="3886200" y="8651875"/>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4" tIns="45612" rIns="91224" bIns="45612" anchor="b"/>
          <a:lstStyle>
            <a:lvl1pPr defTabSz="912813">
              <a:defRPr>
                <a:solidFill>
                  <a:srgbClr val="000000"/>
                </a:solidFill>
                <a:latin typeface="Arial" charset="0"/>
                <a:ea typeface="ＭＳ Ｐゴシック" charset="0"/>
              </a:defRPr>
            </a:lvl1pPr>
            <a:lvl2pPr marL="703263" indent="-271463" defTabSz="912813">
              <a:defRPr>
                <a:solidFill>
                  <a:srgbClr val="000000"/>
                </a:solidFill>
                <a:latin typeface="Arial" charset="0"/>
                <a:ea typeface="ＭＳ Ｐゴシック" charset="0"/>
              </a:defRPr>
            </a:lvl2pPr>
            <a:lvl3pPr marL="1081088" indent="-215900" defTabSz="912813">
              <a:defRPr>
                <a:solidFill>
                  <a:srgbClr val="000000"/>
                </a:solidFill>
                <a:latin typeface="Arial" charset="0"/>
                <a:ea typeface="ＭＳ Ｐゴシック" charset="0"/>
              </a:defRPr>
            </a:lvl3pPr>
            <a:lvl4pPr marL="1512888" indent="-215900" defTabSz="912813">
              <a:defRPr>
                <a:solidFill>
                  <a:srgbClr val="000000"/>
                </a:solidFill>
                <a:latin typeface="Arial" charset="0"/>
                <a:ea typeface="ＭＳ Ｐゴシック" charset="0"/>
              </a:defRPr>
            </a:lvl4pPr>
            <a:lvl5pPr marL="1946275" indent="-215900" defTabSz="912813">
              <a:defRPr>
                <a:solidFill>
                  <a:srgbClr val="000000"/>
                </a:solidFill>
                <a:latin typeface="Arial" charset="0"/>
                <a:ea typeface="ＭＳ Ｐゴシック" charset="0"/>
              </a:defRPr>
            </a:lvl5pPr>
            <a:lvl6pPr marL="24034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8606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3178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775075" indent="-215900" defTabSz="9128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r" eaLnBrk="0" hangingPunct="0">
              <a:buClrTx/>
              <a:buSzTx/>
              <a:buFontTx/>
              <a:buNone/>
            </a:pPr>
            <a:fld id="{C76615F7-82F3-1944-AC3D-B619B051BB9C}" type="slidenum">
              <a:rPr lang="de-DE" sz="1200"/>
              <a:pPr algn="r" eaLnBrk="0" hangingPunct="0">
                <a:buClrTx/>
                <a:buSzTx/>
                <a:buFontTx/>
                <a:buNone/>
              </a:pPr>
              <a:t>19</a:t>
            </a:fld>
            <a:endParaRPr lang="de-D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9113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1A6FA0D3-207B-F14B-8772-591B6C28D205}" type="slidenum">
              <a:rPr lang="en-GB"/>
              <a:pPr/>
              <a:t>‹#›</a:t>
            </a:fld>
            <a:endParaRPr lang="en-GB"/>
          </a:p>
        </p:txBody>
      </p:sp>
    </p:spTree>
    <p:extLst>
      <p:ext uri="{BB962C8B-B14F-4D97-AF65-F5344CB8AC3E}">
        <p14:creationId xmlns:p14="http://schemas.microsoft.com/office/powerpoint/2010/main" val="1077802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3A9674C2-E5C9-9A4F-AA98-7DEBB5F905AD}" type="slidenum">
              <a:rPr lang="en-GB"/>
              <a:pPr/>
              <a:t>‹#›</a:t>
            </a:fld>
            <a:endParaRPr lang="en-GB"/>
          </a:p>
        </p:txBody>
      </p:sp>
    </p:spTree>
    <p:extLst>
      <p:ext uri="{BB962C8B-B14F-4D97-AF65-F5344CB8AC3E}">
        <p14:creationId xmlns:p14="http://schemas.microsoft.com/office/powerpoint/2010/main" val="42875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3F353B9A-A466-5441-8974-75A1D9C91F3A}" type="slidenum">
              <a:rPr lang="en-GB"/>
              <a:pPr/>
              <a:t>‹#›</a:t>
            </a:fld>
            <a:endParaRPr lang="en-GB"/>
          </a:p>
        </p:txBody>
      </p:sp>
    </p:spTree>
    <p:extLst>
      <p:ext uri="{BB962C8B-B14F-4D97-AF65-F5344CB8AC3E}">
        <p14:creationId xmlns:p14="http://schemas.microsoft.com/office/powerpoint/2010/main" val="25940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12DD0698-3BDB-6E4A-9CB7-2F68EF6B2190}" type="slidenum">
              <a:rPr lang="en-GB"/>
              <a:pPr/>
              <a:t>‹#›</a:t>
            </a:fld>
            <a:endParaRPr lang="en-GB"/>
          </a:p>
        </p:txBody>
      </p:sp>
    </p:spTree>
    <p:extLst>
      <p:ext uri="{BB962C8B-B14F-4D97-AF65-F5344CB8AC3E}">
        <p14:creationId xmlns:p14="http://schemas.microsoft.com/office/powerpoint/2010/main" val="130777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B2042C1A-7596-B647-841E-87D557A64D80}" type="slidenum">
              <a:rPr lang="en-GB"/>
              <a:pPr/>
              <a:t>‹#›</a:t>
            </a:fld>
            <a:endParaRPr lang="en-GB"/>
          </a:p>
        </p:txBody>
      </p:sp>
    </p:spTree>
    <p:extLst>
      <p:ext uri="{BB962C8B-B14F-4D97-AF65-F5344CB8AC3E}">
        <p14:creationId xmlns:p14="http://schemas.microsoft.com/office/powerpoint/2010/main" val="1468893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D2270142-6A0B-E94B-AB22-78042E5F588F}" type="slidenum">
              <a:rPr lang="en-GB"/>
              <a:pPr/>
              <a:t>‹#›</a:t>
            </a:fld>
            <a:endParaRPr lang="en-GB"/>
          </a:p>
        </p:txBody>
      </p:sp>
    </p:spTree>
    <p:extLst>
      <p:ext uri="{BB962C8B-B14F-4D97-AF65-F5344CB8AC3E}">
        <p14:creationId xmlns:p14="http://schemas.microsoft.com/office/powerpoint/2010/main" val="3184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C3C888F2-445D-174D-BC19-1E7E9B6608F5}" type="slidenum">
              <a:rPr lang="en-GB"/>
              <a:pPr/>
              <a:t>‹#›</a:t>
            </a:fld>
            <a:endParaRPr lang="en-GB"/>
          </a:p>
        </p:txBody>
      </p:sp>
    </p:spTree>
    <p:extLst>
      <p:ext uri="{BB962C8B-B14F-4D97-AF65-F5344CB8AC3E}">
        <p14:creationId xmlns:p14="http://schemas.microsoft.com/office/powerpoint/2010/main" val="298627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8" name="Slide Number Placeholder 7"/>
          <p:cNvSpPr>
            <a:spLocks noGrp="1"/>
          </p:cNvSpPr>
          <p:nvPr>
            <p:ph type="sldNum" idx="11"/>
          </p:nvPr>
        </p:nvSpPr>
        <p:spPr/>
        <p:txBody>
          <a:bodyPr/>
          <a:lstStyle>
            <a:lvl1pPr>
              <a:defRPr/>
            </a:lvl1pPr>
          </a:lstStyle>
          <a:p>
            <a:fld id="{0297F88F-8086-494F-95C7-634AE9F18C45}" type="slidenum">
              <a:rPr lang="en-GB"/>
              <a:pPr/>
              <a:t>‹#›</a:t>
            </a:fld>
            <a:endParaRPr lang="en-GB"/>
          </a:p>
        </p:txBody>
      </p:sp>
    </p:spTree>
    <p:extLst>
      <p:ext uri="{BB962C8B-B14F-4D97-AF65-F5344CB8AC3E}">
        <p14:creationId xmlns:p14="http://schemas.microsoft.com/office/powerpoint/2010/main" val="303128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4" name="Slide Number Placeholder 3"/>
          <p:cNvSpPr>
            <a:spLocks noGrp="1"/>
          </p:cNvSpPr>
          <p:nvPr>
            <p:ph type="sldNum" idx="11"/>
          </p:nvPr>
        </p:nvSpPr>
        <p:spPr/>
        <p:txBody>
          <a:bodyPr/>
          <a:lstStyle>
            <a:lvl1pPr>
              <a:defRPr/>
            </a:lvl1pPr>
          </a:lstStyle>
          <a:p>
            <a:fld id="{74DC6218-D4F6-524B-A221-60B75F12B10F}" type="slidenum">
              <a:rPr lang="en-GB"/>
              <a:pPr/>
              <a:t>‹#›</a:t>
            </a:fld>
            <a:endParaRPr lang="en-GB"/>
          </a:p>
        </p:txBody>
      </p:sp>
    </p:spTree>
    <p:extLst>
      <p:ext uri="{BB962C8B-B14F-4D97-AF65-F5344CB8AC3E}">
        <p14:creationId xmlns:p14="http://schemas.microsoft.com/office/powerpoint/2010/main" val="3906011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3" name="Slide Number Placeholder 2"/>
          <p:cNvSpPr>
            <a:spLocks noGrp="1"/>
          </p:cNvSpPr>
          <p:nvPr>
            <p:ph type="sldNum" idx="11"/>
          </p:nvPr>
        </p:nvSpPr>
        <p:spPr/>
        <p:txBody>
          <a:bodyPr/>
          <a:lstStyle>
            <a:lvl1pPr>
              <a:defRPr/>
            </a:lvl1pPr>
          </a:lstStyle>
          <a:p>
            <a:fld id="{C6664121-127C-E94F-8972-3C0FE52DA52E}" type="slidenum">
              <a:rPr lang="en-GB"/>
              <a:pPr/>
              <a:t>‹#›</a:t>
            </a:fld>
            <a:endParaRPr lang="en-GB"/>
          </a:p>
        </p:txBody>
      </p:sp>
    </p:spTree>
    <p:extLst>
      <p:ext uri="{BB962C8B-B14F-4D97-AF65-F5344CB8AC3E}">
        <p14:creationId xmlns:p14="http://schemas.microsoft.com/office/powerpoint/2010/main" val="1248072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91D2E9C8-52F5-FF43-9348-EC018A70A6F0}" type="slidenum">
              <a:rPr lang="en-GB"/>
              <a:pPr/>
              <a:t>‹#›</a:t>
            </a:fld>
            <a:endParaRPr lang="en-GB"/>
          </a:p>
        </p:txBody>
      </p:sp>
    </p:spTree>
    <p:extLst>
      <p:ext uri="{BB962C8B-B14F-4D97-AF65-F5344CB8AC3E}">
        <p14:creationId xmlns:p14="http://schemas.microsoft.com/office/powerpoint/2010/main" val="251978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FE794BCC-1DAA-4440-A49E-20117206C692}" type="slidenum">
              <a:rPr lang="en-GB"/>
              <a:pPr/>
              <a:t>‹#›</a:t>
            </a:fld>
            <a:endParaRPr lang="en-GB"/>
          </a:p>
        </p:txBody>
      </p:sp>
    </p:spTree>
    <p:extLst>
      <p:ext uri="{BB962C8B-B14F-4D97-AF65-F5344CB8AC3E}">
        <p14:creationId xmlns:p14="http://schemas.microsoft.com/office/powerpoint/2010/main" val="251590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618A34D1-2154-3445-BA94-F1AFF7A63C66}" type="slidenum">
              <a:rPr lang="en-GB"/>
              <a:pPr/>
              <a:t>‹#›</a:t>
            </a:fld>
            <a:endParaRPr lang="en-GB"/>
          </a:p>
        </p:txBody>
      </p:sp>
    </p:spTree>
    <p:extLst>
      <p:ext uri="{BB962C8B-B14F-4D97-AF65-F5344CB8AC3E}">
        <p14:creationId xmlns:p14="http://schemas.microsoft.com/office/powerpoint/2010/main" val="3153795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B688E354-6D6E-3244-8335-8963B4A1683B}" type="slidenum">
              <a:rPr lang="en-GB"/>
              <a:pPr/>
              <a:t>‹#›</a:t>
            </a:fld>
            <a:endParaRPr lang="en-GB"/>
          </a:p>
        </p:txBody>
      </p:sp>
    </p:spTree>
    <p:extLst>
      <p:ext uri="{BB962C8B-B14F-4D97-AF65-F5344CB8AC3E}">
        <p14:creationId xmlns:p14="http://schemas.microsoft.com/office/powerpoint/2010/main" val="84281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3108DA08-6278-244E-A8BA-D5533344D19D}"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B45D4B9F-44BF-0942-B76F-BD5A31E83DB0}" type="slidenum">
              <a:rPr lang="en-GB"/>
              <a:pPr/>
              <a:t>‹#›</a:t>
            </a:fld>
            <a:endParaRPr lang="en-GB"/>
          </a:p>
        </p:txBody>
      </p:sp>
    </p:spTree>
    <p:extLst>
      <p:ext uri="{BB962C8B-B14F-4D97-AF65-F5344CB8AC3E}">
        <p14:creationId xmlns:p14="http://schemas.microsoft.com/office/powerpoint/2010/main" val="4181480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E2D9D666-4BEB-8549-87DE-9D6F68446EBA}" type="slidenum">
              <a:rPr lang="en-GB"/>
              <a:pPr/>
              <a:t>‹#›</a:t>
            </a:fld>
            <a:endParaRPr lang="en-GB"/>
          </a:p>
        </p:txBody>
      </p:sp>
    </p:spTree>
    <p:extLst>
      <p:ext uri="{BB962C8B-B14F-4D97-AF65-F5344CB8AC3E}">
        <p14:creationId xmlns:p14="http://schemas.microsoft.com/office/powerpoint/2010/main" val="1321480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0D0C777F-B61D-4C4B-84CE-86EBAD10FD4A}" type="slidenum">
              <a:rPr lang="en-GB"/>
              <a:pPr/>
              <a:t>‹#›</a:t>
            </a:fld>
            <a:endParaRPr lang="en-GB"/>
          </a:p>
        </p:txBody>
      </p:sp>
    </p:spTree>
    <p:extLst>
      <p:ext uri="{BB962C8B-B14F-4D97-AF65-F5344CB8AC3E}">
        <p14:creationId xmlns:p14="http://schemas.microsoft.com/office/powerpoint/2010/main" val="3224587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E9C6BD11-F61D-2145-ADF1-5C03F8FBFBDF}" type="slidenum">
              <a:rPr lang="en-GB"/>
              <a:pPr/>
              <a:t>‹#›</a:t>
            </a:fld>
            <a:endParaRPr lang="en-GB"/>
          </a:p>
        </p:txBody>
      </p:sp>
    </p:spTree>
    <p:extLst>
      <p:ext uri="{BB962C8B-B14F-4D97-AF65-F5344CB8AC3E}">
        <p14:creationId xmlns:p14="http://schemas.microsoft.com/office/powerpoint/2010/main" val="2090459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0A63ABED-AC31-BF4A-826D-86EC04BF585B}" type="slidenum">
              <a:rPr lang="en-GB"/>
              <a:pPr/>
              <a:t>‹#›</a:t>
            </a:fld>
            <a:endParaRPr lang="en-GB"/>
          </a:p>
        </p:txBody>
      </p:sp>
    </p:spTree>
    <p:extLst>
      <p:ext uri="{BB962C8B-B14F-4D97-AF65-F5344CB8AC3E}">
        <p14:creationId xmlns:p14="http://schemas.microsoft.com/office/powerpoint/2010/main" val="998915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8" name="Slide Number Placeholder 7"/>
          <p:cNvSpPr>
            <a:spLocks noGrp="1"/>
          </p:cNvSpPr>
          <p:nvPr>
            <p:ph type="sldNum" idx="11"/>
          </p:nvPr>
        </p:nvSpPr>
        <p:spPr/>
        <p:txBody>
          <a:bodyPr/>
          <a:lstStyle>
            <a:lvl1pPr>
              <a:defRPr/>
            </a:lvl1pPr>
          </a:lstStyle>
          <a:p>
            <a:fld id="{1566C697-F2E0-6E42-A72F-9E917420826C}" type="slidenum">
              <a:rPr lang="en-GB"/>
              <a:pPr/>
              <a:t>‹#›</a:t>
            </a:fld>
            <a:endParaRPr lang="en-GB"/>
          </a:p>
        </p:txBody>
      </p:sp>
    </p:spTree>
    <p:extLst>
      <p:ext uri="{BB962C8B-B14F-4D97-AF65-F5344CB8AC3E}">
        <p14:creationId xmlns:p14="http://schemas.microsoft.com/office/powerpoint/2010/main" val="148975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4" name="Slide Number Placeholder 3"/>
          <p:cNvSpPr>
            <a:spLocks noGrp="1"/>
          </p:cNvSpPr>
          <p:nvPr>
            <p:ph type="sldNum" idx="11"/>
          </p:nvPr>
        </p:nvSpPr>
        <p:spPr/>
        <p:txBody>
          <a:bodyPr/>
          <a:lstStyle>
            <a:lvl1pPr>
              <a:defRPr/>
            </a:lvl1pPr>
          </a:lstStyle>
          <a:p>
            <a:fld id="{538D7F17-8336-0E4D-B0A1-09DEBAD29129}" type="slidenum">
              <a:rPr lang="en-GB"/>
              <a:pPr/>
              <a:t>‹#›</a:t>
            </a:fld>
            <a:endParaRPr lang="en-GB"/>
          </a:p>
        </p:txBody>
      </p:sp>
    </p:spTree>
    <p:extLst>
      <p:ext uri="{BB962C8B-B14F-4D97-AF65-F5344CB8AC3E}">
        <p14:creationId xmlns:p14="http://schemas.microsoft.com/office/powerpoint/2010/main" val="1382389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3" name="Slide Number Placeholder 2"/>
          <p:cNvSpPr>
            <a:spLocks noGrp="1"/>
          </p:cNvSpPr>
          <p:nvPr>
            <p:ph type="sldNum" idx="11"/>
          </p:nvPr>
        </p:nvSpPr>
        <p:spPr/>
        <p:txBody>
          <a:bodyPr/>
          <a:lstStyle>
            <a:lvl1pPr>
              <a:defRPr/>
            </a:lvl1pPr>
          </a:lstStyle>
          <a:p>
            <a:fld id="{BF2EAE9D-DAB6-6347-A8D8-5248BF43A84C}" type="slidenum">
              <a:rPr lang="en-GB"/>
              <a:pPr/>
              <a:t>‹#›</a:t>
            </a:fld>
            <a:endParaRPr lang="en-GB"/>
          </a:p>
        </p:txBody>
      </p:sp>
    </p:spTree>
    <p:extLst>
      <p:ext uri="{BB962C8B-B14F-4D97-AF65-F5344CB8AC3E}">
        <p14:creationId xmlns:p14="http://schemas.microsoft.com/office/powerpoint/2010/main" val="85516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GB"/>
          </a:p>
        </p:txBody>
      </p:sp>
      <p:sp>
        <p:nvSpPr>
          <p:cNvPr id="6" name="Slide Number Placeholder 5"/>
          <p:cNvSpPr>
            <a:spLocks noGrp="1"/>
          </p:cNvSpPr>
          <p:nvPr>
            <p:ph type="sldNum" idx="12"/>
          </p:nvPr>
        </p:nvSpPr>
        <p:spPr/>
        <p:txBody>
          <a:bodyPr/>
          <a:lstStyle>
            <a:lvl1pPr>
              <a:defRPr/>
            </a:lvl1pPr>
          </a:lstStyle>
          <a:p>
            <a:fld id="{0357793F-F02A-EC43-B28B-9207E11C3E49}" type="slidenum">
              <a:rPr lang="en-GB"/>
              <a:pPr/>
              <a:t>‹#›</a:t>
            </a:fld>
            <a:endParaRPr lang="en-GB"/>
          </a:p>
        </p:txBody>
      </p:sp>
    </p:spTree>
    <p:extLst>
      <p:ext uri="{BB962C8B-B14F-4D97-AF65-F5344CB8AC3E}">
        <p14:creationId xmlns:p14="http://schemas.microsoft.com/office/powerpoint/2010/main" val="3020836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F35A5551-3448-5441-92A7-BDA501038AEE}" type="slidenum">
              <a:rPr lang="en-GB"/>
              <a:pPr/>
              <a:t>‹#›</a:t>
            </a:fld>
            <a:endParaRPr lang="en-GB"/>
          </a:p>
        </p:txBody>
      </p:sp>
    </p:spTree>
    <p:extLst>
      <p:ext uri="{BB962C8B-B14F-4D97-AF65-F5344CB8AC3E}">
        <p14:creationId xmlns:p14="http://schemas.microsoft.com/office/powerpoint/2010/main" val="1491480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6" name="Slide Number Placeholder 5"/>
          <p:cNvSpPr>
            <a:spLocks noGrp="1"/>
          </p:cNvSpPr>
          <p:nvPr>
            <p:ph type="sldNum" idx="11"/>
          </p:nvPr>
        </p:nvSpPr>
        <p:spPr/>
        <p:txBody>
          <a:bodyPr/>
          <a:lstStyle>
            <a:lvl1pPr>
              <a:defRPr/>
            </a:lvl1pPr>
          </a:lstStyle>
          <a:p>
            <a:fld id="{7C33C772-70D8-3B48-89FA-9387EC11768A}" type="slidenum">
              <a:rPr lang="en-GB"/>
              <a:pPr/>
              <a:t>‹#›</a:t>
            </a:fld>
            <a:endParaRPr lang="en-GB"/>
          </a:p>
        </p:txBody>
      </p:sp>
    </p:spTree>
    <p:extLst>
      <p:ext uri="{BB962C8B-B14F-4D97-AF65-F5344CB8AC3E}">
        <p14:creationId xmlns:p14="http://schemas.microsoft.com/office/powerpoint/2010/main" val="1272262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AA16515B-1C07-664D-ABEA-FC8A471D4CE2}" type="slidenum">
              <a:rPr lang="en-GB"/>
              <a:pPr/>
              <a:t>‹#›</a:t>
            </a:fld>
            <a:endParaRPr lang="en-GB"/>
          </a:p>
        </p:txBody>
      </p:sp>
    </p:spTree>
    <p:extLst>
      <p:ext uri="{BB962C8B-B14F-4D97-AF65-F5344CB8AC3E}">
        <p14:creationId xmlns:p14="http://schemas.microsoft.com/office/powerpoint/2010/main" val="1460660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3050"/>
            <a:ext cx="2055812" cy="53054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3050"/>
            <a:ext cx="6018213" cy="53054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idx="10"/>
          </p:nvPr>
        </p:nvSpPr>
        <p:spPr/>
        <p:txBody>
          <a:bodyPr/>
          <a:lstStyle>
            <a:lvl1pPr>
              <a:defRPr/>
            </a:lvl1pPr>
          </a:lstStyle>
          <a:p>
            <a:fld id="{06780667-9B66-D04C-9159-B1267E63021B}" type="datetime1">
              <a:rPr lang="en-GB"/>
              <a:pPr/>
              <a:t>08/12/17</a:t>
            </a:fld>
            <a:endParaRPr lang="en-GB"/>
          </a:p>
        </p:txBody>
      </p:sp>
      <p:sp>
        <p:nvSpPr>
          <p:cNvPr id="5" name="Slide Number Placeholder 4"/>
          <p:cNvSpPr>
            <a:spLocks noGrp="1"/>
          </p:cNvSpPr>
          <p:nvPr>
            <p:ph type="sldNum" idx="11"/>
          </p:nvPr>
        </p:nvSpPr>
        <p:spPr/>
        <p:txBody>
          <a:bodyPr/>
          <a:lstStyle>
            <a:lvl1pPr>
              <a:defRPr/>
            </a:lvl1pPr>
          </a:lstStyle>
          <a:p>
            <a:fld id="{1FED97D9-B4A1-9241-9517-B1F2E184F0F2}" type="slidenum">
              <a:rPr lang="en-GB"/>
              <a:pPr/>
              <a:t>‹#›</a:t>
            </a:fld>
            <a:endParaRPr lang="en-GB"/>
          </a:p>
        </p:txBody>
      </p:sp>
    </p:spTree>
    <p:extLst>
      <p:ext uri="{BB962C8B-B14F-4D97-AF65-F5344CB8AC3E}">
        <p14:creationId xmlns:p14="http://schemas.microsoft.com/office/powerpoint/2010/main" val="277747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5092BCA0-2825-6A41-85D8-CE81C01B2C0D}" type="slidenum">
              <a:rPr lang="en-GB"/>
              <a:pPr/>
              <a:t>‹#›</a:t>
            </a:fld>
            <a:endParaRPr lang="en-GB"/>
          </a:p>
        </p:txBody>
      </p:sp>
    </p:spTree>
    <p:extLst>
      <p:ext uri="{BB962C8B-B14F-4D97-AF65-F5344CB8AC3E}">
        <p14:creationId xmlns:p14="http://schemas.microsoft.com/office/powerpoint/2010/main" val="18689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GB"/>
          </a:p>
        </p:txBody>
      </p:sp>
      <p:sp>
        <p:nvSpPr>
          <p:cNvPr id="9" name="Slide Number Placeholder 8"/>
          <p:cNvSpPr>
            <a:spLocks noGrp="1"/>
          </p:cNvSpPr>
          <p:nvPr>
            <p:ph type="sldNum" idx="12"/>
          </p:nvPr>
        </p:nvSpPr>
        <p:spPr/>
        <p:txBody>
          <a:bodyPr/>
          <a:lstStyle>
            <a:lvl1pPr>
              <a:defRPr/>
            </a:lvl1pPr>
          </a:lstStyle>
          <a:p>
            <a:fld id="{B067A691-E9DD-8749-8E1F-332DCDE1F0BC}" type="slidenum">
              <a:rPr lang="en-GB"/>
              <a:pPr/>
              <a:t>‹#›</a:t>
            </a:fld>
            <a:endParaRPr lang="en-GB"/>
          </a:p>
        </p:txBody>
      </p:sp>
    </p:spTree>
    <p:extLst>
      <p:ext uri="{BB962C8B-B14F-4D97-AF65-F5344CB8AC3E}">
        <p14:creationId xmlns:p14="http://schemas.microsoft.com/office/powerpoint/2010/main" val="4268365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GB"/>
          </a:p>
        </p:txBody>
      </p:sp>
      <p:sp>
        <p:nvSpPr>
          <p:cNvPr id="5" name="Slide Number Placeholder 4"/>
          <p:cNvSpPr>
            <a:spLocks noGrp="1"/>
          </p:cNvSpPr>
          <p:nvPr>
            <p:ph type="sldNum" idx="12"/>
          </p:nvPr>
        </p:nvSpPr>
        <p:spPr/>
        <p:txBody>
          <a:bodyPr/>
          <a:lstStyle>
            <a:lvl1pPr>
              <a:defRPr/>
            </a:lvl1pPr>
          </a:lstStyle>
          <a:p>
            <a:fld id="{CB2737EC-F72A-7C43-95A7-2DAC0044CDDC}" type="slidenum">
              <a:rPr lang="en-GB"/>
              <a:pPr/>
              <a:t>‹#›</a:t>
            </a:fld>
            <a:endParaRPr lang="en-GB"/>
          </a:p>
        </p:txBody>
      </p:sp>
    </p:spTree>
    <p:extLst>
      <p:ext uri="{BB962C8B-B14F-4D97-AF65-F5344CB8AC3E}">
        <p14:creationId xmlns:p14="http://schemas.microsoft.com/office/powerpoint/2010/main" val="350908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GB"/>
          </a:p>
        </p:txBody>
      </p:sp>
      <p:sp>
        <p:nvSpPr>
          <p:cNvPr id="4" name="Slide Number Placeholder 3"/>
          <p:cNvSpPr>
            <a:spLocks noGrp="1"/>
          </p:cNvSpPr>
          <p:nvPr>
            <p:ph type="sldNum" idx="12"/>
          </p:nvPr>
        </p:nvSpPr>
        <p:spPr/>
        <p:txBody>
          <a:bodyPr/>
          <a:lstStyle>
            <a:lvl1pPr>
              <a:defRPr/>
            </a:lvl1pPr>
          </a:lstStyle>
          <a:p>
            <a:fld id="{E6CFD92A-F9EA-0A45-BC2A-DC501C599488}" type="slidenum">
              <a:rPr lang="en-GB"/>
              <a:pPr/>
              <a:t>‹#›</a:t>
            </a:fld>
            <a:endParaRPr lang="en-GB"/>
          </a:p>
        </p:txBody>
      </p:sp>
    </p:spTree>
    <p:extLst>
      <p:ext uri="{BB962C8B-B14F-4D97-AF65-F5344CB8AC3E}">
        <p14:creationId xmlns:p14="http://schemas.microsoft.com/office/powerpoint/2010/main" val="266226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127B6A1A-EDE3-9144-B04C-C8816A360EA7}" type="slidenum">
              <a:rPr lang="en-GB"/>
              <a:pPr/>
              <a:t>‹#›</a:t>
            </a:fld>
            <a:endParaRPr lang="en-GB"/>
          </a:p>
        </p:txBody>
      </p:sp>
    </p:spTree>
    <p:extLst>
      <p:ext uri="{BB962C8B-B14F-4D97-AF65-F5344CB8AC3E}">
        <p14:creationId xmlns:p14="http://schemas.microsoft.com/office/powerpoint/2010/main" val="138444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GB"/>
          </a:p>
        </p:txBody>
      </p:sp>
      <p:sp>
        <p:nvSpPr>
          <p:cNvPr id="7" name="Slide Number Placeholder 6"/>
          <p:cNvSpPr>
            <a:spLocks noGrp="1"/>
          </p:cNvSpPr>
          <p:nvPr>
            <p:ph type="sldNum" idx="12"/>
          </p:nvPr>
        </p:nvSpPr>
        <p:spPr/>
        <p:txBody>
          <a:bodyPr/>
          <a:lstStyle>
            <a:lvl1pPr>
              <a:defRPr/>
            </a:lvl1pPr>
          </a:lstStyle>
          <a:p>
            <a:fld id="{6217DCD0-44A2-4247-9A56-0569C8FEAA7D}" type="slidenum">
              <a:rPr lang="en-GB"/>
              <a:pPr/>
              <a:t>‹#›</a:t>
            </a:fld>
            <a:endParaRPr lang="en-GB"/>
          </a:p>
        </p:txBody>
      </p:sp>
    </p:spTree>
    <p:extLst>
      <p:ext uri="{BB962C8B-B14F-4D97-AF65-F5344CB8AC3E}">
        <p14:creationId xmlns:p14="http://schemas.microsoft.com/office/powerpoint/2010/main" val="1294408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GB"/>
          </a:p>
        </p:txBody>
      </p:sp>
      <p:sp>
        <p:nvSpPr>
          <p:cNvPr id="1028" name="Rectangle 4"/>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GB"/>
          </a:p>
        </p:txBody>
      </p:sp>
      <p:sp>
        <p:nvSpPr>
          <p:cNvPr id="1029"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E6A15D00-5555-2043-B043-5CC4DC12E056}"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fontAlgn="base">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2pPr>
      <a:lvl3pPr marL="1143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3pPr>
      <a:lvl4pPr marL="1600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4pPr>
      <a:lvl5pPr marL="20574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WenQuanYi Zen Hei Sharp" charset="0"/>
        </a:defRPr>
      </a:lvl9pPr>
    </p:titleStyle>
    <p:bodyStyle>
      <a:lvl1pPr marL="342900" indent="-342900" algn="l" defTabSz="449263" rtl="0" fontAlgn="base">
        <a:spcBef>
          <a:spcPts val="800"/>
        </a:spcBef>
        <a:spcAft>
          <a:spcPct val="0"/>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the title text format</a:t>
            </a:r>
          </a:p>
        </p:txBody>
      </p:sp>
      <p:sp>
        <p:nvSpPr>
          <p:cNvPr id="2050"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2051" name="Rectangle 3"/>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hangingPunct="0">
              <a:buClrTx/>
              <a:buFontTx/>
              <a:buNone/>
              <a:tabLst>
                <a:tab pos="449263" algn="l"/>
                <a:tab pos="898525" algn="l"/>
                <a:tab pos="1347788" algn="l"/>
                <a:tab pos="1797050" algn="l"/>
              </a:tabLst>
              <a:defRPr sz="1200">
                <a:solidFill>
                  <a:srgbClr val="8B8B8B"/>
                </a:solidFill>
                <a:cs typeface="DejaVu Sans" charset="0"/>
              </a:defRPr>
            </a:lvl1pPr>
          </a:lstStyle>
          <a:p>
            <a:fld id="{3108DA08-6278-244E-A8BA-D5533344D19D}" type="datetime1">
              <a:rPr lang="en-GB"/>
              <a:pPr/>
              <a:t>08/12/17</a:t>
            </a:fld>
            <a:endParaRPr lang="en-GB"/>
          </a:p>
        </p:txBody>
      </p:sp>
      <p:sp>
        <p:nvSpPr>
          <p:cNvPr id="2052"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53" name="Rectangle 5"/>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hangingPunct="0">
              <a:buClrTx/>
              <a:buFontTx/>
              <a:buNone/>
              <a:tabLst>
                <a:tab pos="449263" algn="l"/>
                <a:tab pos="898525" algn="l"/>
                <a:tab pos="1347788" algn="l"/>
                <a:tab pos="1797050" algn="l"/>
              </a:tabLst>
              <a:defRPr sz="1200">
                <a:solidFill>
                  <a:srgbClr val="8B8B8B"/>
                </a:solidFill>
                <a:cs typeface="DejaVu Sans" charset="0"/>
              </a:defRPr>
            </a:lvl1pPr>
          </a:lstStyle>
          <a:p>
            <a:fld id="{94A68961-F8A9-3A48-80E3-B1697A412A0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9pPr>
    </p:titleStyle>
    <p:bodyStyle>
      <a:lvl1pPr marL="342900" indent="-342900" algn="l" defTabSz="449263" rtl="0" fontAlgn="base">
        <a:lnSpc>
          <a:spcPct val="8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83000"/>
        </a:lnSpc>
        <a:spcBef>
          <a:spcPct val="0"/>
        </a:spcBef>
        <a:spcAft>
          <a:spcPts val="1138"/>
        </a:spcAft>
        <a:buClr>
          <a:srgbClr val="000000"/>
        </a:buClr>
        <a:buSzPct val="100000"/>
        <a:buFont typeface="Times New Roman" charset="0"/>
        <a:defRPr sz="2400">
          <a:solidFill>
            <a:srgbClr val="000000"/>
          </a:solidFill>
          <a:latin typeface="+mn-lt"/>
          <a:ea typeface="+mn-ea"/>
          <a:cs typeface="+mn-cs"/>
        </a:defRPr>
      </a:lvl2pPr>
      <a:lvl3pPr marL="1143000" indent="-228600" algn="l" defTabSz="449263" rtl="0" fontAlgn="base">
        <a:lnSpc>
          <a:spcPct val="83000"/>
        </a:lnSpc>
        <a:spcBef>
          <a:spcPct val="0"/>
        </a:spcBef>
        <a:spcAft>
          <a:spcPts val="850"/>
        </a:spcAft>
        <a:buClr>
          <a:srgbClr val="000000"/>
        </a:buClr>
        <a:buSzPct val="100000"/>
        <a:buFont typeface="Times New Roman" charset="0"/>
        <a:defRPr sz="2000">
          <a:solidFill>
            <a:srgbClr val="000000"/>
          </a:solidFill>
          <a:latin typeface="+mn-lt"/>
          <a:ea typeface="+mn-ea"/>
          <a:cs typeface="+mn-cs"/>
        </a:defRPr>
      </a:lvl3pPr>
      <a:lvl4pPr marL="1600200" indent="-228600" algn="l" defTabSz="449263" rtl="0" fontAlgn="base">
        <a:lnSpc>
          <a:spcPct val="8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dt"/>
          </p:nvPr>
        </p:nvSpPr>
        <p:spPr bwMode="auto">
          <a:xfrm>
            <a:off x="457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hangingPunct="0">
              <a:buClrTx/>
              <a:buFontTx/>
              <a:buNone/>
              <a:tabLst>
                <a:tab pos="449263" algn="l"/>
                <a:tab pos="898525" algn="l"/>
                <a:tab pos="1347788" algn="l"/>
                <a:tab pos="1797050" algn="l"/>
              </a:tabLst>
              <a:defRPr sz="1200">
                <a:solidFill>
                  <a:srgbClr val="8B8B8B"/>
                </a:solidFill>
                <a:cs typeface="DejaVu Sans" charset="0"/>
              </a:defRPr>
            </a:lvl1pPr>
          </a:lstStyle>
          <a:p>
            <a:fld id="{06780667-9B66-D04C-9159-B1267E63021B}" type="datetime1">
              <a:rPr lang="en-GB"/>
              <a:pPr/>
              <a:t>08/12/17</a:t>
            </a:fld>
            <a:endParaRPr lang="en-GB"/>
          </a:p>
        </p:txBody>
      </p:sp>
      <p:sp>
        <p:nvSpPr>
          <p:cNvPr id="3074" name="Text Box 2"/>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75" name="Rectangle 3"/>
          <p:cNvSpPr>
            <a:spLocks noGrp="1" noChangeArrowheads="1"/>
          </p:cNvSpPr>
          <p:nvPr>
            <p:ph type="sldNum"/>
          </p:nvPr>
        </p:nvSpPr>
        <p:spPr bwMode="auto">
          <a:xfrm>
            <a:off x="6553200" y="6356350"/>
            <a:ext cx="2130425"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hangingPunct="0">
              <a:buClrTx/>
              <a:buFontTx/>
              <a:buNone/>
              <a:tabLst>
                <a:tab pos="449263" algn="l"/>
                <a:tab pos="898525" algn="l"/>
                <a:tab pos="1347788" algn="l"/>
                <a:tab pos="1797050" algn="l"/>
              </a:tabLst>
              <a:defRPr sz="1200">
                <a:solidFill>
                  <a:srgbClr val="8B8B8B"/>
                </a:solidFill>
                <a:cs typeface="DejaVu Sans" charset="0"/>
              </a:defRPr>
            </a:lvl1pPr>
          </a:lstStyle>
          <a:p>
            <a:fld id="{9415EDFB-1C67-1246-8098-4956A97BAB0D}" type="slidenum">
              <a:rPr lang="en-GB"/>
              <a:pPr/>
              <a:t>‹#›</a:t>
            </a:fld>
            <a:endParaRPr lang="en-GB"/>
          </a:p>
        </p:txBody>
      </p:sp>
      <p:sp>
        <p:nvSpPr>
          <p:cNvPr id="3076" name="Rectangle 4"/>
          <p:cNvSpPr>
            <a:spLocks noGrp="1" noChangeArrowheads="1"/>
          </p:cNvSpPr>
          <p:nvPr>
            <p:ph type="title"/>
          </p:nvPr>
        </p:nvSpPr>
        <p:spPr bwMode="auto">
          <a:xfrm>
            <a:off x="457200" y="273050"/>
            <a:ext cx="8226425" cy="1141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3077" name="Rectangle 5"/>
          <p:cNvSpPr>
            <a:spLocks noGrp="1" noChangeArrowheads="1"/>
          </p:cNvSpPr>
          <p:nvPr>
            <p:ph type="body" idx="1"/>
          </p:nvPr>
        </p:nvSpPr>
        <p:spPr bwMode="auto">
          <a:xfrm>
            <a:off x="457200" y="1604963"/>
            <a:ext cx="8226425" cy="397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6840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mj-lt"/>
          <a:ea typeface="+mj-ea"/>
          <a:cs typeface="+mj-cs"/>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charset="0"/>
        <a:defRPr sz="2400">
          <a:solidFill>
            <a:srgbClr val="009999"/>
          </a:solidFill>
          <a:latin typeface="Arial" charset="0"/>
          <a:ea typeface="ＭＳ Ｐゴシック" charset="0"/>
          <a:cs typeface="WenQuanYi Zen Hei Sharp" charset="0"/>
        </a:defRPr>
      </a:lvl9pPr>
    </p:titleStyle>
    <p:bodyStyle>
      <a:lvl1pPr marL="342900" indent="-342900" algn="l" defTabSz="449263" rtl="0" fontAlgn="base">
        <a:lnSpc>
          <a:spcPct val="8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a:lnSpc>
          <a:spcPct val="83000"/>
        </a:lnSpc>
        <a:spcBef>
          <a:spcPct val="0"/>
        </a:spcBef>
        <a:spcAft>
          <a:spcPts val="1138"/>
        </a:spcAft>
        <a:buClr>
          <a:srgbClr val="000000"/>
        </a:buClr>
        <a:buSzPct val="100000"/>
        <a:buFont typeface="Times New Roman" charset="0"/>
        <a:defRPr sz="2400">
          <a:solidFill>
            <a:srgbClr val="000000"/>
          </a:solidFill>
          <a:latin typeface="+mn-lt"/>
          <a:ea typeface="+mn-ea"/>
          <a:cs typeface="+mn-cs"/>
        </a:defRPr>
      </a:lvl2pPr>
      <a:lvl3pPr marL="1143000" indent="-228600" algn="l" defTabSz="449263" rtl="0" fontAlgn="base">
        <a:lnSpc>
          <a:spcPct val="83000"/>
        </a:lnSpc>
        <a:spcBef>
          <a:spcPct val="0"/>
        </a:spcBef>
        <a:spcAft>
          <a:spcPts val="850"/>
        </a:spcAft>
        <a:buClr>
          <a:srgbClr val="000000"/>
        </a:buClr>
        <a:buSzPct val="100000"/>
        <a:buFont typeface="Times New Roman" charset="0"/>
        <a:defRPr sz="2000">
          <a:solidFill>
            <a:srgbClr val="000000"/>
          </a:solidFill>
          <a:latin typeface="+mn-lt"/>
          <a:ea typeface="+mn-ea"/>
          <a:cs typeface="+mn-cs"/>
        </a:defRPr>
      </a:lvl3pPr>
      <a:lvl4pPr marL="1600200" indent="-228600" algn="l" defTabSz="449263" rtl="0" fontAlgn="base">
        <a:lnSpc>
          <a:spcPct val="8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lnSpc>
          <a:spcPct val="8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9" Type="http://schemas.openxmlformats.org/officeDocument/2006/relationships/image" Target="../media/image27.jpeg"/><Relationship Id="rId20" Type="http://schemas.openxmlformats.org/officeDocument/2006/relationships/image" Target="../media/image38.jpeg"/><Relationship Id="rId21" Type="http://schemas.openxmlformats.org/officeDocument/2006/relationships/image" Target="../media/image39.jpeg"/><Relationship Id="rId10" Type="http://schemas.openxmlformats.org/officeDocument/2006/relationships/image" Target="../media/image28.jpeg"/><Relationship Id="rId11" Type="http://schemas.openxmlformats.org/officeDocument/2006/relationships/image" Target="../media/image29.jpeg"/><Relationship Id="rId12" Type="http://schemas.openxmlformats.org/officeDocument/2006/relationships/image" Target="../media/image30.jpeg"/><Relationship Id="rId13" Type="http://schemas.openxmlformats.org/officeDocument/2006/relationships/image" Target="../media/image31.jpeg"/><Relationship Id="rId14" Type="http://schemas.openxmlformats.org/officeDocument/2006/relationships/image" Target="../media/image32.jpeg"/><Relationship Id="rId15" Type="http://schemas.openxmlformats.org/officeDocument/2006/relationships/image" Target="../media/image33.jpeg"/><Relationship Id="rId16" Type="http://schemas.openxmlformats.org/officeDocument/2006/relationships/image" Target="../media/image34.jpeg"/><Relationship Id="rId17" Type="http://schemas.openxmlformats.org/officeDocument/2006/relationships/image" Target="../media/image35.jpeg"/><Relationship Id="rId18" Type="http://schemas.openxmlformats.org/officeDocument/2006/relationships/image" Target="../media/image36.jpeg"/><Relationship Id="rId19"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a:xfrm>
            <a:off x="0" y="-26988"/>
            <a:ext cx="9144000" cy="1143001"/>
          </a:xfrm>
          <a:solidFill>
            <a:srgbClr val="000000"/>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GB" sz="4000">
                <a:solidFill>
                  <a:srgbClr val="FFFFFF"/>
                </a:solidFill>
              </a:rPr>
              <a:t>Meteorology and Atmospheric Physics</a:t>
            </a:r>
            <a:br>
              <a:rPr lang="en-GB" sz="4000">
                <a:solidFill>
                  <a:srgbClr val="FFFFFF"/>
                </a:solidFill>
              </a:rPr>
            </a:br>
            <a:r>
              <a:rPr lang="en-GB" sz="2400">
                <a:solidFill>
                  <a:srgbClr val="FFFFFF"/>
                </a:solidFill>
              </a:rPr>
              <a:t>lecture 10 / practice questions</a:t>
            </a:r>
          </a:p>
        </p:txBody>
      </p:sp>
      <p:sp>
        <p:nvSpPr>
          <p:cNvPr id="7170" name="Rectangle 2"/>
          <p:cNvSpPr>
            <a:spLocks noChangeArrowheads="1"/>
          </p:cNvSpPr>
          <p:nvPr>
            <p:ph type="body" idx="1"/>
          </p:nvPr>
        </p:nvSpPr>
        <p:spPr>
          <a:xfrm>
            <a:off x="0" y="1268413"/>
            <a:ext cx="8964613" cy="5256212"/>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indent="-339725">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Recap:</a:t>
            </a:r>
          </a:p>
          <a:p>
            <a:pPr marL="339725" indent="-336550">
              <a:lnSpc>
                <a:spcPct val="80000"/>
              </a:lnSpc>
              <a:spcBef>
                <a:spcPts val="50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Growth by collisions leads to a broadening of the drop distribution: </a:t>
            </a:r>
            <a:r>
              <a:rPr lang="en-GB" sz="2000" i="1" dirty="0">
                <a:solidFill>
                  <a:srgbClr val="FF0000"/>
                </a:solidFill>
              </a:rPr>
              <a:t>However, drops also `break-up’ in high momentum collisions, high enough to overcome surface tension.</a:t>
            </a:r>
          </a:p>
          <a:p>
            <a:pPr marL="341313" indent="-339725">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i="1" dirty="0">
              <a:solidFill>
                <a:srgbClr val="FF0000"/>
              </a:solidFill>
            </a:endParaRPr>
          </a:p>
          <a:p>
            <a:pPr marL="339725" indent="-336550">
              <a:lnSpc>
                <a:spcPct val="80000"/>
              </a:lnSpc>
              <a:spcBef>
                <a:spcPts val="50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Various types of break-up: `bag’, `sheet’ `filament’. </a:t>
            </a:r>
            <a:r>
              <a:rPr lang="en-GB" sz="2000" i="1" dirty="0">
                <a:solidFill>
                  <a:srgbClr val="FF0000"/>
                </a:solidFill>
              </a:rPr>
              <a:t>These lead to exponential distributions in clouds.</a:t>
            </a:r>
          </a:p>
          <a:p>
            <a:pPr marL="341313" indent="-339725">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i="1" dirty="0">
              <a:solidFill>
                <a:srgbClr val="FF0000"/>
              </a:solidFill>
            </a:endParaRPr>
          </a:p>
          <a:p>
            <a:pPr marL="339725" indent="-336550">
              <a:lnSpc>
                <a:spcPct val="80000"/>
              </a:lnSpc>
              <a:spcBef>
                <a:spcPts val="50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Snowflakes also form by the collection of other snowflakes (aggregation); and </a:t>
            </a:r>
            <a:r>
              <a:rPr lang="en-GB" sz="2000" dirty="0" err="1"/>
              <a:t>graupel</a:t>
            </a:r>
            <a:r>
              <a:rPr lang="en-GB" sz="2000" dirty="0"/>
              <a:t> or hail forms when ice crystals grow by the collection of drops (riming)</a:t>
            </a:r>
          </a:p>
          <a:p>
            <a:pPr marL="341313" indent="-339725">
              <a:lnSpc>
                <a:spcPct val="80000"/>
              </a:lnSpc>
              <a:spcBef>
                <a:spcPts val="500"/>
              </a:spcBef>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000" i="1" dirty="0">
              <a:solidFill>
                <a:srgbClr val="FF0000"/>
              </a:solidFill>
            </a:endParaRPr>
          </a:p>
          <a:p>
            <a:pPr marL="339725" indent="-336550">
              <a:lnSpc>
                <a:spcPct val="80000"/>
              </a:lnSpc>
              <a:spcBef>
                <a:spcPts val="50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dirty="0"/>
              <a:t>Today: </a:t>
            </a:r>
          </a:p>
          <a:p>
            <a:pPr marL="739775" lvl="1" indent="-282575">
              <a:lnSpc>
                <a:spcPct val="80000"/>
              </a:lnSpc>
              <a:spcBef>
                <a:spcPts val="45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t>briefly talk about </a:t>
            </a:r>
            <a:r>
              <a:rPr lang="en-GB" sz="1800" dirty="0" err="1"/>
              <a:t>graupel</a:t>
            </a:r>
            <a:r>
              <a:rPr lang="en-GB" sz="1800" dirty="0"/>
              <a:t> / hail growth and secondary ice production </a:t>
            </a:r>
          </a:p>
          <a:p>
            <a:pPr marL="739775" lvl="1" indent="-282575">
              <a:lnSpc>
                <a:spcPct val="80000"/>
              </a:lnSpc>
              <a:spcBef>
                <a:spcPts val="450"/>
              </a:spcBef>
              <a:buFont typeface="Aria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t>Go through some practice exam questions</a:t>
            </a:r>
          </a:p>
        </p:txBody>
      </p:sp>
      <p:sp>
        <p:nvSpPr>
          <p:cNvPr id="7171" name="Text Box 3"/>
          <p:cNvSpPr txBox="1">
            <a:spLocks noChangeArrowheads="1"/>
          </p:cNvSpPr>
          <p:nvPr/>
        </p:nvSpPr>
        <p:spPr bwMode="auto">
          <a:xfrm>
            <a:off x="5365750" y="6308725"/>
            <a:ext cx="3743325" cy="368300"/>
          </a:xfrm>
          <a:prstGeom prst="rect">
            <a:avLst/>
          </a:prstGeom>
          <a:solidFill>
            <a:srgbClr val="000000"/>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b="1" i="1">
                <a:solidFill>
                  <a:srgbClr val="FFFFFF"/>
                </a:solidFill>
              </a:rPr>
              <a:t>Dr Paul Connolly, reader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Physical Mechanism for splinter production</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flipV="1">
            <a:off x="304800" y="11430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1" name="Oval 10"/>
          <p:cNvSpPr/>
          <p:nvPr/>
        </p:nvSpPr>
        <p:spPr>
          <a:xfrm flipV="1">
            <a:off x="1633538" y="2320925"/>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5958" name="Rectangle 2"/>
          <p:cNvSpPr>
            <a:spLocks noChangeArrowheads="1"/>
          </p:cNvSpPr>
          <p:nvPr/>
        </p:nvSpPr>
        <p:spPr bwMode="auto">
          <a:xfrm>
            <a:off x="6858000" y="640080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buClrTx/>
              <a:buSzTx/>
              <a:buFontTx/>
              <a:buNone/>
            </a:pPr>
            <a:r>
              <a:rPr lang="en-GB" sz="1600">
                <a:solidFill>
                  <a:schemeClr val="tx1"/>
                </a:solidFill>
              </a:rPr>
              <a:t>Choularton et al. 1978</a:t>
            </a:r>
            <a:endParaRPr lang="en-US" sz="1600">
              <a:solidFill>
                <a:schemeClr val="tx1"/>
              </a:solidFill>
            </a:endParaRPr>
          </a:p>
        </p:txBody>
      </p:sp>
      <p:sp>
        <p:nvSpPr>
          <p:cNvPr id="125959" name="TextBox 9"/>
          <p:cNvSpPr txBox="1">
            <a:spLocks noChangeArrowheads="1"/>
          </p:cNvSpPr>
          <p:nvPr/>
        </p:nvSpPr>
        <p:spPr bwMode="auto">
          <a:xfrm>
            <a:off x="2133600" y="1371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approaches liquid drop with diameter &gt;25</a:t>
            </a:r>
            <a:r>
              <a:rPr lang="en-GB">
                <a:latin typeface="Symbol" charset="0"/>
              </a:rPr>
              <a:t>m</a:t>
            </a:r>
            <a:r>
              <a:rPr lang="en-GB">
                <a:latin typeface="Calibri" charset="0"/>
              </a:rPr>
              <a:t>m</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Physical Mechanism for splinter production</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flipV="1">
            <a:off x="304800" y="11430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1" name="Oval 10"/>
          <p:cNvSpPr/>
          <p:nvPr/>
        </p:nvSpPr>
        <p:spPr>
          <a:xfrm flipV="1">
            <a:off x="1633538" y="2320925"/>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6982" name="Rectangle 2"/>
          <p:cNvSpPr>
            <a:spLocks noChangeArrowheads="1"/>
          </p:cNvSpPr>
          <p:nvPr/>
        </p:nvSpPr>
        <p:spPr bwMode="auto">
          <a:xfrm>
            <a:off x="6858000" y="640080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buClrTx/>
              <a:buSzTx/>
              <a:buFontTx/>
              <a:buNone/>
            </a:pPr>
            <a:r>
              <a:rPr lang="en-GB" sz="1600">
                <a:solidFill>
                  <a:schemeClr val="tx1"/>
                </a:solidFill>
              </a:rPr>
              <a:t>Choularton et al. 1978</a:t>
            </a:r>
            <a:endParaRPr lang="en-US" sz="1600">
              <a:solidFill>
                <a:schemeClr val="tx1"/>
              </a:solidFill>
            </a:endParaRPr>
          </a:p>
        </p:txBody>
      </p:sp>
      <p:sp>
        <p:nvSpPr>
          <p:cNvPr id="13" name="Hexagon 12"/>
          <p:cNvSpPr/>
          <p:nvPr/>
        </p:nvSpPr>
        <p:spPr>
          <a:xfrm flipV="1">
            <a:off x="333375" y="29337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4" name="Oval 13"/>
          <p:cNvSpPr/>
          <p:nvPr/>
        </p:nvSpPr>
        <p:spPr>
          <a:xfrm flipV="1">
            <a:off x="1493838" y="3771900"/>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6985" name="TextBox 14"/>
          <p:cNvSpPr txBox="1">
            <a:spLocks noChangeArrowheads="1"/>
          </p:cNvSpPr>
          <p:nvPr/>
        </p:nvSpPr>
        <p:spPr bwMode="auto">
          <a:xfrm>
            <a:off x="2162175" y="3162300"/>
            <a:ext cx="256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contacts liquid drop and they stick</a:t>
            </a:r>
          </a:p>
        </p:txBody>
      </p:sp>
      <p:sp>
        <p:nvSpPr>
          <p:cNvPr id="126986" name="TextBox 15"/>
          <p:cNvSpPr txBox="1">
            <a:spLocks noChangeArrowheads="1"/>
          </p:cNvSpPr>
          <p:nvPr/>
        </p:nvSpPr>
        <p:spPr bwMode="auto">
          <a:xfrm>
            <a:off x="2133600" y="1371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approaches liquid drop with diameter &gt;25</a:t>
            </a:r>
            <a:r>
              <a:rPr lang="en-GB">
                <a:latin typeface="Symbol" charset="0"/>
              </a:rPr>
              <a:t>m</a:t>
            </a:r>
            <a:r>
              <a:rPr lang="en-GB">
                <a:latin typeface="Calibri" charset="0"/>
              </a:rPr>
              <a:t>m</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Physical Mechanism for splinter production</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flipV="1">
            <a:off x="304800" y="11430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1" name="Oval 10"/>
          <p:cNvSpPr/>
          <p:nvPr/>
        </p:nvSpPr>
        <p:spPr>
          <a:xfrm flipV="1">
            <a:off x="1633538" y="2320925"/>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8006" name="TextBox 11"/>
          <p:cNvSpPr txBox="1">
            <a:spLocks noChangeArrowheads="1"/>
          </p:cNvSpPr>
          <p:nvPr/>
        </p:nvSpPr>
        <p:spPr bwMode="auto">
          <a:xfrm>
            <a:off x="2133600" y="1371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approaches liquid drop with diameter &gt;25</a:t>
            </a:r>
            <a:r>
              <a:rPr lang="en-GB">
                <a:latin typeface="Symbol" charset="0"/>
              </a:rPr>
              <a:t>m</a:t>
            </a:r>
            <a:r>
              <a:rPr lang="en-GB">
                <a:latin typeface="Calibri" charset="0"/>
              </a:rPr>
              <a:t>m</a:t>
            </a:r>
          </a:p>
        </p:txBody>
      </p:sp>
      <p:sp>
        <p:nvSpPr>
          <p:cNvPr id="128007" name="Rectangle 2"/>
          <p:cNvSpPr>
            <a:spLocks noChangeArrowheads="1"/>
          </p:cNvSpPr>
          <p:nvPr/>
        </p:nvSpPr>
        <p:spPr bwMode="auto">
          <a:xfrm>
            <a:off x="6858000" y="640080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buClrTx/>
              <a:buSzTx/>
              <a:buFontTx/>
              <a:buNone/>
            </a:pPr>
            <a:r>
              <a:rPr lang="en-GB" sz="1600">
                <a:solidFill>
                  <a:schemeClr val="tx1"/>
                </a:solidFill>
              </a:rPr>
              <a:t>Choularton et al. 1978</a:t>
            </a:r>
            <a:endParaRPr lang="en-US" sz="1600">
              <a:solidFill>
                <a:schemeClr val="tx1"/>
              </a:solidFill>
            </a:endParaRPr>
          </a:p>
        </p:txBody>
      </p:sp>
      <p:sp>
        <p:nvSpPr>
          <p:cNvPr id="13" name="Hexagon 12"/>
          <p:cNvSpPr/>
          <p:nvPr/>
        </p:nvSpPr>
        <p:spPr>
          <a:xfrm flipV="1">
            <a:off x="333375" y="29337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4" name="Oval 13"/>
          <p:cNvSpPr/>
          <p:nvPr/>
        </p:nvSpPr>
        <p:spPr>
          <a:xfrm flipV="1">
            <a:off x="1493838" y="3771900"/>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7" name="Hexagon 16"/>
          <p:cNvSpPr/>
          <p:nvPr/>
        </p:nvSpPr>
        <p:spPr>
          <a:xfrm flipV="1">
            <a:off x="409575" y="454025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8" name="Oval 17"/>
          <p:cNvSpPr/>
          <p:nvPr/>
        </p:nvSpPr>
        <p:spPr>
          <a:xfrm flipV="1">
            <a:off x="1570038" y="5378450"/>
            <a:ext cx="195262" cy="228600"/>
          </a:xfrm>
          <a:prstGeom prst="ellipse">
            <a:avLst/>
          </a:prstGeom>
          <a:solidFill>
            <a:srgbClr val="FF0000"/>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8012" name="TextBox 18"/>
          <p:cNvSpPr txBox="1">
            <a:spLocks noChangeArrowheads="1"/>
          </p:cNvSpPr>
          <p:nvPr/>
        </p:nvSpPr>
        <p:spPr bwMode="auto">
          <a:xfrm>
            <a:off x="2209800" y="476885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forms</a:t>
            </a:r>
          </a:p>
        </p:txBody>
      </p:sp>
      <p:sp>
        <p:nvSpPr>
          <p:cNvPr id="128013" name="TextBox 15"/>
          <p:cNvSpPr txBox="1">
            <a:spLocks noChangeArrowheads="1"/>
          </p:cNvSpPr>
          <p:nvPr/>
        </p:nvSpPr>
        <p:spPr bwMode="auto">
          <a:xfrm>
            <a:off x="2162175" y="3162300"/>
            <a:ext cx="256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contacts liquid drop and they stick</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Physical Mechanism for splinter production</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flipV="1">
            <a:off x="304800" y="11430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1" name="Oval 10"/>
          <p:cNvSpPr/>
          <p:nvPr/>
        </p:nvSpPr>
        <p:spPr>
          <a:xfrm flipV="1">
            <a:off x="1633538" y="2320925"/>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9030" name="TextBox 11"/>
          <p:cNvSpPr txBox="1">
            <a:spLocks noChangeArrowheads="1"/>
          </p:cNvSpPr>
          <p:nvPr/>
        </p:nvSpPr>
        <p:spPr bwMode="auto">
          <a:xfrm>
            <a:off x="2133600" y="13716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approaches liquid drop with diameter &gt;25</a:t>
            </a:r>
            <a:r>
              <a:rPr lang="en-GB">
                <a:latin typeface="Symbol" charset="0"/>
              </a:rPr>
              <a:t>m</a:t>
            </a:r>
            <a:r>
              <a:rPr lang="en-GB">
                <a:latin typeface="Calibri" charset="0"/>
              </a:rPr>
              <a:t>m</a:t>
            </a:r>
          </a:p>
        </p:txBody>
      </p:sp>
      <p:sp>
        <p:nvSpPr>
          <p:cNvPr id="129031" name="Rectangle 2"/>
          <p:cNvSpPr>
            <a:spLocks noChangeArrowheads="1"/>
          </p:cNvSpPr>
          <p:nvPr/>
        </p:nvSpPr>
        <p:spPr bwMode="auto">
          <a:xfrm>
            <a:off x="6858000" y="640080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buClrTx/>
              <a:buSzTx/>
              <a:buFontTx/>
              <a:buNone/>
            </a:pPr>
            <a:r>
              <a:rPr lang="en-GB" sz="1600">
                <a:solidFill>
                  <a:schemeClr val="tx1"/>
                </a:solidFill>
              </a:rPr>
              <a:t>Choularton et al. 1978</a:t>
            </a:r>
            <a:endParaRPr lang="en-US" sz="1600">
              <a:solidFill>
                <a:schemeClr val="tx1"/>
              </a:solidFill>
            </a:endParaRPr>
          </a:p>
        </p:txBody>
      </p:sp>
      <p:sp>
        <p:nvSpPr>
          <p:cNvPr id="13" name="Hexagon 12"/>
          <p:cNvSpPr/>
          <p:nvPr/>
        </p:nvSpPr>
        <p:spPr>
          <a:xfrm flipV="1">
            <a:off x="333375" y="29337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4" name="Oval 13"/>
          <p:cNvSpPr/>
          <p:nvPr/>
        </p:nvSpPr>
        <p:spPr>
          <a:xfrm flipV="1">
            <a:off x="1493838" y="3771900"/>
            <a:ext cx="195262"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7" name="Hexagon 16"/>
          <p:cNvSpPr/>
          <p:nvPr/>
        </p:nvSpPr>
        <p:spPr>
          <a:xfrm flipV="1">
            <a:off x="409575" y="454025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8" name="Oval 17"/>
          <p:cNvSpPr/>
          <p:nvPr/>
        </p:nvSpPr>
        <p:spPr>
          <a:xfrm flipV="1">
            <a:off x="1570038" y="5378450"/>
            <a:ext cx="195262" cy="228600"/>
          </a:xfrm>
          <a:prstGeom prst="ellipse">
            <a:avLst/>
          </a:prstGeom>
          <a:solidFill>
            <a:srgbClr val="FF0000"/>
          </a:solid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9036" name="TextBox 18"/>
          <p:cNvSpPr txBox="1">
            <a:spLocks noChangeArrowheads="1"/>
          </p:cNvSpPr>
          <p:nvPr/>
        </p:nvSpPr>
        <p:spPr bwMode="auto">
          <a:xfrm>
            <a:off x="2209800" y="476885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forms</a:t>
            </a:r>
          </a:p>
        </p:txBody>
      </p:sp>
      <p:sp>
        <p:nvSpPr>
          <p:cNvPr id="129037" name="TextBox 15"/>
          <p:cNvSpPr txBox="1">
            <a:spLocks noChangeArrowheads="1"/>
          </p:cNvSpPr>
          <p:nvPr/>
        </p:nvSpPr>
        <p:spPr bwMode="auto">
          <a:xfrm>
            <a:off x="2162175" y="3162300"/>
            <a:ext cx="256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contacts liquid drop and they stick</a:t>
            </a:r>
          </a:p>
        </p:txBody>
      </p:sp>
      <p:sp>
        <p:nvSpPr>
          <p:cNvPr id="15" name="Hexagon 14"/>
          <p:cNvSpPr/>
          <p:nvPr/>
        </p:nvSpPr>
        <p:spPr>
          <a:xfrm flipV="1">
            <a:off x="4953000" y="44958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20" name="Oval 19"/>
          <p:cNvSpPr/>
          <p:nvPr/>
        </p:nvSpPr>
        <p:spPr>
          <a:xfrm flipV="1">
            <a:off x="6115050" y="5334000"/>
            <a:ext cx="195263" cy="228600"/>
          </a:xfrm>
          <a:prstGeom prst="ellipse">
            <a:avLst/>
          </a:prstGeom>
          <a:solidFill>
            <a:srgbClr val="FF0000"/>
          </a:solidFill>
          <a:ln w="984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9040" name="TextBox 20"/>
          <p:cNvSpPr txBox="1">
            <a:spLocks noChangeArrowheads="1"/>
          </p:cNvSpPr>
          <p:nvPr/>
        </p:nvSpPr>
        <p:spPr bwMode="auto">
          <a:xfrm>
            <a:off x="6753225" y="4724400"/>
            <a:ext cx="2009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a:t>
            </a:r>
            <a:r>
              <a:rPr lang="en-GB" b="1">
                <a:latin typeface="Calibri" charset="0"/>
              </a:rPr>
              <a:t>thickens</a:t>
            </a:r>
          </a:p>
          <a:p>
            <a:pPr defTabSz="914400">
              <a:buClrTx/>
              <a:buSzTx/>
              <a:buFontTx/>
              <a:buNone/>
            </a:pPr>
            <a:r>
              <a:rPr lang="en-GB">
                <a:latin typeface="Calibri" charset="0"/>
              </a:rPr>
              <a:t>and builds internal pressure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Physical Mechanism for splinter production</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Hexagon 7"/>
          <p:cNvSpPr/>
          <p:nvPr/>
        </p:nvSpPr>
        <p:spPr>
          <a:xfrm flipV="1">
            <a:off x="304800" y="11430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1" name="Oval 10"/>
          <p:cNvSpPr/>
          <p:nvPr/>
        </p:nvSpPr>
        <p:spPr>
          <a:xfrm flipV="1">
            <a:off x="1633538" y="2320925"/>
            <a:ext cx="195262" cy="1936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30054" name="TextBox 11"/>
          <p:cNvSpPr txBox="1">
            <a:spLocks noChangeArrowheads="1"/>
          </p:cNvSpPr>
          <p:nvPr/>
        </p:nvSpPr>
        <p:spPr bwMode="auto">
          <a:xfrm>
            <a:off x="2133600" y="1371600"/>
            <a:ext cx="281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approaches liquid drop with diameter &gt; 25</a:t>
            </a:r>
            <a:r>
              <a:rPr lang="en-GB">
                <a:latin typeface="Symbol" charset="0"/>
              </a:rPr>
              <a:t>m</a:t>
            </a:r>
            <a:r>
              <a:rPr lang="en-GB">
                <a:latin typeface="Calibri" charset="0"/>
              </a:rPr>
              <a:t>m</a:t>
            </a:r>
          </a:p>
        </p:txBody>
      </p:sp>
      <p:sp>
        <p:nvSpPr>
          <p:cNvPr id="130055" name="Rectangle 2"/>
          <p:cNvSpPr>
            <a:spLocks noChangeArrowheads="1"/>
          </p:cNvSpPr>
          <p:nvPr/>
        </p:nvSpPr>
        <p:spPr bwMode="auto">
          <a:xfrm>
            <a:off x="6858000" y="6400800"/>
            <a:ext cx="2203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buClrTx/>
              <a:buSzTx/>
              <a:buFontTx/>
              <a:buNone/>
            </a:pPr>
            <a:r>
              <a:rPr lang="en-GB" sz="1600">
                <a:solidFill>
                  <a:schemeClr val="tx1"/>
                </a:solidFill>
              </a:rPr>
              <a:t>Choularton et al. 1978</a:t>
            </a:r>
            <a:endParaRPr lang="en-US" sz="1600">
              <a:solidFill>
                <a:schemeClr val="tx1"/>
              </a:solidFill>
            </a:endParaRPr>
          </a:p>
        </p:txBody>
      </p:sp>
      <p:sp>
        <p:nvSpPr>
          <p:cNvPr id="13" name="Hexagon 12"/>
          <p:cNvSpPr/>
          <p:nvPr/>
        </p:nvSpPr>
        <p:spPr>
          <a:xfrm flipV="1">
            <a:off x="333375" y="29337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4" name="Oval 13"/>
          <p:cNvSpPr/>
          <p:nvPr/>
        </p:nvSpPr>
        <p:spPr>
          <a:xfrm flipV="1">
            <a:off x="1493838" y="3771900"/>
            <a:ext cx="195262"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7" name="Hexagon 16"/>
          <p:cNvSpPr/>
          <p:nvPr/>
        </p:nvSpPr>
        <p:spPr>
          <a:xfrm flipV="1">
            <a:off x="409575" y="454025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8" name="Oval 17"/>
          <p:cNvSpPr/>
          <p:nvPr/>
        </p:nvSpPr>
        <p:spPr>
          <a:xfrm flipV="1">
            <a:off x="1570038" y="5378450"/>
            <a:ext cx="195262" cy="184150"/>
          </a:xfrm>
          <a:prstGeom prst="ellipse">
            <a:avLst/>
          </a:prstGeom>
          <a:solidFill>
            <a:srgbClr val="FF0000"/>
          </a:solidFill>
          <a:ln w="444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30060" name="TextBox 18"/>
          <p:cNvSpPr txBox="1">
            <a:spLocks noChangeArrowheads="1"/>
          </p:cNvSpPr>
          <p:nvPr/>
        </p:nvSpPr>
        <p:spPr bwMode="auto">
          <a:xfrm>
            <a:off x="2209800" y="4768850"/>
            <a:ext cx="1828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forms</a:t>
            </a:r>
          </a:p>
        </p:txBody>
      </p:sp>
      <p:sp>
        <p:nvSpPr>
          <p:cNvPr id="130061" name="TextBox 15"/>
          <p:cNvSpPr txBox="1">
            <a:spLocks noChangeArrowheads="1"/>
          </p:cNvSpPr>
          <p:nvPr/>
        </p:nvSpPr>
        <p:spPr bwMode="auto">
          <a:xfrm>
            <a:off x="2162175" y="3162300"/>
            <a:ext cx="2562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Rimer contacts liquid drop and they stick</a:t>
            </a:r>
          </a:p>
        </p:txBody>
      </p:sp>
      <p:sp>
        <p:nvSpPr>
          <p:cNvPr id="15" name="Hexagon 14"/>
          <p:cNvSpPr/>
          <p:nvPr/>
        </p:nvSpPr>
        <p:spPr>
          <a:xfrm flipV="1">
            <a:off x="4953000" y="44958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20" name="Oval 19"/>
          <p:cNvSpPr/>
          <p:nvPr/>
        </p:nvSpPr>
        <p:spPr>
          <a:xfrm flipV="1">
            <a:off x="6115050" y="5334000"/>
            <a:ext cx="209550" cy="228600"/>
          </a:xfrm>
          <a:prstGeom prst="ellipse">
            <a:avLst/>
          </a:prstGeom>
          <a:solidFill>
            <a:srgbClr val="FF0000"/>
          </a:solidFill>
          <a:ln w="984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30064" name="TextBox 20"/>
          <p:cNvSpPr txBox="1">
            <a:spLocks noChangeArrowheads="1"/>
          </p:cNvSpPr>
          <p:nvPr/>
        </p:nvSpPr>
        <p:spPr bwMode="auto">
          <a:xfrm>
            <a:off x="6753225" y="4724400"/>
            <a:ext cx="2009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a:t>
            </a:r>
            <a:r>
              <a:rPr lang="en-GB" b="1">
                <a:latin typeface="Calibri" charset="0"/>
              </a:rPr>
              <a:t>thickens</a:t>
            </a:r>
          </a:p>
          <a:p>
            <a:pPr defTabSz="914400">
              <a:buClrTx/>
              <a:buSzTx/>
              <a:buFontTx/>
              <a:buNone/>
            </a:pPr>
            <a:r>
              <a:rPr lang="en-GB">
                <a:latin typeface="Calibri" charset="0"/>
              </a:rPr>
              <a:t>and builds internal pressure</a:t>
            </a:r>
          </a:p>
        </p:txBody>
      </p:sp>
      <p:sp>
        <p:nvSpPr>
          <p:cNvPr id="22" name="Hexagon 21"/>
          <p:cNvSpPr/>
          <p:nvPr/>
        </p:nvSpPr>
        <p:spPr>
          <a:xfrm flipV="1">
            <a:off x="4918075" y="2971800"/>
            <a:ext cx="1328738" cy="123983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30066" name="TextBox 22"/>
          <p:cNvSpPr txBox="1">
            <a:spLocks noChangeArrowheads="1"/>
          </p:cNvSpPr>
          <p:nvPr/>
        </p:nvSpPr>
        <p:spPr bwMode="auto">
          <a:xfrm>
            <a:off x="6705600" y="26670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Pressure relieved by cracking shell and ejected splinters</a:t>
            </a:r>
          </a:p>
        </p:txBody>
      </p:sp>
      <p:sp>
        <p:nvSpPr>
          <p:cNvPr id="28" name="Oval 27"/>
          <p:cNvSpPr/>
          <p:nvPr/>
        </p:nvSpPr>
        <p:spPr>
          <a:xfrm flipV="1">
            <a:off x="6078538" y="3940175"/>
            <a:ext cx="238125" cy="25082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29" name="Rectangle 28"/>
          <p:cNvSpPr/>
          <p:nvPr/>
        </p:nvSpPr>
        <p:spPr>
          <a:xfrm flipV="1">
            <a:off x="6429375" y="4040188"/>
            <a:ext cx="71438" cy="508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0" name="Rectangle 29"/>
          <p:cNvSpPr/>
          <p:nvPr/>
        </p:nvSpPr>
        <p:spPr>
          <a:xfrm rot="1030091">
            <a:off x="6561138" y="4173538"/>
            <a:ext cx="96837" cy="36512"/>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1" name="Rectangle 30"/>
          <p:cNvSpPr/>
          <p:nvPr/>
        </p:nvSpPr>
        <p:spPr>
          <a:xfrm rot="20097276" flipV="1">
            <a:off x="6556375" y="3903663"/>
            <a:ext cx="96838" cy="1587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4" name="Rectangle 3"/>
          <p:cNvSpPr/>
          <p:nvPr/>
        </p:nvSpPr>
        <p:spPr>
          <a:xfrm>
            <a:off x="6246813" y="3883025"/>
            <a:ext cx="153987" cy="384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hangingPunct="0">
              <a:buClrTx/>
              <a:buSzTx/>
              <a:buFontTx/>
              <a:buNone/>
              <a:defRPr/>
            </a:pPr>
            <a:endParaRPr lang="en-US" sz="240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“Goldilocks” zone for splinter production </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1076" name="Picture 2"/>
          <p:cNvPicPr>
            <a:picLocks noChangeAspect="1" noChangeArrowheads="1"/>
          </p:cNvPicPr>
          <p:nvPr/>
        </p:nvPicPr>
        <p:blipFill>
          <a:blip r:embed="rId2">
            <a:extLst>
              <a:ext uri="{28A0092B-C50C-407E-A947-70E740481C1C}">
                <a14:useLocalDpi xmlns:a14="http://schemas.microsoft.com/office/drawing/2010/main" val="0"/>
              </a:ext>
            </a:extLst>
          </a:blip>
          <a:srcRect b="16924"/>
          <a:stretch>
            <a:fillRect/>
          </a:stretch>
        </p:blipFill>
        <p:spPr bwMode="auto">
          <a:xfrm>
            <a:off x="1555750" y="1895475"/>
            <a:ext cx="5689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3140075" y="2182813"/>
            <a:ext cx="1584325" cy="4032250"/>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2" name="Rectangle 31"/>
          <p:cNvSpPr/>
          <p:nvPr/>
        </p:nvSpPr>
        <p:spPr>
          <a:xfrm>
            <a:off x="4724400" y="2182813"/>
            <a:ext cx="2087563"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3" name="Rectangle 32"/>
          <p:cNvSpPr/>
          <p:nvPr/>
        </p:nvSpPr>
        <p:spPr>
          <a:xfrm>
            <a:off x="2420938" y="2182813"/>
            <a:ext cx="719137"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cxnSp>
        <p:nvCxnSpPr>
          <p:cNvPr id="34" name="Straight Arrow Connector 33"/>
          <p:cNvCxnSpPr/>
          <p:nvPr/>
        </p:nvCxnSpPr>
        <p:spPr>
          <a:xfrm>
            <a:off x="2132013" y="1822450"/>
            <a:ext cx="576262"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081" name="TextBox 38"/>
          <p:cNvSpPr txBox="1">
            <a:spLocks noChangeArrowheads="1"/>
          </p:cNvSpPr>
          <p:nvPr/>
        </p:nvSpPr>
        <p:spPr bwMode="auto">
          <a:xfrm>
            <a:off x="223838" y="958850"/>
            <a:ext cx="2808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Droplets spread out when the hit the surface (Macklin and Payne 1967) – don</a:t>
            </a:r>
            <a:r>
              <a:rPr lang="ja-JP" altLang="en-GB">
                <a:latin typeface="Calibri" charset="0"/>
              </a:rPr>
              <a:t>’</a:t>
            </a:r>
            <a:r>
              <a:rPr lang="en-GB">
                <a:latin typeface="Calibri" charset="0"/>
              </a:rPr>
              <a:t>t form ice shell</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“Goldilocks” zone for splinter production </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2100" name="Picture 2"/>
          <p:cNvPicPr>
            <a:picLocks noChangeAspect="1" noChangeArrowheads="1"/>
          </p:cNvPicPr>
          <p:nvPr/>
        </p:nvPicPr>
        <p:blipFill>
          <a:blip r:embed="rId2">
            <a:extLst>
              <a:ext uri="{28A0092B-C50C-407E-A947-70E740481C1C}">
                <a14:useLocalDpi xmlns:a14="http://schemas.microsoft.com/office/drawing/2010/main" val="0"/>
              </a:ext>
            </a:extLst>
          </a:blip>
          <a:srcRect b="16924"/>
          <a:stretch>
            <a:fillRect/>
          </a:stretch>
        </p:blipFill>
        <p:spPr bwMode="auto">
          <a:xfrm>
            <a:off x="1555750" y="1895475"/>
            <a:ext cx="5689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Box 24"/>
          <p:cNvSpPr txBox="1">
            <a:spLocks noChangeArrowheads="1"/>
          </p:cNvSpPr>
          <p:nvPr/>
        </p:nvSpPr>
        <p:spPr bwMode="auto">
          <a:xfrm>
            <a:off x="4940300" y="958850"/>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too strong to break from internal pressure (Griggs and Choularton 1983)</a:t>
            </a:r>
          </a:p>
        </p:txBody>
      </p:sp>
      <p:sp>
        <p:nvSpPr>
          <p:cNvPr id="27" name="Rectangle 26"/>
          <p:cNvSpPr/>
          <p:nvPr/>
        </p:nvSpPr>
        <p:spPr>
          <a:xfrm>
            <a:off x="3140075" y="2182813"/>
            <a:ext cx="1584325" cy="4032250"/>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2" name="Rectangle 31"/>
          <p:cNvSpPr/>
          <p:nvPr/>
        </p:nvSpPr>
        <p:spPr>
          <a:xfrm>
            <a:off x="4724400" y="2182813"/>
            <a:ext cx="2087563"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3" name="Rectangle 32"/>
          <p:cNvSpPr/>
          <p:nvPr/>
        </p:nvSpPr>
        <p:spPr>
          <a:xfrm>
            <a:off x="2420938" y="2182813"/>
            <a:ext cx="719137"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cxnSp>
        <p:nvCxnSpPr>
          <p:cNvPr id="34" name="Straight Arrow Connector 33"/>
          <p:cNvCxnSpPr/>
          <p:nvPr/>
        </p:nvCxnSpPr>
        <p:spPr>
          <a:xfrm>
            <a:off x="2132013" y="1822450"/>
            <a:ext cx="576262"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661025" y="1822450"/>
            <a:ext cx="287338" cy="9366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2107" name="TextBox 38"/>
          <p:cNvSpPr txBox="1">
            <a:spLocks noChangeArrowheads="1"/>
          </p:cNvSpPr>
          <p:nvPr/>
        </p:nvSpPr>
        <p:spPr bwMode="auto">
          <a:xfrm>
            <a:off x="223838" y="958850"/>
            <a:ext cx="2808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Droplets spread out when the hit the surface (Macklin and Payne 1967) – don</a:t>
            </a:r>
            <a:r>
              <a:rPr lang="ja-JP" altLang="en-GB">
                <a:latin typeface="Calibri" charset="0"/>
              </a:rPr>
              <a:t>’</a:t>
            </a:r>
            <a:r>
              <a:rPr lang="en-GB">
                <a:latin typeface="Calibri" charset="0"/>
              </a:rPr>
              <a:t>t form ice shell</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“Goldilocks” zone for splinter production </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3124" name="Picture 2"/>
          <p:cNvPicPr>
            <a:picLocks noChangeAspect="1" noChangeArrowheads="1"/>
          </p:cNvPicPr>
          <p:nvPr/>
        </p:nvPicPr>
        <p:blipFill>
          <a:blip r:embed="rId2">
            <a:extLst>
              <a:ext uri="{28A0092B-C50C-407E-A947-70E740481C1C}">
                <a14:useLocalDpi xmlns:a14="http://schemas.microsoft.com/office/drawing/2010/main" val="0"/>
              </a:ext>
            </a:extLst>
          </a:blip>
          <a:srcRect b="16924"/>
          <a:stretch>
            <a:fillRect/>
          </a:stretch>
        </p:blipFill>
        <p:spPr bwMode="auto">
          <a:xfrm>
            <a:off x="1555750" y="1895475"/>
            <a:ext cx="5689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TextBox 24"/>
          <p:cNvSpPr txBox="1">
            <a:spLocks noChangeArrowheads="1"/>
          </p:cNvSpPr>
          <p:nvPr/>
        </p:nvSpPr>
        <p:spPr bwMode="auto">
          <a:xfrm>
            <a:off x="4940300" y="958850"/>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too strong to break from internal pressure (Griggs and Choularton 1983)</a:t>
            </a:r>
          </a:p>
        </p:txBody>
      </p:sp>
      <p:sp>
        <p:nvSpPr>
          <p:cNvPr id="133126" name="TextBox 25"/>
          <p:cNvSpPr txBox="1">
            <a:spLocks noChangeArrowheads="1"/>
          </p:cNvSpPr>
          <p:nvPr/>
        </p:nvSpPr>
        <p:spPr bwMode="auto">
          <a:xfrm>
            <a:off x="3065463" y="906463"/>
            <a:ext cx="173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b="1">
                <a:latin typeface="Calibri" charset="0"/>
              </a:rPr>
              <a:t>Temperature optimal for splinters</a:t>
            </a:r>
          </a:p>
        </p:txBody>
      </p:sp>
      <p:sp>
        <p:nvSpPr>
          <p:cNvPr id="27" name="Rectangle 26"/>
          <p:cNvSpPr/>
          <p:nvPr/>
        </p:nvSpPr>
        <p:spPr>
          <a:xfrm>
            <a:off x="3140075" y="2182813"/>
            <a:ext cx="1584325" cy="4032250"/>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2" name="Rectangle 31"/>
          <p:cNvSpPr/>
          <p:nvPr/>
        </p:nvSpPr>
        <p:spPr>
          <a:xfrm>
            <a:off x="4724400" y="2182813"/>
            <a:ext cx="2087563"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3" name="Rectangle 32"/>
          <p:cNvSpPr/>
          <p:nvPr/>
        </p:nvSpPr>
        <p:spPr>
          <a:xfrm>
            <a:off x="2420938" y="2182813"/>
            <a:ext cx="719137"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cxnSp>
        <p:nvCxnSpPr>
          <p:cNvPr id="34" name="Straight Arrow Connector 33"/>
          <p:cNvCxnSpPr/>
          <p:nvPr/>
        </p:nvCxnSpPr>
        <p:spPr>
          <a:xfrm>
            <a:off x="2132013" y="1822450"/>
            <a:ext cx="576262"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661025" y="1822450"/>
            <a:ext cx="287338" cy="9366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725863" y="1798638"/>
            <a:ext cx="71437"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133" name="TextBox 38"/>
          <p:cNvSpPr txBox="1">
            <a:spLocks noChangeArrowheads="1"/>
          </p:cNvSpPr>
          <p:nvPr/>
        </p:nvSpPr>
        <p:spPr bwMode="auto">
          <a:xfrm>
            <a:off x="223838" y="958850"/>
            <a:ext cx="2808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Droplets spread out when the hit the surface (Macklin and Payne 1967) – don</a:t>
            </a:r>
            <a:r>
              <a:rPr lang="ja-JP" altLang="en-GB">
                <a:latin typeface="Calibri" charset="0"/>
              </a:rPr>
              <a:t>’</a:t>
            </a:r>
            <a:r>
              <a:rPr lang="en-GB">
                <a:latin typeface="Calibri" charset="0"/>
              </a:rPr>
              <a:t>t form ice shell</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“Goldilocks” zone for splinter production </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134148" name="Picture 2"/>
          <p:cNvPicPr>
            <a:picLocks noChangeAspect="1" noChangeArrowheads="1"/>
          </p:cNvPicPr>
          <p:nvPr/>
        </p:nvPicPr>
        <p:blipFill>
          <a:blip r:embed="rId2">
            <a:extLst>
              <a:ext uri="{28A0092B-C50C-407E-A947-70E740481C1C}">
                <a14:useLocalDpi xmlns:a14="http://schemas.microsoft.com/office/drawing/2010/main" val="0"/>
              </a:ext>
            </a:extLst>
          </a:blip>
          <a:srcRect b="16924"/>
          <a:stretch>
            <a:fillRect/>
          </a:stretch>
        </p:blipFill>
        <p:spPr bwMode="auto">
          <a:xfrm>
            <a:off x="1555750" y="1895475"/>
            <a:ext cx="56896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Box 24"/>
          <p:cNvSpPr txBox="1">
            <a:spLocks noChangeArrowheads="1"/>
          </p:cNvSpPr>
          <p:nvPr/>
        </p:nvSpPr>
        <p:spPr bwMode="auto">
          <a:xfrm>
            <a:off x="4940300" y="958850"/>
            <a:ext cx="2808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Ice shell too strong to break from internal pressure (Griggs and Choularton 1983)</a:t>
            </a:r>
          </a:p>
        </p:txBody>
      </p:sp>
      <p:sp>
        <p:nvSpPr>
          <p:cNvPr id="27" name="Rectangle 26"/>
          <p:cNvSpPr/>
          <p:nvPr/>
        </p:nvSpPr>
        <p:spPr>
          <a:xfrm>
            <a:off x="3140075" y="2182813"/>
            <a:ext cx="1584325" cy="4032250"/>
          </a:xfrm>
          <a:prstGeom prst="rect">
            <a:avLst/>
          </a:prstGeom>
          <a:solidFill>
            <a:schemeClr val="accent3">
              <a:lumMod val="7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2" name="Rectangle 31"/>
          <p:cNvSpPr/>
          <p:nvPr/>
        </p:nvSpPr>
        <p:spPr>
          <a:xfrm>
            <a:off x="4724400" y="2182813"/>
            <a:ext cx="2087563"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33" name="Rectangle 32"/>
          <p:cNvSpPr/>
          <p:nvPr/>
        </p:nvSpPr>
        <p:spPr>
          <a:xfrm>
            <a:off x="2420938" y="2182813"/>
            <a:ext cx="719137" cy="4032250"/>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cxnSp>
        <p:nvCxnSpPr>
          <p:cNvPr id="34" name="Straight Arrow Connector 33"/>
          <p:cNvCxnSpPr/>
          <p:nvPr/>
        </p:nvCxnSpPr>
        <p:spPr>
          <a:xfrm>
            <a:off x="2132013" y="1822450"/>
            <a:ext cx="576262"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661025" y="1822450"/>
            <a:ext cx="287338" cy="9366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155" name="TextBox 36"/>
          <p:cNvSpPr txBox="1">
            <a:spLocks noChangeArrowheads="1"/>
          </p:cNvSpPr>
          <p:nvPr/>
        </p:nvSpPr>
        <p:spPr bwMode="auto">
          <a:xfrm>
            <a:off x="115888" y="2759075"/>
            <a:ext cx="1584325"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Dong and Hallett 1989</a:t>
            </a:r>
          </a:p>
          <a:p>
            <a:pPr defTabSz="914400">
              <a:buClrTx/>
              <a:buSzTx/>
              <a:buFontTx/>
              <a:buNone/>
            </a:pPr>
            <a:r>
              <a:rPr lang="en-GB">
                <a:latin typeface="Calibri" charset="0"/>
              </a:rPr>
              <a:t>Suggest spreading due to wetting rather than kinetic energy</a:t>
            </a:r>
          </a:p>
        </p:txBody>
      </p:sp>
      <p:sp>
        <p:nvSpPr>
          <p:cNvPr id="134156" name="TextBox 37"/>
          <p:cNvSpPr txBox="1">
            <a:spLocks noChangeArrowheads="1"/>
          </p:cNvSpPr>
          <p:nvPr/>
        </p:nvSpPr>
        <p:spPr bwMode="auto">
          <a:xfrm>
            <a:off x="7027863" y="2444750"/>
            <a:ext cx="17637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Dong and Hallett 1989</a:t>
            </a:r>
          </a:p>
          <a:p>
            <a:pPr defTabSz="914400">
              <a:buClrTx/>
              <a:buSzTx/>
              <a:buFontTx/>
              <a:buNone/>
            </a:pPr>
            <a:r>
              <a:rPr lang="en-GB">
                <a:latin typeface="Calibri" charset="0"/>
              </a:rPr>
              <a:t>Suggest temperature gradient between drop and ice causes droplet fracturing in  goldilocks zone, and this gets less effective at cold temperatures</a:t>
            </a:r>
          </a:p>
        </p:txBody>
      </p:sp>
      <p:sp>
        <p:nvSpPr>
          <p:cNvPr id="134157" name="TextBox 38"/>
          <p:cNvSpPr txBox="1">
            <a:spLocks noChangeArrowheads="1"/>
          </p:cNvSpPr>
          <p:nvPr/>
        </p:nvSpPr>
        <p:spPr bwMode="auto">
          <a:xfrm>
            <a:off x="223838" y="958850"/>
            <a:ext cx="28082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Droplets spread out when the hit the surface (Macklin and Payne 1967) – don</a:t>
            </a:r>
            <a:r>
              <a:rPr lang="ja-JP" altLang="en-GB">
                <a:latin typeface="Calibri" charset="0"/>
              </a:rPr>
              <a:t>’</a:t>
            </a:r>
            <a:r>
              <a:rPr lang="en-GB">
                <a:latin typeface="Calibri" charset="0"/>
              </a:rPr>
              <a:t>t form ice shell</a:t>
            </a:r>
          </a:p>
        </p:txBody>
      </p:sp>
      <p:sp>
        <p:nvSpPr>
          <p:cNvPr id="134158" name="TextBox 15"/>
          <p:cNvSpPr txBox="1">
            <a:spLocks noChangeArrowheads="1"/>
          </p:cNvSpPr>
          <p:nvPr/>
        </p:nvSpPr>
        <p:spPr bwMode="auto">
          <a:xfrm>
            <a:off x="3065463" y="906463"/>
            <a:ext cx="1733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b="1">
                <a:latin typeface="Calibri" charset="0"/>
              </a:rPr>
              <a:t>Temperature optimal for splinters</a:t>
            </a:r>
          </a:p>
        </p:txBody>
      </p:sp>
      <p:cxnSp>
        <p:nvCxnSpPr>
          <p:cNvPr id="17" name="Straight Arrow Connector 16"/>
          <p:cNvCxnSpPr/>
          <p:nvPr/>
        </p:nvCxnSpPr>
        <p:spPr>
          <a:xfrm>
            <a:off x="3725863" y="1798638"/>
            <a:ext cx="71437" cy="7207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
          <p:cNvSpPr>
            <a:spLocks noChangeArrowheads="1"/>
          </p:cNvSpPr>
          <p:nvPr/>
        </p:nvSpPr>
        <p:spPr bwMode="auto">
          <a:xfrm>
            <a:off x="4468813" y="3008313"/>
            <a:ext cx="88900" cy="1789112"/>
          </a:xfrm>
          <a:prstGeom prst="rect">
            <a:avLst/>
          </a:prstGeom>
          <a:solidFill>
            <a:srgbClr val="51E5E5"/>
          </a:solidFill>
          <a:ln w="9525">
            <a:solidFill>
              <a:schemeClr val="tx1"/>
            </a:solidFill>
            <a:miter lim="800000"/>
            <a:headEnd/>
            <a:tailEnd/>
          </a:ln>
        </p:spPr>
        <p:txBody>
          <a:bodyPr wrap="none"/>
          <a:lstStyle/>
          <a:p>
            <a:pPr algn="ctr" defTabSz="914400">
              <a:buClrTx/>
              <a:buSzTx/>
              <a:buFontTx/>
              <a:buNone/>
            </a:pPr>
            <a:endParaRPr lang="en-US">
              <a:solidFill>
                <a:srgbClr val="000000"/>
              </a:solidFill>
              <a:latin typeface="Calibri" charset="0"/>
            </a:endParaRPr>
          </a:p>
        </p:txBody>
      </p:sp>
      <p:pic>
        <p:nvPicPr>
          <p:cNvPr id="13517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4149725"/>
            <a:ext cx="36306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2" name="Rectangle 2"/>
          <p:cNvSpPr>
            <a:spLocks noChangeArrowheads="1"/>
          </p:cNvSpPr>
          <p:nvPr/>
        </p:nvSpPr>
        <p:spPr bwMode="auto">
          <a:xfrm>
            <a:off x="3756025" y="6254750"/>
            <a:ext cx="1728788" cy="71438"/>
          </a:xfrm>
          <a:prstGeom prst="rect">
            <a:avLst/>
          </a:prstGeom>
          <a:solidFill>
            <a:srgbClr val="FFCC99"/>
          </a:solidFill>
          <a:ln w="9525">
            <a:solidFill>
              <a:schemeClr val="tx1"/>
            </a:solidFill>
            <a:miter lim="800000"/>
            <a:headEnd/>
            <a:tailEnd/>
          </a:ln>
        </p:spPr>
        <p:txBody>
          <a:bodyPr wrap="none"/>
          <a:lstStyle/>
          <a:p>
            <a:pPr defTabSz="914400">
              <a:buClrTx/>
              <a:buSzTx/>
              <a:buFontTx/>
              <a:buNone/>
            </a:pPr>
            <a:r>
              <a:rPr lang="en-US" sz="2400">
                <a:solidFill>
                  <a:srgbClr val="000000"/>
                </a:solidFill>
                <a:latin typeface="Times New Roman" charset="0"/>
              </a:rPr>
              <a:t> </a:t>
            </a:r>
          </a:p>
        </p:txBody>
      </p:sp>
      <p:sp>
        <p:nvSpPr>
          <p:cNvPr id="107523" name="Rectangle 3"/>
          <p:cNvSpPr>
            <a:spLocks noChangeArrowheads="1"/>
          </p:cNvSpPr>
          <p:nvPr/>
        </p:nvSpPr>
        <p:spPr bwMode="auto">
          <a:xfrm>
            <a:off x="4481513" y="5135563"/>
            <a:ext cx="76200" cy="1155700"/>
          </a:xfrm>
          <a:prstGeom prst="rect">
            <a:avLst/>
          </a:prstGeom>
          <a:solidFill>
            <a:srgbClr val="FFCC99"/>
          </a:solidFill>
          <a:ln w="9525">
            <a:solidFill>
              <a:schemeClr val="tx1"/>
            </a:solidFill>
            <a:miter lim="800000"/>
            <a:headEnd/>
            <a:tailEnd/>
          </a:ln>
        </p:spPr>
        <p:txBody>
          <a:bodyPr wrap="none"/>
          <a:lstStyle/>
          <a:p>
            <a:pPr defTabSz="914400">
              <a:buClrTx/>
              <a:buSzTx/>
              <a:buFontTx/>
              <a:buNone/>
            </a:pPr>
            <a:endParaRPr lang="en-US">
              <a:solidFill>
                <a:srgbClr val="000000"/>
              </a:solidFill>
              <a:latin typeface="Calibri" charset="0"/>
            </a:endParaRPr>
          </a:p>
        </p:txBody>
      </p:sp>
      <p:sp>
        <p:nvSpPr>
          <p:cNvPr id="107525" name="Rectangle 5"/>
          <p:cNvSpPr>
            <a:spLocks noChangeArrowheads="1"/>
          </p:cNvSpPr>
          <p:nvPr/>
        </p:nvSpPr>
        <p:spPr bwMode="auto">
          <a:xfrm>
            <a:off x="4467225" y="3717925"/>
            <a:ext cx="96838" cy="1079500"/>
          </a:xfrm>
          <a:prstGeom prst="rect">
            <a:avLst/>
          </a:prstGeom>
          <a:solidFill>
            <a:srgbClr val="FFCC99"/>
          </a:solidFill>
          <a:ln w="9525">
            <a:solidFill>
              <a:schemeClr val="tx1"/>
            </a:solidFill>
            <a:miter lim="800000"/>
            <a:headEnd/>
            <a:tailEnd/>
          </a:ln>
        </p:spPr>
        <p:txBody>
          <a:bodyPr wrap="none"/>
          <a:lstStyle/>
          <a:p>
            <a:pPr defTabSz="914400">
              <a:buClrTx/>
              <a:buSzTx/>
              <a:buFontTx/>
              <a:buNone/>
            </a:pPr>
            <a:endParaRPr lang="en-US">
              <a:solidFill>
                <a:srgbClr val="000000"/>
              </a:solidFill>
              <a:latin typeface="Calibri" charset="0"/>
            </a:endParaRPr>
          </a:p>
        </p:txBody>
      </p:sp>
      <p:sp>
        <p:nvSpPr>
          <p:cNvPr id="107527" name="Rectangle 7"/>
          <p:cNvSpPr>
            <a:spLocks noChangeArrowheads="1"/>
          </p:cNvSpPr>
          <p:nvPr/>
        </p:nvSpPr>
        <p:spPr bwMode="auto">
          <a:xfrm>
            <a:off x="1758950" y="4414838"/>
            <a:ext cx="1979613" cy="76200"/>
          </a:xfrm>
          <a:prstGeom prst="rect">
            <a:avLst/>
          </a:prstGeom>
          <a:solidFill>
            <a:schemeClr val="tx2">
              <a:lumMod val="20000"/>
              <a:lumOff val="80000"/>
            </a:schemeClr>
          </a:solidFill>
          <a:ln w="9525">
            <a:solidFill>
              <a:schemeClr val="tx1"/>
            </a:solidFill>
            <a:miter lim="800000"/>
            <a:headEnd/>
            <a:tailEnd/>
          </a:ln>
          <a:effectLst/>
        </p:spPr>
        <p:txBody>
          <a:bodyPr wrap="none"/>
          <a:lstStyle/>
          <a:p>
            <a:pPr algn="ctr" defTabSz="914400" fontAlgn="auto">
              <a:lnSpc>
                <a:spcPct val="150000"/>
              </a:lnSpc>
              <a:spcBef>
                <a:spcPts val="0"/>
              </a:spcBef>
              <a:spcAft>
                <a:spcPts val="0"/>
              </a:spcAft>
              <a:buClrTx/>
              <a:buSzTx/>
              <a:buFontTx/>
              <a:buNone/>
              <a:defRPr/>
            </a:pPr>
            <a:r>
              <a:rPr lang="en-US" altLang="de-DE" sz="1600" dirty="0">
                <a:solidFill>
                  <a:prstClr val="black"/>
                </a:solidFill>
                <a:latin typeface="Calibri"/>
                <a:ea typeface="+mn-ea"/>
              </a:rPr>
              <a:t> </a:t>
            </a:r>
          </a:p>
        </p:txBody>
      </p:sp>
      <p:sp>
        <p:nvSpPr>
          <p:cNvPr id="107530" name="Rectangle 10"/>
          <p:cNvSpPr>
            <a:spLocks noChangeArrowheads="1"/>
          </p:cNvSpPr>
          <p:nvPr/>
        </p:nvSpPr>
        <p:spPr bwMode="auto">
          <a:xfrm>
            <a:off x="4824413" y="5921375"/>
            <a:ext cx="1752600" cy="738188"/>
          </a:xfrm>
          <a:prstGeom prst="rect">
            <a:avLst/>
          </a:prstGeom>
          <a:solidFill>
            <a:srgbClr val="FFCC99"/>
          </a:solidFill>
          <a:ln w="9525">
            <a:solidFill>
              <a:schemeClr val="tx1"/>
            </a:solidFill>
            <a:miter lim="800000"/>
            <a:headEnd/>
            <a:tailEnd/>
          </a:ln>
        </p:spPr>
        <p:txBody>
          <a:bodyPr wrap="none"/>
          <a:lstStyle/>
          <a:p>
            <a:pPr algn="ctr" defTabSz="914400">
              <a:buClrTx/>
              <a:buSzTx/>
              <a:buFontTx/>
              <a:buNone/>
            </a:pPr>
            <a:r>
              <a:rPr lang="en-US" sz="1600">
                <a:solidFill>
                  <a:srgbClr val="000000"/>
                </a:solidFill>
                <a:latin typeface="Calibri" charset="0"/>
              </a:rPr>
              <a:t> aerosol</a:t>
            </a:r>
          </a:p>
          <a:p>
            <a:pPr algn="ctr" defTabSz="914400">
              <a:buClrTx/>
              <a:buSzTx/>
              <a:buFontTx/>
              <a:buNone/>
            </a:pPr>
            <a:r>
              <a:rPr lang="en-US" sz="1600">
                <a:solidFill>
                  <a:srgbClr val="000000"/>
                </a:solidFill>
                <a:latin typeface="Calibri" charset="0"/>
              </a:rPr>
              <a:t>electrometer</a:t>
            </a:r>
          </a:p>
        </p:txBody>
      </p:sp>
      <p:sp>
        <p:nvSpPr>
          <p:cNvPr id="107531" name="Rectangle 11"/>
          <p:cNvSpPr>
            <a:spLocks noChangeArrowheads="1"/>
          </p:cNvSpPr>
          <p:nvPr/>
        </p:nvSpPr>
        <p:spPr bwMode="auto">
          <a:xfrm>
            <a:off x="4654550" y="3717925"/>
            <a:ext cx="1701800" cy="87313"/>
          </a:xfrm>
          <a:prstGeom prst="rect">
            <a:avLst/>
          </a:prstGeom>
          <a:solidFill>
            <a:srgbClr val="FFCC99"/>
          </a:solidFill>
          <a:ln w="9525">
            <a:solidFill>
              <a:schemeClr val="tx1"/>
            </a:solidFill>
            <a:miter lim="800000"/>
            <a:headEnd/>
            <a:tailEnd/>
          </a:ln>
        </p:spPr>
        <p:txBody>
          <a:bodyPr wrap="none"/>
          <a:lstStyle/>
          <a:p>
            <a:pPr defTabSz="914400">
              <a:buClrTx/>
              <a:buSzTx/>
              <a:buFontTx/>
              <a:buNone/>
            </a:pPr>
            <a:endParaRPr lang="en-US">
              <a:solidFill>
                <a:srgbClr val="000000"/>
              </a:solidFill>
              <a:latin typeface="Calibri" charset="0"/>
            </a:endParaRPr>
          </a:p>
        </p:txBody>
      </p:sp>
      <p:sp>
        <p:nvSpPr>
          <p:cNvPr id="107533" name="Oval 13"/>
          <p:cNvSpPr>
            <a:spLocks noChangeArrowheads="1"/>
          </p:cNvSpPr>
          <p:nvPr/>
        </p:nvSpPr>
        <p:spPr bwMode="auto">
          <a:xfrm>
            <a:off x="4362450" y="3608388"/>
            <a:ext cx="304800" cy="304800"/>
          </a:xfrm>
          <a:prstGeom prst="ellipse">
            <a:avLst/>
          </a:prstGeom>
          <a:solidFill>
            <a:srgbClr val="FFCC99"/>
          </a:solidFill>
          <a:ln w="9525">
            <a:solidFill>
              <a:schemeClr val="tx1"/>
            </a:solidFill>
            <a:round/>
            <a:headEnd/>
            <a:tailEnd/>
          </a:ln>
        </p:spPr>
        <p:txBody>
          <a:bodyPr wrap="none"/>
          <a:lstStyle/>
          <a:p>
            <a:pPr defTabSz="914400">
              <a:buClrTx/>
              <a:buSzTx/>
              <a:buFontTx/>
              <a:buNone/>
            </a:pPr>
            <a:endParaRPr lang="en-US">
              <a:solidFill>
                <a:srgbClr val="000000"/>
              </a:solidFill>
              <a:latin typeface="Calibri" charset="0"/>
            </a:endParaRPr>
          </a:p>
        </p:txBody>
      </p:sp>
      <p:sp>
        <p:nvSpPr>
          <p:cNvPr id="107534" name="Oval 14"/>
          <p:cNvSpPr>
            <a:spLocks noChangeArrowheads="1"/>
          </p:cNvSpPr>
          <p:nvPr/>
        </p:nvSpPr>
        <p:spPr bwMode="auto">
          <a:xfrm>
            <a:off x="4367213" y="6119813"/>
            <a:ext cx="304800" cy="304800"/>
          </a:xfrm>
          <a:prstGeom prst="ellipse">
            <a:avLst/>
          </a:prstGeom>
          <a:solidFill>
            <a:srgbClr val="FFCC99"/>
          </a:solidFill>
          <a:ln w="9525">
            <a:solidFill>
              <a:schemeClr val="tx1"/>
            </a:solidFill>
            <a:round/>
            <a:headEnd/>
            <a:tailEnd/>
          </a:ln>
        </p:spPr>
        <p:txBody>
          <a:bodyPr wrap="none"/>
          <a:lstStyle/>
          <a:p>
            <a:pPr defTabSz="914400">
              <a:buClrTx/>
              <a:buSzTx/>
              <a:buFontTx/>
              <a:buNone/>
            </a:pPr>
            <a:endParaRPr lang="en-US">
              <a:solidFill>
                <a:srgbClr val="000000"/>
              </a:solidFill>
              <a:latin typeface="Calibri" charset="0"/>
            </a:endParaRPr>
          </a:p>
        </p:txBody>
      </p:sp>
      <p:sp>
        <p:nvSpPr>
          <p:cNvPr id="135180" name="Rectangle 19"/>
          <p:cNvSpPr>
            <a:spLocks noChangeArrowheads="1"/>
          </p:cNvSpPr>
          <p:nvPr/>
        </p:nvSpPr>
        <p:spPr bwMode="auto">
          <a:xfrm>
            <a:off x="425450" y="4632325"/>
            <a:ext cx="1905000" cy="582613"/>
          </a:xfrm>
          <a:prstGeom prst="rect">
            <a:avLst/>
          </a:prstGeom>
          <a:solidFill>
            <a:schemeClr val="bg2"/>
          </a:solidFill>
          <a:ln w="9525">
            <a:solidFill>
              <a:schemeClr val="tx1"/>
            </a:solidFill>
            <a:miter lim="800000"/>
            <a:headEnd/>
            <a:tailEnd/>
          </a:ln>
        </p:spPr>
        <p:txBody>
          <a:bodyPr wrap="none"/>
          <a:lstStyle/>
          <a:p>
            <a:pPr algn="ctr" defTabSz="914400">
              <a:buClrTx/>
              <a:buSzTx/>
              <a:buFontTx/>
              <a:buNone/>
            </a:pPr>
            <a:r>
              <a:rPr lang="en-US" sz="1600">
                <a:solidFill>
                  <a:srgbClr val="000000"/>
                </a:solidFill>
                <a:latin typeface="Calibri" charset="0"/>
              </a:rPr>
              <a:t>Droplet injection</a:t>
            </a:r>
          </a:p>
          <a:p>
            <a:pPr algn="ctr" defTabSz="914400">
              <a:buClrTx/>
              <a:buSzTx/>
              <a:buFontTx/>
              <a:buNone/>
            </a:pPr>
            <a:r>
              <a:rPr lang="en-US" sz="1600">
                <a:solidFill>
                  <a:srgbClr val="000000"/>
                </a:solidFill>
                <a:latin typeface="Calibri" charset="0"/>
              </a:rPr>
              <a:t>Droplet sizing</a:t>
            </a:r>
          </a:p>
        </p:txBody>
      </p:sp>
      <p:sp>
        <p:nvSpPr>
          <p:cNvPr id="135181" name="Rectangle 20"/>
          <p:cNvSpPr>
            <a:spLocks noChangeArrowheads="1"/>
          </p:cNvSpPr>
          <p:nvPr/>
        </p:nvSpPr>
        <p:spPr bwMode="auto">
          <a:xfrm>
            <a:off x="403225" y="3798888"/>
            <a:ext cx="1919288" cy="750887"/>
          </a:xfrm>
          <a:prstGeom prst="rect">
            <a:avLst/>
          </a:prstGeom>
          <a:solidFill>
            <a:schemeClr val="bg2"/>
          </a:solidFill>
          <a:ln w="9525">
            <a:solidFill>
              <a:schemeClr val="tx1"/>
            </a:solidFill>
            <a:miter lim="800000"/>
            <a:headEnd/>
            <a:tailEnd/>
          </a:ln>
        </p:spPr>
        <p:txBody>
          <a:bodyPr wrap="none"/>
          <a:lstStyle/>
          <a:p>
            <a:pPr algn="ctr" defTabSz="914400">
              <a:lnSpc>
                <a:spcPct val="150000"/>
              </a:lnSpc>
              <a:buClrTx/>
              <a:buSzTx/>
              <a:buFontTx/>
              <a:buNone/>
            </a:pPr>
            <a:r>
              <a:rPr lang="en-US" sz="1600">
                <a:solidFill>
                  <a:srgbClr val="000000"/>
                </a:solidFill>
                <a:latin typeface="Calibri" charset="0"/>
              </a:rPr>
              <a:t>AC/DC power supply</a:t>
            </a:r>
          </a:p>
          <a:p>
            <a:pPr algn="ctr" defTabSz="914400">
              <a:lnSpc>
                <a:spcPct val="150000"/>
              </a:lnSpc>
              <a:buClrTx/>
              <a:buSzTx/>
              <a:buFontTx/>
              <a:buNone/>
            </a:pPr>
            <a:r>
              <a:rPr lang="en-US" sz="1600">
                <a:solidFill>
                  <a:srgbClr val="000000"/>
                </a:solidFill>
                <a:latin typeface="Calibri" charset="0"/>
              </a:rPr>
              <a:t>Droplet position</a:t>
            </a:r>
          </a:p>
        </p:txBody>
      </p:sp>
      <p:sp>
        <p:nvSpPr>
          <p:cNvPr id="107541" name="Text Box 21"/>
          <p:cNvSpPr txBox="1">
            <a:spLocks noChangeArrowheads="1"/>
          </p:cNvSpPr>
          <p:nvPr/>
        </p:nvSpPr>
        <p:spPr bwMode="auto">
          <a:xfrm>
            <a:off x="5000625" y="3321050"/>
            <a:ext cx="1008063" cy="815975"/>
          </a:xfrm>
          <a:prstGeom prst="rect">
            <a:avLst/>
          </a:prstGeom>
          <a:solidFill>
            <a:srgbClr val="FFCC99"/>
          </a:solidFill>
          <a:ln w="9525">
            <a:solidFill>
              <a:schemeClr val="tx1"/>
            </a:solidFill>
            <a:miter lim="800000"/>
            <a:headEnd/>
            <a:tailEnd/>
          </a:ln>
        </p:spPr>
        <p:txBody>
          <a:bodyPr wrap="none"/>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ctr" defTabSz="914400">
              <a:buClrTx/>
              <a:buSzTx/>
              <a:buFontTx/>
              <a:buNone/>
            </a:pPr>
            <a:endParaRPr lang="en-US" sz="1600">
              <a:latin typeface="Calibri" charset="0"/>
            </a:endParaRPr>
          </a:p>
          <a:p>
            <a:pPr algn="ctr" defTabSz="914400">
              <a:buClrTx/>
              <a:buSzTx/>
              <a:buFontTx/>
              <a:buNone/>
            </a:pPr>
            <a:r>
              <a:rPr lang="en-US" sz="1600">
                <a:latin typeface="Calibri" charset="0"/>
              </a:rPr>
              <a:t>DMA</a:t>
            </a:r>
          </a:p>
        </p:txBody>
      </p:sp>
      <p:sp>
        <p:nvSpPr>
          <p:cNvPr id="107542" name="Text Box 22"/>
          <p:cNvSpPr txBox="1">
            <a:spLocks noChangeArrowheads="1"/>
          </p:cNvSpPr>
          <p:nvPr/>
        </p:nvSpPr>
        <p:spPr bwMode="auto">
          <a:xfrm>
            <a:off x="2752725" y="5921375"/>
            <a:ext cx="1511300" cy="750888"/>
          </a:xfrm>
          <a:prstGeom prst="rect">
            <a:avLst/>
          </a:prstGeom>
          <a:solidFill>
            <a:srgbClr val="FFCC99"/>
          </a:solidFill>
          <a:ln w="9525">
            <a:solidFill>
              <a:schemeClr val="tx1"/>
            </a:solidFill>
            <a:miter lim="800000"/>
            <a:headEnd/>
            <a:tailEnd/>
          </a:ln>
        </p:spPr>
        <p:txBody>
          <a:bodyPr wrap="none"/>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lgn="ctr" defTabSz="914400">
              <a:buClrTx/>
              <a:buSzTx/>
              <a:buFontTx/>
              <a:buNone/>
            </a:pPr>
            <a:r>
              <a:rPr lang="en-US" sz="1600">
                <a:latin typeface="Calibri" charset="0"/>
              </a:rPr>
              <a:t>Condensation </a:t>
            </a:r>
          </a:p>
          <a:p>
            <a:pPr algn="ctr" defTabSz="914400">
              <a:buClrTx/>
              <a:buSzTx/>
              <a:buFontTx/>
              <a:buNone/>
            </a:pPr>
            <a:r>
              <a:rPr lang="en-US" sz="1600">
                <a:latin typeface="Calibri" charset="0"/>
              </a:rPr>
              <a:t>Particle counter</a:t>
            </a:r>
          </a:p>
        </p:txBody>
      </p:sp>
      <p:sp>
        <p:nvSpPr>
          <p:cNvPr id="135184" name="Text Box 25"/>
          <p:cNvSpPr txBox="1">
            <a:spLocks noChangeArrowheads="1"/>
          </p:cNvSpPr>
          <p:nvPr/>
        </p:nvSpPr>
        <p:spPr bwMode="auto">
          <a:xfrm>
            <a:off x="392113" y="1593850"/>
            <a:ext cx="6400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sz="3200" i="1">
                <a:latin typeface="Calibri" charset="0"/>
              </a:rPr>
              <a:t>Experimental Setup</a:t>
            </a:r>
          </a:p>
        </p:txBody>
      </p:sp>
      <p:grpSp>
        <p:nvGrpSpPr>
          <p:cNvPr id="6" name="Gruppieren 5"/>
          <p:cNvGrpSpPr/>
          <p:nvPr/>
        </p:nvGrpSpPr>
        <p:grpSpPr>
          <a:xfrm>
            <a:off x="5517832" y="4549014"/>
            <a:ext cx="3151996" cy="782638"/>
            <a:chOff x="5652120" y="3438450"/>
            <a:chExt cx="3151996" cy="782638"/>
          </a:xfrm>
          <a:solidFill>
            <a:srgbClr val="51E5E5"/>
          </a:solidFill>
        </p:grpSpPr>
        <p:sp>
          <p:nvSpPr>
            <p:cNvPr id="26" name="Rectangle 15"/>
            <p:cNvSpPr>
              <a:spLocks noChangeArrowheads="1"/>
            </p:cNvSpPr>
            <p:nvPr/>
          </p:nvSpPr>
          <p:spPr bwMode="auto">
            <a:xfrm>
              <a:off x="5652120" y="3634110"/>
              <a:ext cx="1267341" cy="391319"/>
            </a:xfrm>
            <a:prstGeom prst="rect">
              <a:avLst/>
            </a:prstGeom>
            <a:grpFill/>
            <a:ln w="9525">
              <a:solidFill>
                <a:schemeClr val="tx1"/>
              </a:solidFill>
              <a:miter lim="800000"/>
              <a:headEnd/>
              <a:tailEnd/>
            </a:ln>
            <a:effectLst/>
          </p:spPr>
          <p:txBody>
            <a:bodyPr wrap="none"/>
            <a:lstStyle/>
            <a:p>
              <a:pPr algn="ctr" defTabSz="914400" fontAlgn="auto">
                <a:spcBef>
                  <a:spcPts val="0"/>
                </a:spcBef>
                <a:spcAft>
                  <a:spcPts val="0"/>
                </a:spcAft>
                <a:buClrTx/>
                <a:buSzTx/>
                <a:buFontTx/>
                <a:buNone/>
                <a:defRPr/>
              </a:pPr>
              <a:endParaRPr lang="en-US" altLang="de-DE" dirty="0">
                <a:solidFill>
                  <a:prstClr val="black"/>
                </a:solidFill>
                <a:latin typeface="Calibri"/>
                <a:ea typeface="+mn-ea"/>
              </a:endParaRPr>
            </a:p>
          </p:txBody>
        </p:sp>
        <p:sp>
          <p:nvSpPr>
            <p:cNvPr id="107535" name="Rectangle 15"/>
            <p:cNvSpPr>
              <a:spLocks noChangeArrowheads="1"/>
            </p:cNvSpPr>
            <p:nvPr/>
          </p:nvSpPr>
          <p:spPr bwMode="auto">
            <a:xfrm>
              <a:off x="6876256" y="3438450"/>
              <a:ext cx="1927860" cy="782638"/>
            </a:xfrm>
            <a:prstGeom prst="rect">
              <a:avLst/>
            </a:prstGeom>
            <a:grpFill/>
            <a:ln w="9525">
              <a:solidFill>
                <a:schemeClr val="tx1"/>
              </a:solidFill>
              <a:miter lim="800000"/>
              <a:headEnd/>
              <a:tailEnd/>
            </a:ln>
            <a:effectLst/>
          </p:spPr>
          <p:txBody>
            <a:bodyPr wrap="none"/>
            <a:lstStyle/>
            <a:p>
              <a:pPr algn="ctr" defTabSz="914400" fontAlgn="auto">
                <a:spcBef>
                  <a:spcPts val="0"/>
                </a:spcBef>
                <a:spcAft>
                  <a:spcPts val="0"/>
                </a:spcAft>
                <a:buClrTx/>
                <a:buSzTx/>
                <a:buFontTx/>
                <a:buNone/>
                <a:defRPr/>
              </a:pPr>
              <a:r>
                <a:rPr lang="en-US" altLang="de-DE" dirty="0">
                  <a:solidFill>
                    <a:prstClr val="black"/>
                  </a:solidFill>
                  <a:latin typeface="Calibri"/>
                  <a:ea typeface="+mn-ea"/>
                </a:rPr>
                <a:t> Ultrafast</a:t>
              </a:r>
            </a:p>
            <a:p>
              <a:pPr algn="ctr" defTabSz="914400" fontAlgn="auto">
                <a:spcBef>
                  <a:spcPts val="0"/>
                </a:spcBef>
                <a:spcAft>
                  <a:spcPts val="0"/>
                </a:spcAft>
                <a:buClrTx/>
                <a:buSzTx/>
                <a:buFontTx/>
                <a:buNone/>
                <a:defRPr/>
              </a:pPr>
              <a:r>
                <a:rPr lang="en-US" altLang="de-DE" dirty="0">
                  <a:solidFill>
                    <a:prstClr val="black"/>
                  </a:solidFill>
                  <a:latin typeface="Calibri"/>
                  <a:ea typeface="+mn-ea"/>
                </a:rPr>
                <a:t>Video-Microscope</a:t>
              </a:r>
            </a:p>
          </p:txBody>
        </p:sp>
        <p:sp>
          <p:nvSpPr>
            <p:cNvPr id="2" name="Ellipse 1"/>
            <p:cNvSpPr/>
            <p:nvPr/>
          </p:nvSpPr>
          <p:spPr>
            <a:xfrm>
              <a:off x="5652120" y="3634110"/>
              <a:ext cx="50291" cy="3913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US" dirty="0">
                <a:solidFill>
                  <a:prstClr val="white"/>
                </a:solidFill>
              </a:endParaRPr>
            </a:p>
          </p:txBody>
        </p:sp>
      </p:grpSp>
      <p:sp>
        <p:nvSpPr>
          <p:cNvPr id="107529" name="Rectangle 9"/>
          <p:cNvSpPr>
            <a:spLocks noChangeArrowheads="1"/>
          </p:cNvSpPr>
          <p:nvPr/>
        </p:nvSpPr>
        <p:spPr bwMode="auto">
          <a:xfrm>
            <a:off x="6264275" y="3317875"/>
            <a:ext cx="1752600" cy="819150"/>
          </a:xfrm>
          <a:prstGeom prst="rect">
            <a:avLst/>
          </a:prstGeom>
          <a:solidFill>
            <a:srgbClr val="FFCC99"/>
          </a:solidFill>
          <a:ln w="9525">
            <a:solidFill>
              <a:schemeClr val="tx1"/>
            </a:solidFill>
            <a:miter lim="800000"/>
            <a:headEnd/>
            <a:tailEnd/>
          </a:ln>
        </p:spPr>
        <p:txBody>
          <a:bodyPr wrap="none"/>
          <a:lstStyle/>
          <a:p>
            <a:pPr algn="ctr" defTabSz="914400">
              <a:buClrTx/>
              <a:buSzTx/>
              <a:buFontTx/>
              <a:buNone/>
            </a:pPr>
            <a:endParaRPr lang="en-US" sz="1600">
              <a:solidFill>
                <a:srgbClr val="000000"/>
              </a:solidFill>
              <a:latin typeface="Calibri" charset="0"/>
            </a:endParaRPr>
          </a:p>
          <a:p>
            <a:pPr algn="ctr" defTabSz="914400">
              <a:buClrTx/>
              <a:buSzTx/>
              <a:buFontTx/>
              <a:buNone/>
            </a:pPr>
            <a:r>
              <a:rPr lang="en-US" sz="1600">
                <a:solidFill>
                  <a:srgbClr val="000000"/>
                </a:solidFill>
                <a:latin typeface="Calibri" charset="0"/>
              </a:rPr>
              <a:t>aerosol generator </a:t>
            </a:r>
          </a:p>
          <a:p>
            <a:pPr algn="ctr" defTabSz="914400">
              <a:buClrTx/>
              <a:buSzTx/>
              <a:buFontTx/>
              <a:buNone/>
            </a:pPr>
            <a:r>
              <a:rPr lang="en-US" sz="1600">
                <a:solidFill>
                  <a:srgbClr val="000000"/>
                </a:solidFill>
                <a:latin typeface="Calibri" charset="0"/>
              </a:rPr>
              <a:t>+ neutralizer</a:t>
            </a:r>
          </a:p>
        </p:txBody>
      </p:sp>
      <p:sp>
        <p:nvSpPr>
          <p:cNvPr id="4" name="Rechteck 3"/>
          <p:cNvSpPr>
            <a:spLocks noChangeArrowheads="1"/>
          </p:cNvSpPr>
          <p:nvPr/>
        </p:nvSpPr>
        <p:spPr bwMode="auto">
          <a:xfrm>
            <a:off x="4083050" y="2492375"/>
            <a:ext cx="863600" cy="620713"/>
          </a:xfrm>
          <a:prstGeom prst="rect">
            <a:avLst/>
          </a:prstGeom>
          <a:solidFill>
            <a:srgbClr val="51E5E5"/>
          </a:solidFill>
          <a:ln w="9525">
            <a:solidFill>
              <a:schemeClr val="tx1"/>
            </a:solidFill>
            <a:miter lim="800000"/>
            <a:headEnd/>
            <a:tailEnd/>
          </a:ln>
        </p:spPr>
        <p:txBody>
          <a:bodyPr wrap="none"/>
          <a:lstStyle/>
          <a:p>
            <a:pPr algn="ctr" defTabSz="914400">
              <a:buClrTx/>
              <a:buSzTx/>
              <a:buFontTx/>
              <a:buNone/>
            </a:pPr>
            <a:r>
              <a:rPr lang="en-US">
                <a:solidFill>
                  <a:srgbClr val="000000"/>
                </a:solidFill>
                <a:latin typeface="Calibri" charset="0"/>
              </a:rPr>
              <a:t>Ice</a:t>
            </a:r>
            <a:br>
              <a:rPr lang="en-US">
                <a:solidFill>
                  <a:srgbClr val="000000"/>
                </a:solidFill>
                <a:latin typeface="Calibri" charset="0"/>
              </a:rPr>
            </a:br>
            <a:r>
              <a:rPr lang="en-US">
                <a:solidFill>
                  <a:srgbClr val="000000"/>
                </a:solidFill>
                <a:latin typeface="Calibri" charset="0"/>
              </a:rPr>
              <a:t>particles</a:t>
            </a:r>
          </a:p>
        </p:txBody>
      </p:sp>
      <p:sp>
        <p:nvSpPr>
          <p:cNvPr id="5" name="Trapezoid 4"/>
          <p:cNvSpPr/>
          <p:nvPr/>
        </p:nvSpPr>
        <p:spPr>
          <a:xfrm rot="5400000">
            <a:off x="2720182" y="4255294"/>
            <a:ext cx="541337" cy="1336675"/>
          </a:xfrm>
          <a:prstGeom prst="trapezoid">
            <a:avLst>
              <a:gd name="adj" fmla="val 39430"/>
            </a:avLst>
          </a:prstGeom>
          <a:solidFill>
            <a:schemeClr val="bg2"/>
          </a:solidFill>
          <a:ln w="9525">
            <a:solidFill>
              <a:schemeClr val="tx1"/>
            </a:solidFill>
            <a:miter lim="800000"/>
            <a:headEnd/>
            <a:tailEnd/>
          </a:ln>
          <a:effectLst/>
        </p:spPr>
        <p:txBody>
          <a:bodyPr wrap="none"/>
          <a:lstStyle/>
          <a:p>
            <a:pPr algn="ctr" defTabSz="914400" fontAlgn="auto">
              <a:spcBef>
                <a:spcPts val="0"/>
              </a:spcBef>
              <a:spcAft>
                <a:spcPts val="0"/>
              </a:spcAft>
              <a:buClrTx/>
              <a:buSzTx/>
              <a:buFontTx/>
              <a:buNone/>
              <a:defRPr/>
            </a:pPr>
            <a:endParaRPr lang="en-US" sz="1600" dirty="0">
              <a:solidFill>
                <a:prstClr val="black"/>
              </a:solidFill>
              <a:latin typeface="Calibri"/>
              <a:ea typeface="+mn-ea"/>
            </a:endParaRPr>
          </a:p>
        </p:txBody>
      </p:sp>
      <p:sp>
        <p:nvSpPr>
          <p:cNvPr id="34" name="Rectangle 7"/>
          <p:cNvSpPr>
            <a:spLocks noChangeArrowheads="1"/>
          </p:cNvSpPr>
          <p:nvPr/>
        </p:nvSpPr>
        <p:spPr bwMode="auto">
          <a:xfrm>
            <a:off x="1817688" y="5316538"/>
            <a:ext cx="1978025" cy="76200"/>
          </a:xfrm>
          <a:prstGeom prst="rect">
            <a:avLst/>
          </a:prstGeom>
          <a:solidFill>
            <a:schemeClr val="tx2">
              <a:lumMod val="20000"/>
              <a:lumOff val="80000"/>
            </a:schemeClr>
          </a:solidFill>
          <a:ln w="9525">
            <a:solidFill>
              <a:schemeClr val="tx1"/>
            </a:solidFill>
            <a:miter lim="800000"/>
            <a:headEnd/>
            <a:tailEnd/>
          </a:ln>
          <a:effectLst/>
        </p:spPr>
        <p:txBody>
          <a:bodyPr wrap="none"/>
          <a:lstStyle/>
          <a:p>
            <a:pPr algn="ctr" defTabSz="914400" fontAlgn="auto">
              <a:lnSpc>
                <a:spcPct val="150000"/>
              </a:lnSpc>
              <a:spcBef>
                <a:spcPts val="0"/>
              </a:spcBef>
              <a:spcAft>
                <a:spcPts val="0"/>
              </a:spcAft>
              <a:buClrTx/>
              <a:buSzTx/>
              <a:buFontTx/>
              <a:buNone/>
              <a:defRPr/>
            </a:pPr>
            <a:r>
              <a:rPr lang="en-US" altLang="de-DE" sz="1600" dirty="0">
                <a:solidFill>
                  <a:prstClr val="black"/>
                </a:solidFill>
                <a:latin typeface="Calibri"/>
                <a:ea typeface="+mn-ea"/>
              </a:rPr>
              <a:t> </a:t>
            </a:r>
          </a:p>
        </p:txBody>
      </p:sp>
      <p:sp>
        <p:nvSpPr>
          <p:cNvPr id="135190" name="Rectangle 20"/>
          <p:cNvSpPr>
            <a:spLocks noChangeArrowheads="1"/>
          </p:cNvSpPr>
          <p:nvPr/>
        </p:nvSpPr>
        <p:spPr bwMode="auto">
          <a:xfrm>
            <a:off x="393700" y="5300663"/>
            <a:ext cx="1919288" cy="819150"/>
          </a:xfrm>
          <a:prstGeom prst="rect">
            <a:avLst/>
          </a:prstGeom>
          <a:solidFill>
            <a:schemeClr val="bg2"/>
          </a:solidFill>
          <a:ln w="9525">
            <a:solidFill>
              <a:schemeClr val="tx1"/>
            </a:solidFill>
            <a:miter lim="800000"/>
            <a:headEnd/>
            <a:tailEnd/>
          </a:ln>
        </p:spPr>
        <p:txBody>
          <a:bodyPr wrap="none"/>
          <a:lstStyle/>
          <a:p>
            <a:pPr algn="ctr" defTabSz="914400">
              <a:lnSpc>
                <a:spcPct val="150000"/>
              </a:lnSpc>
              <a:buClrTx/>
              <a:buSzTx/>
              <a:buFontTx/>
              <a:buNone/>
            </a:pPr>
            <a:r>
              <a:rPr lang="en-US" sz="1600">
                <a:solidFill>
                  <a:srgbClr val="000000"/>
                </a:solidFill>
                <a:latin typeface="Calibri" charset="0"/>
              </a:rPr>
              <a:t>Temperature control</a:t>
            </a:r>
          </a:p>
          <a:p>
            <a:pPr algn="ctr" defTabSz="914400">
              <a:lnSpc>
                <a:spcPct val="150000"/>
              </a:lnSpc>
              <a:buClrTx/>
              <a:buSzTx/>
              <a:buFontTx/>
              <a:buNone/>
            </a:pPr>
            <a:r>
              <a:rPr lang="en-US" sz="1600">
                <a:solidFill>
                  <a:srgbClr val="000000"/>
                </a:solidFill>
                <a:latin typeface="Calibri" charset="0"/>
              </a:rPr>
              <a:t>Humidity control</a:t>
            </a:r>
          </a:p>
        </p:txBody>
      </p:sp>
      <p:sp>
        <p:nvSpPr>
          <p:cNvPr id="3" name="Ellipse 2"/>
          <p:cNvSpPr/>
          <p:nvPr/>
        </p:nvSpPr>
        <p:spPr>
          <a:xfrm>
            <a:off x="4469013" y="4892219"/>
            <a:ext cx="101907" cy="101907"/>
          </a:xfrm>
          <a:prstGeom prst="ellipse">
            <a:avLst/>
          </a:prstGeom>
          <a:gradFill flip="none" rotWithShape="1">
            <a:gsLst>
              <a:gs pos="0">
                <a:srgbClr val="FFF200"/>
              </a:gs>
              <a:gs pos="45000">
                <a:srgbClr val="FF7A00"/>
              </a:gs>
              <a:gs pos="70000">
                <a:srgbClr val="FF0300"/>
              </a:gs>
              <a:gs pos="100000">
                <a:srgbClr val="4D0808"/>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US">
              <a:solidFill>
                <a:prstClr val="white"/>
              </a:solidFill>
            </a:endParaRPr>
          </a:p>
        </p:txBody>
      </p:sp>
      <p:sp>
        <p:nvSpPr>
          <p:cNvPr id="28" name="Rectangle 2"/>
          <p:cNvSpPr>
            <a:spLocks noChangeArrowheads="1"/>
          </p:cNvSpPr>
          <p:nvPr/>
        </p:nvSpPr>
        <p:spPr bwMode="auto">
          <a:xfrm>
            <a:off x="152400" y="114300"/>
            <a:ext cx="8763000" cy="1077913"/>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Visualization of the splintering process:</a:t>
            </a:r>
          </a:p>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New experiments: T.Leisner et al. </a:t>
            </a:r>
          </a:p>
        </p:txBody>
      </p:sp>
      <p:cxnSp>
        <p:nvCxnSpPr>
          <p:cNvPr id="30" name="Straight Connector 29"/>
          <p:cNvCxnSpPr/>
          <p:nvPr/>
        </p:nvCxnSpPr>
        <p:spPr>
          <a:xfrm flipV="1">
            <a:off x="266700" y="12954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5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5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5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5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5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5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75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5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07522" grpId="0" animBg="1"/>
      <p:bldP spid="107523" grpId="0" animBg="1"/>
      <p:bldP spid="107525" grpId="0" animBg="1"/>
      <p:bldP spid="107530" grpId="0" animBg="1"/>
      <p:bldP spid="107531" grpId="0" animBg="1"/>
      <p:bldP spid="107533" grpId="0" animBg="1"/>
      <p:bldP spid="107534" grpId="0" animBg="1"/>
      <p:bldP spid="107541" grpId="0" animBg="1"/>
      <p:bldP spid="107542" grpId="0" animBg="1"/>
      <p:bldP spid="107529"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0" y="0"/>
            <a:ext cx="9144000" cy="4856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a:solidFill>
                  <a:srgbClr val="000000"/>
                </a:solidFill>
                <a:latin typeface="Arial" charset="0"/>
                <a:ea typeface="ＭＳ Ｐゴシック" charset="0"/>
              </a:defRPr>
            </a:lvl9pPr>
          </a:lstStyle>
          <a:p>
            <a:pPr algn="ctr" eaLnBrk="0" hangingPunct="0">
              <a:buClrTx/>
              <a:buFontTx/>
              <a:buNone/>
            </a:pPr>
            <a:r>
              <a:rPr lang="en-GB">
                <a:solidFill>
                  <a:srgbClr val="0000FF"/>
                </a:solidFill>
                <a:latin typeface="Times New Roman" charset="0"/>
              </a:rPr>
              <a:t>Ice Multiplication</a:t>
            </a:r>
          </a:p>
          <a:p>
            <a:pPr algn="just" eaLnBrk="0" hangingPunct="0">
              <a:buClrTx/>
              <a:buFontTx/>
              <a:buNone/>
            </a:pPr>
            <a:endParaRPr lang="en-GB">
              <a:latin typeface="Times New Roman" charset="0"/>
            </a:endParaRPr>
          </a:p>
          <a:p>
            <a:pPr algn="just" eaLnBrk="0" hangingPunct="0">
              <a:buClrTx/>
              <a:buFontTx/>
              <a:buNone/>
            </a:pPr>
            <a:r>
              <a:rPr lang="en-GB">
                <a:latin typeface="Times New Roman" charset="0"/>
              </a:rPr>
              <a:t>   Sometimes there is reasonable agreement between the numbers of ice crystals and ice nuclei detected. For example, where ice crystal concentrations range up to 10 per litre in shallow stratocumulus and stratus with small droplets &lt; 25 μm, so there is no riming of the ice crystals. There is good agreement also in wintertime continental cumuli and cap clouds.  All these cases of reasonable agreement between crystal and IN counts (to within x10) are in clouds with small droplets.</a:t>
            </a:r>
          </a:p>
          <a:p>
            <a:pPr algn="just" eaLnBrk="0" hangingPunct="0">
              <a:buClrTx/>
              <a:buFontTx/>
              <a:buNone/>
            </a:pPr>
            <a:endParaRPr lang="en-GB">
              <a:latin typeface="Times New Roman" charset="0"/>
            </a:endParaRPr>
          </a:p>
          <a:p>
            <a:pPr algn="just" eaLnBrk="0" hangingPunct="0">
              <a:buClrTx/>
              <a:buFontTx/>
              <a:buNone/>
            </a:pPr>
            <a:r>
              <a:rPr lang="en-GB">
                <a:latin typeface="Times New Roman" charset="0"/>
              </a:rPr>
              <a:t>   But there are many clouds where crystals outnumber IN.  The figure shown here is the result of ice nucleus and ice crystal measurements in cumulus clouds plotted against cloud top temperature.  The Ice Enhancement Factor is the Crystal to IN ratio.  Most crystals will be initiated at the coldest temperatures in the cloud - hence cloud top temperature is plotted in the graph.  The ratio ranges from 1 at -20°C to 10</a:t>
            </a:r>
            <a:r>
              <a:rPr lang="en-GB" baseline="30000">
                <a:latin typeface="Times New Roman" charset="0"/>
              </a:rPr>
              <a:t>5</a:t>
            </a:r>
            <a:r>
              <a:rPr lang="en-GB">
                <a:latin typeface="Times New Roman" charset="0"/>
              </a:rPr>
              <a:t> at -5°C.</a:t>
            </a:r>
          </a:p>
          <a:p>
            <a:pPr algn="just" eaLnBrk="0" hangingPunct="0">
              <a:buClrTx/>
              <a:buFontTx/>
              <a:buNone/>
            </a:pPr>
            <a:endParaRPr lang="en-GB" sz="2400">
              <a:latin typeface="Times New Roman" charset="0"/>
            </a:endParaRPr>
          </a:p>
          <a:p>
            <a:pPr eaLnBrk="0" hangingPunct="0">
              <a:spcBef>
                <a:spcPts val="1500"/>
              </a:spcBef>
              <a:buClrTx/>
              <a:buFontTx/>
              <a:buNone/>
            </a:pPr>
            <a:endParaRPr lang="en-GB" sz="2400">
              <a:latin typeface="Times New Roman"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5405" t="6206" r="2504" b="5847"/>
          <a:stretch>
            <a:fillRect/>
          </a:stretch>
        </p:blipFill>
        <p:spPr bwMode="auto">
          <a:xfrm>
            <a:off x="381000" y="3962400"/>
            <a:ext cx="2514600" cy="2743200"/>
          </a:xfrm>
          <a:prstGeom prst="rect">
            <a:avLst/>
          </a:prstGeom>
          <a:noFill/>
          <a:ln>
            <a:noFill/>
          </a:ln>
          <a:effectLst/>
          <a:extLst>
            <a:ext uri="{909E8E84-426E-40dd-AFC4-6F175D3DCCD1}">
              <a14:hiddenFill xmlns:a14="http://schemas.microsoft.com/office/drawing/2010/main">
                <a:blipFill dpi="0" rotWithShape="0">
                  <a:blip/>
                  <a:srcRect l="5405" t="6206" r="2504" b="584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l="3497" t="7825" r="3206" b="14137"/>
          <a:stretch>
            <a:fillRect/>
          </a:stretch>
        </p:blipFill>
        <p:spPr bwMode="auto">
          <a:xfrm>
            <a:off x="2895600" y="4572000"/>
            <a:ext cx="6096000" cy="762000"/>
          </a:xfrm>
          <a:prstGeom prst="rect">
            <a:avLst/>
          </a:prstGeom>
          <a:noFill/>
          <a:ln>
            <a:noFill/>
          </a:ln>
          <a:effectLst/>
          <a:extLst>
            <a:ext uri="{909E8E84-426E-40dd-AFC4-6F175D3DCCD1}">
              <a14:hiddenFill xmlns:a14="http://schemas.microsoft.com/office/drawing/2010/main">
                <a:blipFill dpi="0" rotWithShape="0">
                  <a:blip/>
                  <a:srcRect l="3497" t="7825" r="3206" b="14137"/>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el 1"/>
          <p:cNvSpPr>
            <a:spLocks noGrp="1"/>
          </p:cNvSpPr>
          <p:nvPr>
            <p:ph type="title" idx="4294967295"/>
          </p:nvPr>
        </p:nvSpPr>
        <p:spPr>
          <a:xfrm>
            <a:off x="354013" y="260350"/>
            <a:ext cx="8229600" cy="492125"/>
          </a:xfrm>
        </p:spPr>
        <p:txBody>
          <a:bodyPr lIns="0" tIns="0" rIns="0" bIns="0" anchor="b">
            <a:spAutoFit/>
          </a:bodyPr>
          <a:lstStyle/>
          <a:p>
            <a:r>
              <a:rPr lang="de-DE" sz="3200" i="1"/>
              <a:t>Complete breakup</a:t>
            </a:r>
          </a:p>
        </p:txBody>
      </p:sp>
      <p:pic>
        <p:nvPicPr>
          <p:cNvPr id="137219"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3" y="1293813"/>
            <a:ext cx="20478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1271588"/>
            <a:ext cx="21240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Textfeld 73"/>
          <p:cNvSpPr txBox="1">
            <a:spLocks noChangeArrowheads="1"/>
          </p:cNvSpPr>
          <p:nvPr/>
        </p:nvSpPr>
        <p:spPr bwMode="auto">
          <a:xfrm>
            <a:off x="939800" y="1052513"/>
            <a:ext cx="874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-.12 ms</a:t>
            </a:r>
          </a:p>
        </p:txBody>
      </p:sp>
      <p:sp>
        <p:nvSpPr>
          <p:cNvPr id="28" name="Textfeld 73"/>
          <p:cNvSpPr txBox="1">
            <a:spLocks noChangeArrowheads="1"/>
          </p:cNvSpPr>
          <p:nvPr/>
        </p:nvSpPr>
        <p:spPr bwMode="auto">
          <a:xfrm>
            <a:off x="4779963" y="1052513"/>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1.4 ms</a:t>
            </a:r>
          </a:p>
        </p:txBody>
      </p:sp>
      <p:pic>
        <p:nvPicPr>
          <p:cNvPr id="2074"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8813" y="1436688"/>
            <a:ext cx="15144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feld 73"/>
          <p:cNvSpPr txBox="1">
            <a:spLocks noChangeArrowheads="1"/>
          </p:cNvSpPr>
          <p:nvPr/>
        </p:nvSpPr>
        <p:spPr bwMode="auto">
          <a:xfrm>
            <a:off x="3006725" y="1052513"/>
            <a:ext cx="62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0 ms</a:t>
            </a:r>
          </a:p>
        </p:txBody>
      </p:sp>
      <p:pic>
        <p:nvPicPr>
          <p:cNvPr id="2075"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650" y="1370013"/>
            <a:ext cx="14859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feld 73"/>
          <p:cNvSpPr txBox="1">
            <a:spLocks noChangeArrowheads="1"/>
          </p:cNvSpPr>
          <p:nvPr/>
        </p:nvSpPr>
        <p:spPr bwMode="auto">
          <a:xfrm>
            <a:off x="6753225" y="1052513"/>
            <a:ext cx="920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10.7 ms</a:t>
            </a:r>
          </a:p>
        </p:txBody>
      </p:sp>
      <p:pic>
        <p:nvPicPr>
          <p:cNvPr id="2076"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613" y="3140075"/>
            <a:ext cx="21431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feld 73"/>
          <p:cNvSpPr txBox="1">
            <a:spLocks noChangeArrowheads="1"/>
          </p:cNvSpPr>
          <p:nvPr/>
        </p:nvSpPr>
        <p:spPr bwMode="auto">
          <a:xfrm>
            <a:off x="915988" y="2954338"/>
            <a:ext cx="1038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699.8 ms</a:t>
            </a:r>
          </a:p>
        </p:txBody>
      </p:sp>
      <p:pic>
        <p:nvPicPr>
          <p:cNvPr id="207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3203575"/>
            <a:ext cx="18097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feld 73"/>
          <p:cNvSpPr txBox="1">
            <a:spLocks noChangeArrowheads="1"/>
          </p:cNvSpPr>
          <p:nvPr/>
        </p:nvSpPr>
        <p:spPr bwMode="auto">
          <a:xfrm>
            <a:off x="2803525" y="2954338"/>
            <a:ext cx="133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867.07 ms</a:t>
            </a:r>
          </a:p>
        </p:txBody>
      </p:sp>
      <p:pic>
        <p:nvPicPr>
          <p:cNvPr id="2079"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638" y="3175000"/>
            <a:ext cx="21145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feld 73"/>
          <p:cNvSpPr txBox="1">
            <a:spLocks noChangeArrowheads="1"/>
          </p:cNvSpPr>
          <p:nvPr/>
        </p:nvSpPr>
        <p:spPr bwMode="auto">
          <a:xfrm>
            <a:off x="4513263" y="2924175"/>
            <a:ext cx="1338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867.10 ms</a:t>
            </a:r>
          </a:p>
        </p:txBody>
      </p:sp>
      <p:pic>
        <p:nvPicPr>
          <p:cNvPr id="208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0650" y="3309938"/>
            <a:ext cx="2162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73"/>
          <p:cNvSpPr txBox="1">
            <a:spLocks noChangeArrowheads="1"/>
          </p:cNvSpPr>
          <p:nvPr/>
        </p:nvSpPr>
        <p:spPr bwMode="auto">
          <a:xfrm>
            <a:off x="6883400" y="2905125"/>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867.14 ms</a:t>
            </a:r>
          </a:p>
        </p:txBody>
      </p:sp>
      <p:pic>
        <p:nvPicPr>
          <p:cNvPr id="2081" name="Picture 33"/>
          <p:cNvPicPr>
            <a:picLocks noChangeAspect="1" noChangeArrowheads="1"/>
          </p:cNvPicPr>
          <p:nvPr/>
        </p:nvPicPr>
        <p:blipFill>
          <a:blip r:embed="rId10">
            <a:extLst>
              <a:ext uri="{28A0092B-C50C-407E-A947-70E740481C1C}">
                <a14:useLocalDpi xmlns:a14="http://schemas.microsoft.com/office/drawing/2010/main" val="0"/>
              </a:ext>
            </a:extLst>
          </a:blip>
          <a:srcRect t="-2" b="20650"/>
          <a:stretch>
            <a:fillRect/>
          </a:stretch>
        </p:blipFill>
        <p:spPr bwMode="auto">
          <a:xfrm>
            <a:off x="815975" y="4938713"/>
            <a:ext cx="28194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feld 73"/>
          <p:cNvSpPr txBox="1">
            <a:spLocks noChangeArrowheads="1"/>
          </p:cNvSpPr>
          <p:nvPr/>
        </p:nvSpPr>
        <p:spPr bwMode="auto">
          <a:xfrm>
            <a:off x="1670050" y="4784725"/>
            <a:ext cx="1336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867.23 ms</a:t>
            </a:r>
          </a:p>
        </p:txBody>
      </p:sp>
      <p:pic>
        <p:nvPicPr>
          <p:cNvPr id="2082" name="Picture 34"/>
          <p:cNvPicPr>
            <a:picLocks noChangeAspect="1" noChangeArrowheads="1"/>
          </p:cNvPicPr>
          <p:nvPr/>
        </p:nvPicPr>
        <p:blipFill>
          <a:blip r:embed="rId11">
            <a:extLst>
              <a:ext uri="{28A0092B-C50C-407E-A947-70E740481C1C}">
                <a14:useLocalDpi xmlns:a14="http://schemas.microsoft.com/office/drawing/2010/main" val="0"/>
              </a:ext>
            </a:extLst>
          </a:blip>
          <a:srcRect b="24010"/>
          <a:stretch>
            <a:fillRect/>
          </a:stretch>
        </p:blipFill>
        <p:spPr bwMode="auto">
          <a:xfrm>
            <a:off x="4641850" y="4875213"/>
            <a:ext cx="3990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feld 73"/>
          <p:cNvSpPr txBox="1">
            <a:spLocks noChangeArrowheads="1"/>
          </p:cNvSpPr>
          <p:nvPr/>
        </p:nvSpPr>
        <p:spPr bwMode="auto">
          <a:xfrm>
            <a:off x="6337300" y="4875213"/>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867.41 ms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7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8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0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3" grpId="0"/>
      <p:bldP spid="35" grpId="0"/>
      <p:bldP spid="38" grpId="0"/>
      <p:bldP spid="41" grpId="0"/>
      <p:bldP spid="43" grpId="0"/>
      <p:bldP spid="45"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E:\110609\12\beschnitten\01.jpg"/>
          <p:cNvPicPr>
            <a:picLocks noChangeAspect="1" noChangeArrowheads="1"/>
          </p:cNvPicPr>
          <p:nvPr/>
        </p:nvPicPr>
        <p:blipFill>
          <a:blip r:embed="rId2">
            <a:extLst>
              <a:ext uri="{28A0092B-C50C-407E-A947-70E740481C1C}">
                <a14:useLocalDpi xmlns:a14="http://schemas.microsoft.com/office/drawing/2010/main" val="0"/>
              </a:ext>
            </a:extLst>
          </a:blip>
          <a:srcRect l="17406"/>
          <a:stretch>
            <a:fillRect/>
          </a:stretch>
        </p:blipFill>
        <p:spPr bwMode="auto">
          <a:xfrm>
            <a:off x="357188" y="692150"/>
            <a:ext cx="16954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E:\110609\12\beschnitten\02.jpg"/>
          <p:cNvPicPr>
            <a:picLocks noChangeAspect="1" noChangeArrowheads="1"/>
          </p:cNvPicPr>
          <p:nvPr/>
        </p:nvPicPr>
        <p:blipFill>
          <a:blip r:embed="rId3">
            <a:extLst>
              <a:ext uri="{28A0092B-C50C-407E-A947-70E740481C1C}">
                <a14:useLocalDpi xmlns:a14="http://schemas.microsoft.com/office/drawing/2010/main" val="0"/>
              </a:ext>
            </a:extLst>
          </a:blip>
          <a:srcRect l="24368" r="44298"/>
          <a:stretch>
            <a:fillRect/>
          </a:stretch>
        </p:blipFill>
        <p:spPr bwMode="auto">
          <a:xfrm>
            <a:off x="1427163" y="692150"/>
            <a:ext cx="6445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4" descr="E:\110609\12\beschnitten\03.jpg"/>
          <p:cNvPicPr>
            <a:picLocks noChangeAspect="1" noChangeArrowheads="1"/>
          </p:cNvPicPr>
          <p:nvPr/>
        </p:nvPicPr>
        <p:blipFill>
          <a:blip r:embed="rId4">
            <a:extLst>
              <a:ext uri="{28A0092B-C50C-407E-A947-70E740481C1C}">
                <a14:useLocalDpi xmlns:a14="http://schemas.microsoft.com/office/drawing/2010/main" val="0"/>
              </a:ext>
            </a:extLst>
          </a:blip>
          <a:srcRect l="23409" r="45258"/>
          <a:stretch>
            <a:fillRect/>
          </a:stretch>
        </p:blipFill>
        <p:spPr bwMode="auto">
          <a:xfrm>
            <a:off x="2286000" y="692150"/>
            <a:ext cx="6429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5" descr="E:\110609\12\beschnitten\04.jpg"/>
          <p:cNvPicPr>
            <a:picLocks noChangeAspect="1" noChangeArrowheads="1"/>
          </p:cNvPicPr>
          <p:nvPr/>
        </p:nvPicPr>
        <p:blipFill>
          <a:blip r:embed="rId5">
            <a:extLst>
              <a:ext uri="{28A0092B-C50C-407E-A947-70E740481C1C}">
                <a14:useLocalDpi xmlns:a14="http://schemas.microsoft.com/office/drawing/2010/main" val="0"/>
              </a:ext>
            </a:extLst>
          </a:blip>
          <a:srcRect l="24368" r="44298"/>
          <a:stretch>
            <a:fillRect/>
          </a:stretch>
        </p:blipFill>
        <p:spPr bwMode="auto">
          <a:xfrm>
            <a:off x="3214688" y="692150"/>
            <a:ext cx="642937"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6" descr="E:\110609\12\beschnitten\05.jpg"/>
          <p:cNvPicPr>
            <a:picLocks noChangeAspect="1" noChangeArrowheads="1"/>
          </p:cNvPicPr>
          <p:nvPr/>
        </p:nvPicPr>
        <p:blipFill>
          <a:blip r:embed="rId6">
            <a:extLst>
              <a:ext uri="{28A0092B-C50C-407E-A947-70E740481C1C}">
                <a14:useLocalDpi xmlns:a14="http://schemas.microsoft.com/office/drawing/2010/main" val="0"/>
              </a:ext>
            </a:extLst>
          </a:blip>
          <a:srcRect l="24368" r="44298"/>
          <a:stretch>
            <a:fillRect/>
          </a:stretch>
        </p:blipFill>
        <p:spPr bwMode="auto">
          <a:xfrm>
            <a:off x="4141788" y="692150"/>
            <a:ext cx="6445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7" descr="E:\110609\12\beschnitten\06.jpg"/>
          <p:cNvPicPr>
            <a:picLocks noChangeAspect="1" noChangeArrowheads="1"/>
          </p:cNvPicPr>
          <p:nvPr/>
        </p:nvPicPr>
        <p:blipFill>
          <a:blip r:embed="rId7">
            <a:extLst>
              <a:ext uri="{28A0092B-C50C-407E-A947-70E740481C1C}">
                <a14:useLocalDpi xmlns:a14="http://schemas.microsoft.com/office/drawing/2010/main" val="0"/>
              </a:ext>
            </a:extLst>
          </a:blip>
          <a:srcRect l="24368" r="44298"/>
          <a:stretch>
            <a:fillRect/>
          </a:stretch>
        </p:blipFill>
        <p:spPr bwMode="auto">
          <a:xfrm>
            <a:off x="5070475" y="692150"/>
            <a:ext cx="6445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8" descr="E:\110609\12\beschnitten\07.jpg"/>
          <p:cNvPicPr>
            <a:picLocks noChangeAspect="1" noChangeArrowheads="1"/>
          </p:cNvPicPr>
          <p:nvPr/>
        </p:nvPicPr>
        <p:blipFill>
          <a:blip r:embed="rId8">
            <a:extLst>
              <a:ext uri="{28A0092B-C50C-407E-A947-70E740481C1C}">
                <a14:useLocalDpi xmlns:a14="http://schemas.microsoft.com/office/drawing/2010/main" val="0"/>
              </a:ext>
            </a:extLst>
          </a:blip>
          <a:srcRect l="24368" r="47778"/>
          <a:stretch>
            <a:fillRect/>
          </a:stretch>
        </p:blipFill>
        <p:spPr bwMode="auto">
          <a:xfrm>
            <a:off x="6072188" y="692150"/>
            <a:ext cx="5715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9" descr="E:\110609\12\beschnitten\08.jpg"/>
          <p:cNvPicPr>
            <a:picLocks noChangeAspect="1" noChangeArrowheads="1"/>
          </p:cNvPicPr>
          <p:nvPr/>
        </p:nvPicPr>
        <p:blipFill>
          <a:blip r:embed="rId9">
            <a:extLst>
              <a:ext uri="{28A0092B-C50C-407E-A947-70E740481C1C}">
                <a14:useLocalDpi xmlns:a14="http://schemas.microsoft.com/office/drawing/2010/main" val="0"/>
              </a:ext>
            </a:extLst>
          </a:blip>
          <a:srcRect l="30370" t="28864" r="34814"/>
          <a:stretch>
            <a:fillRect/>
          </a:stretch>
        </p:blipFill>
        <p:spPr bwMode="auto">
          <a:xfrm>
            <a:off x="585788" y="2998788"/>
            <a:ext cx="7143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0" descr="E:\110609\12\beschnitten\09.jpg"/>
          <p:cNvPicPr>
            <a:picLocks noChangeAspect="1" noChangeArrowheads="1"/>
          </p:cNvPicPr>
          <p:nvPr/>
        </p:nvPicPr>
        <p:blipFill>
          <a:blip r:embed="rId10">
            <a:extLst>
              <a:ext uri="{28A0092B-C50C-407E-A947-70E740481C1C}">
                <a14:useLocalDpi xmlns:a14="http://schemas.microsoft.com/office/drawing/2010/main" val="0"/>
              </a:ext>
            </a:extLst>
          </a:blip>
          <a:srcRect l="27740" t="21651" r="44298"/>
          <a:stretch>
            <a:fillRect/>
          </a:stretch>
        </p:blipFill>
        <p:spPr bwMode="auto">
          <a:xfrm>
            <a:off x="1800225" y="2855913"/>
            <a:ext cx="57150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1" descr="E:\110609\12\beschnitten\10.jpg"/>
          <p:cNvPicPr>
            <a:picLocks noChangeAspect="1" noChangeArrowheads="1"/>
          </p:cNvPicPr>
          <p:nvPr/>
        </p:nvPicPr>
        <p:blipFill>
          <a:blip r:embed="rId11">
            <a:extLst>
              <a:ext uri="{28A0092B-C50C-407E-A947-70E740481C1C}">
                <a14:useLocalDpi xmlns:a14="http://schemas.microsoft.com/office/drawing/2010/main" val="0"/>
              </a:ext>
            </a:extLst>
          </a:blip>
          <a:srcRect l="29784" t="25255" r="38882"/>
          <a:stretch>
            <a:fillRect/>
          </a:stretch>
        </p:blipFill>
        <p:spPr bwMode="auto">
          <a:xfrm>
            <a:off x="3013075" y="2921000"/>
            <a:ext cx="6445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2" descr="E:\110609\12\beschnitten\11.jpg"/>
          <p:cNvPicPr>
            <a:picLocks noChangeAspect="1" noChangeArrowheads="1"/>
          </p:cNvPicPr>
          <p:nvPr/>
        </p:nvPicPr>
        <p:blipFill>
          <a:blip r:embed="rId12">
            <a:extLst>
              <a:ext uri="{28A0092B-C50C-407E-A947-70E740481C1C}">
                <a14:useLocalDpi xmlns:a14="http://schemas.microsoft.com/office/drawing/2010/main" val="0"/>
              </a:ext>
            </a:extLst>
          </a:blip>
          <a:srcRect l="34813" t="28864" r="23410"/>
          <a:stretch>
            <a:fillRect/>
          </a:stretch>
        </p:blipFill>
        <p:spPr bwMode="auto">
          <a:xfrm>
            <a:off x="4214813" y="2992438"/>
            <a:ext cx="85566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3" descr="E:\110609\12\beschnitten\12.jpg"/>
          <p:cNvPicPr>
            <a:picLocks noChangeAspect="1" noChangeArrowheads="1"/>
          </p:cNvPicPr>
          <p:nvPr/>
        </p:nvPicPr>
        <p:blipFill>
          <a:blip r:embed="rId13">
            <a:extLst>
              <a:ext uri="{28A0092B-C50C-407E-A947-70E740481C1C}">
                <a14:useLocalDpi xmlns:a14="http://schemas.microsoft.com/office/drawing/2010/main" val="0"/>
              </a:ext>
            </a:extLst>
          </a:blip>
          <a:srcRect l="27850" r="23409"/>
          <a:stretch>
            <a:fillRect/>
          </a:stretch>
        </p:blipFill>
        <p:spPr bwMode="auto">
          <a:xfrm>
            <a:off x="5143500" y="2420938"/>
            <a:ext cx="10001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24" descr="E:\110609\12\beschnitten\13.jpg"/>
          <p:cNvPicPr>
            <a:picLocks noChangeAspect="1" noChangeArrowheads="1"/>
          </p:cNvPicPr>
          <p:nvPr/>
        </p:nvPicPr>
        <p:blipFill>
          <a:blip r:embed="rId14">
            <a:extLst>
              <a:ext uri="{28A0092B-C50C-407E-A947-70E740481C1C}">
                <a14:useLocalDpi xmlns:a14="http://schemas.microsoft.com/office/drawing/2010/main" val="0"/>
              </a:ext>
            </a:extLst>
          </a:blip>
          <a:srcRect l="27850" t="32472" r="23409"/>
          <a:stretch>
            <a:fillRect/>
          </a:stretch>
        </p:blipFill>
        <p:spPr bwMode="auto">
          <a:xfrm>
            <a:off x="6427788" y="3044825"/>
            <a:ext cx="1001712"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5" descr="E:\110609\12\beschnitten\14.jpg"/>
          <p:cNvPicPr>
            <a:picLocks noChangeAspect="1" noChangeArrowheads="1"/>
          </p:cNvPicPr>
          <p:nvPr/>
        </p:nvPicPr>
        <p:blipFill>
          <a:blip r:embed="rId15">
            <a:extLst>
              <a:ext uri="{28A0092B-C50C-407E-A947-70E740481C1C}">
                <a14:useLocalDpi xmlns:a14="http://schemas.microsoft.com/office/drawing/2010/main" val="0"/>
              </a:ext>
            </a:extLst>
          </a:blip>
          <a:srcRect l="27850" t="32472" r="23409"/>
          <a:stretch>
            <a:fillRect/>
          </a:stretch>
        </p:blipFill>
        <p:spPr bwMode="auto">
          <a:xfrm>
            <a:off x="642938" y="4613275"/>
            <a:ext cx="99853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34" descr="E:\110609\12\beschnitten\15.jpg"/>
          <p:cNvPicPr>
            <a:picLocks noChangeAspect="1" noChangeArrowheads="1"/>
          </p:cNvPicPr>
          <p:nvPr/>
        </p:nvPicPr>
        <p:blipFill>
          <a:blip r:embed="rId16">
            <a:extLst>
              <a:ext uri="{28A0092B-C50C-407E-A947-70E740481C1C}">
                <a14:useLocalDpi xmlns:a14="http://schemas.microsoft.com/office/drawing/2010/main" val="0"/>
              </a:ext>
            </a:extLst>
          </a:blip>
          <a:srcRect l="27850" t="32472" r="19928"/>
          <a:stretch>
            <a:fillRect/>
          </a:stretch>
        </p:blipFill>
        <p:spPr bwMode="auto">
          <a:xfrm>
            <a:off x="1714500" y="4613275"/>
            <a:ext cx="10699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35" descr="E:\110609\12\beschnitten\16.jpg"/>
          <p:cNvPicPr>
            <a:picLocks noChangeAspect="1" noChangeArrowheads="1"/>
          </p:cNvPicPr>
          <p:nvPr/>
        </p:nvPicPr>
        <p:blipFill>
          <a:blip r:embed="rId17">
            <a:extLst>
              <a:ext uri="{28A0092B-C50C-407E-A947-70E740481C1C}">
                <a14:useLocalDpi xmlns:a14="http://schemas.microsoft.com/office/drawing/2010/main" val="0"/>
              </a:ext>
            </a:extLst>
          </a:blip>
          <a:srcRect l="27850"/>
          <a:stretch>
            <a:fillRect/>
          </a:stretch>
        </p:blipFill>
        <p:spPr bwMode="auto">
          <a:xfrm>
            <a:off x="2857500" y="3968750"/>
            <a:ext cx="14811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36" descr="E:\110609\12\beschnitten\17.jpg"/>
          <p:cNvPicPr>
            <a:picLocks noChangeAspect="1" noChangeArrowheads="1"/>
          </p:cNvPicPr>
          <p:nvPr/>
        </p:nvPicPr>
        <p:blipFill>
          <a:blip r:embed="rId18">
            <a:extLst>
              <a:ext uri="{28A0092B-C50C-407E-A947-70E740481C1C}">
                <a14:useLocalDpi xmlns:a14="http://schemas.microsoft.com/office/drawing/2010/main" val="0"/>
              </a:ext>
            </a:extLst>
          </a:blip>
          <a:srcRect l="31332"/>
          <a:stretch>
            <a:fillRect/>
          </a:stretch>
        </p:blipFill>
        <p:spPr bwMode="auto">
          <a:xfrm>
            <a:off x="4071938" y="3968750"/>
            <a:ext cx="1409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37" descr="E:\110609\12\beschnitten\18.jpg"/>
          <p:cNvPicPr>
            <a:picLocks noChangeAspect="1" noChangeArrowheads="1"/>
          </p:cNvPicPr>
          <p:nvPr/>
        </p:nvPicPr>
        <p:blipFill>
          <a:blip r:embed="rId19">
            <a:extLst>
              <a:ext uri="{28A0092B-C50C-407E-A947-70E740481C1C}">
                <a14:useLocalDpi xmlns:a14="http://schemas.microsoft.com/office/drawing/2010/main" val="0"/>
              </a:ext>
            </a:extLst>
          </a:blip>
          <a:srcRect l="31332"/>
          <a:stretch>
            <a:fillRect/>
          </a:stretch>
        </p:blipFill>
        <p:spPr bwMode="auto">
          <a:xfrm>
            <a:off x="5214938" y="3968750"/>
            <a:ext cx="1409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8" descr="E:\110609\12\beschnitten\19.jpg"/>
          <p:cNvPicPr>
            <a:picLocks noChangeAspect="1" noChangeArrowheads="1"/>
          </p:cNvPicPr>
          <p:nvPr/>
        </p:nvPicPr>
        <p:blipFill>
          <a:blip r:embed="rId20">
            <a:extLst>
              <a:ext uri="{28A0092B-C50C-407E-A947-70E740481C1C}">
                <a14:useLocalDpi xmlns:a14="http://schemas.microsoft.com/office/drawing/2010/main" val="0"/>
              </a:ext>
            </a:extLst>
          </a:blip>
          <a:srcRect l="31332"/>
          <a:stretch>
            <a:fillRect/>
          </a:stretch>
        </p:blipFill>
        <p:spPr bwMode="auto">
          <a:xfrm>
            <a:off x="6357938" y="3968750"/>
            <a:ext cx="1409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9" descr="E:\110609\12\beschnitten\20.jpg"/>
          <p:cNvPicPr>
            <a:picLocks noChangeAspect="1" noChangeArrowheads="1"/>
          </p:cNvPicPr>
          <p:nvPr/>
        </p:nvPicPr>
        <p:blipFill>
          <a:blip r:embed="rId21">
            <a:extLst>
              <a:ext uri="{28A0092B-C50C-407E-A947-70E740481C1C}">
                <a14:useLocalDpi xmlns:a14="http://schemas.microsoft.com/office/drawing/2010/main" val="0"/>
              </a:ext>
            </a:extLst>
          </a:blip>
          <a:srcRect l="31332"/>
          <a:stretch>
            <a:fillRect/>
          </a:stretch>
        </p:blipFill>
        <p:spPr bwMode="auto">
          <a:xfrm>
            <a:off x="7500938" y="3968750"/>
            <a:ext cx="14097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4" name="Textfeld 73"/>
          <p:cNvSpPr txBox="1">
            <a:spLocks noChangeArrowheads="1"/>
          </p:cNvSpPr>
          <p:nvPr/>
        </p:nvSpPr>
        <p:spPr bwMode="auto">
          <a:xfrm>
            <a:off x="498475" y="977900"/>
            <a:ext cx="576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0ms</a:t>
            </a:r>
          </a:p>
        </p:txBody>
      </p:sp>
      <p:sp>
        <p:nvSpPr>
          <p:cNvPr id="19485" name="Textfeld 74"/>
          <p:cNvSpPr txBox="1">
            <a:spLocks noChangeArrowheads="1"/>
          </p:cNvSpPr>
          <p:nvPr/>
        </p:nvSpPr>
        <p:spPr bwMode="auto">
          <a:xfrm>
            <a:off x="1285875" y="9779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0,39ms</a:t>
            </a:r>
          </a:p>
        </p:txBody>
      </p:sp>
      <p:sp>
        <p:nvSpPr>
          <p:cNvPr id="19486" name="Textfeld 75"/>
          <p:cNvSpPr txBox="1">
            <a:spLocks noChangeArrowheads="1"/>
          </p:cNvSpPr>
          <p:nvPr/>
        </p:nvSpPr>
        <p:spPr bwMode="auto">
          <a:xfrm>
            <a:off x="2214563" y="9779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0,51ms</a:t>
            </a:r>
          </a:p>
        </p:txBody>
      </p:sp>
      <p:sp>
        <p:nvSpPr>
          <p:cNvPr id="19487" name="Textfeld 76"/>
          <p:cNvSpPr txBox="1">
            <a:spLocks noChangeArrowheads="1"/>
          </p:cNvSpPr>
          <p:nvPr/>
        </p:nvSpPr>
        <p:spPr bwMode="auto">
          <a:xfrm>
            <a:off x="3143250" y="977900"/>
            <a:ext cx="750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1,0ms</a:t>
            </a:r>
          </a:p>
        </p:txBody>
      </p:sp>
      <p:sp>
        <p:nvSpPr>
          <p:cNvPr id="19488" name="Textfeld 77"/>
          <p:cNvSpPr txBox="1">
            <a:spLocks noChangeArrowheads="1"/>
          </p:cNvSpPr>
          <p:nvPr/>
        </p:nvSpPr>
        <p:spPr bwMode="auto">
          <a:xfrm>
            <a:off x="4071938" y="977900"/>
            <a:ext cx="866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1,36ms</a:t>
            </a:r>
          </a:p>
        </p:txBody>
      </p:sp>
      <p:sp>
        <p:nvSpPr>
          <p:cNvPr id="19489" name="Textfeld 78"/>
          <p:cNvSpPr txBox="1">
            <a:spLocks noChangeArrowheads="1"/>
          </p:cNvSpPr>
          <p:nvPr/>
        </p:nvSpPr>
        <p:spPr bwMode="auto">
          <a:xfrm>
            <a:off x="6286500" y="268605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655,07ms</a:t>
            </a:r>
          </a:p>
        </p:txBody>
      </p:sp>
      <p:sp>
        <p:nvSpPr>
          <p:cNvPr id="19490" name="Textfeld 79"/>
          <p:cNvSpPr txBox="1">
            <a:spLocks noChangeArrowheads="1"/>
          </p:cNvSpPr>
          <p:nvPr/>
        </p:nvSpPr>
        <p:spPr bwMode="auto">
          <a:xfrm>
            <a:off x="5070475" y="977900"/>
            <a:ext cx="868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1,87ms</a:t>
            </a:r>
          </a:p>
        </p:txBody>
      </p:sp>
      <p:sp>
        <p:nvSpPr>
          <p:cNvPr id="19491" name="Textfeld 80"/>
          <p:cNvSpPr txBox="1">
            <a:spLocks noChangeArrowheads="1"/>
          </p:cNvSpPr>
          <p:nvPr/>
        </p:nvSpPr>
        <p:spPr bwMode="auto">
          <a:xfrm>
            <a:off x="5929313" y="977900"/>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16,06ms</a:t>
            </a:r>
          </a:p>
        </p:txBody>
      </p:sp>
      <p:sp>
        <p:nvSpPr>
          <p:cNvPr id="19492" name="Textfeld 81"/>
          <p:cNvSpPr txBox="1">
            <a:spLocks noChangeArrowheads="1"/>
          </p:cNvSpPr>
          <p:nvPr/>
        </p:nvSpPr>
        <p:spPr bwMode="auto">
          <a:xfrm>
            <a:off x="371475" y="2622550"/>
            <a:ext cx="1101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286,03ms</a:t>
            </a:r>
          </a:p>
        </p:txBody>
      </p:sp>
      <p:sp>
        <p:nvSpPr>
          <p:cNvPr id="19493" name="Textfeld 82"/>
          <p:cNvSpPr txBox="1">
            <a:spLocks noChangeArrowheads="1"/>
          </p:cNvSpPr>
          <p:nvPr/>
        </p:nvSpPr>
        <p:spPr bwMode="auto">
          <a:xfrm>
            <a:off x="1514475" y="2622550"/>
            <a:ext cx="10556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372,1ms</a:t>
            </a:r>
          </a:p>
        </p:txBody>
      </p:sp>
      <p:sp>
        <p:nvSpPr>
          <p:cNvPr id="19494" name="Textfeld 83"/>
          <p:cNvSpPr txBox="1">
            <a:spLocks noChangeArrowheads="1"/>
          </p:cNvSpPr>
          <p:nvPr/>
        </p:nvSpPr>
        <p:spPr bwMode="auto">
          <a:xfrm>
            <a:off x="2728913" y="268605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490,59ms</a:t>
            </a:r>
          </a:p>
        </p:txBody>
      </p:sp>
      <p:sp>
        <p:nvSpPr>
          <p:cNvPr id="19495" name="Textfeld 84"/>
          <p:cNvSpPr txBox="1">
            <a:spLocks noChangeArrowheads="1"/>
          </p:cNvSpPr>
          <p:nvPr/>
        </p:nvSpPr>
        <p:spPr bwMode="auto">
          <a:xfrm>
            <a:off x="4000500" y="268605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601,19ms</a:t>
            </a:r>
          </a:p>
        </p:txBody>
      </p:sp>
      <p:sp>
        <p:nvSpPr>
          <p:cNvPr id="19496" name="Textfeld 85"/>
          <p:cNvSpPr txBox="1">
            <a:spLocks noChangeArrowheads="1"/>
          </p:cNvSpPr>
          <p:nvPr/>
        </p:nvSpPr>
        <p:spPr bwMode="auto">
          <a:xfrm>
            <a:off x="5143500" y="2686050"/>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640,1ms</a:t>
            </a:r>
          </a:p>
        </p:txBody>
      </p:sp>
      <p:sp>
        <p:nvSpPr>
          <p:cNvPr id="19497" name="Textfeld 40"/>
          <p:cNvSpPr txBox="1">
            <a:spLocks noChangeArrowheads="1"/>
          </p:cNvSpPr>
          <p:nvPr/>
        </p:nvSpPr>
        <p:spPr bwMode="auto">
          <a:xfrm>
            <a:off x="5143500" y="425450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657,88ms</a:t>
            </a:r>
          </a:p>
        </p:txBody>
      </p:sp>
      <p:sp>
        <p:nvSpPr>
          <p:cNvPr id="19498" name="Textfeld 41"/>
          <p:cNvSpPr txBox="1">
            <a:spLocks noChangeArrowheads="1"/>
          </p:cNvSpPr>
          <p:nvPr/>
        </p:nvSpPr>
        <p:spPr bwMode="auto">
          <a:xfrm>
            <a:off x="4000500" y="4254500"/>
            <a:ext cx="984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657,8ms</a:t>
            </a:r>
          </a:p>
        </p:txBody>
      </p:sp>
      <p:sp>
        <p:nvSpPr>
          <p:cNvPr id="19499" name="Textfeld 42"/>
          <p:cNvSpPr txBox="1">
            <a:spLocks noChangeArrowheads="1"/>
          </p:cNvSpPr>
          <p:nvPr/>
        </p:nvSpPr>
        <p:spPr bwMode="auto">
          <a:xfrm>
            <a:off x="2784475" y="425450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656,94ms</a:t>
            </a:r>
          </a:p>
        </p:txBody>
      </p:sp>
      <p:sp>
        <p:nvSpPr>
          <p:cNvPr id="19500" name="Textfeld 43"/>
          <p:cNvSpPr txBox="1">
            <a:spLocks noChangeArrowheads="1"/>
          </p:cNvSpPr>
          <p:nvPr/>
        </p:nvSpPr>
        <p:spPr bwMode="auto">
          <a:xfrm>
            <a:off x="1641475" y="425450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656,56ms</a:t>
            </a:r>
          </a:p>
        </p:txBody>
      </p:sp>
      <p:sp>
        <p:nvSpPr>
          <p:cNvPr id="19501" name="Textfeld 44"/>
          <p:cNvSpPr txBox="1">
            <a:spLocks noChangeArrowheads="1"/>
          </p:cNvSpPr>
          <p:nvPr/>
        </p:nvSpPr>
        <p:spPr bwMode="auto">
          <a:xfrm>
            <a:off x="357188" y="425450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656,51ms</a:t>
            </a:r>
          </a:p>
        </p:txBody>
      </p:sp>
      <p:sp>
        <p:nvSpPr>
          <p:cNvPr id="19502" name="Textfeld 45"/>
          <p:cNvSpPr txBox="1">
            <a:spLocks noChangeArrowheads="1"/>
          </p:cNvSpPr>
          <p:nvPr/>
        </p:nvSpPr>
        <p:spPr bwMode="auto">
          <a:xfrm>
            <a:off x="6286500" y="4254500"/>
            <a:ext cx="1101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657,95ms</a:t>
            </a:r>
          </a:p>
        </p:txBody>
      </p:sp>
      <p:sp>
        <p:nvSpPr>
          <p:cNvPr id="19503" name="Textfeld 46"/>
          <p:cNvSpPr txBox="1">
            <a:spLocks noChangeArrowheads="1"/>
          </p:cNvSpPr>
          <p:nvPr/>
        </p:nvSpPr>
        <p:spPr bwMode="auto">
          <a:xfrm>
            <a:off x="7500938" y="4243388"/>
            <a:ext cx="1101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9" rIns="91436" bIns="45719">
            <a:spAutoFit/>
          </a:bodyPr>
          <a:lstStyle>
            <a:lvl1pPr defTabSz="1103313">
              <a:defRPr>
                <a:solidFill>
                  <a:srgbClr val="000000"/>
                </a:solidFill>
                <a:latin typeface="Arial" charset="0"/>
                <a:ea typeface="ＭＳ Ｐゴシック" charset="0"/>
              </a:defRPr>
            </a:lvl1pPr>
            <a:lvl2pPr defTabSz="1103313">
              <a:defRPr>
                <a:solidFill>
                  <a:srgbClr val="000000"/>
                </a:solidFill>
                <a:latin typeface="Arial" charset="0"/>
                <a:ea typeface="ＭＳ Ｐゴシック" charset="0"/>
              </a:defRPr>
            </a:lvl2pPr>
            <a:lvl3pPr defTabSz="1103313">
              <a:defRPr>
                <a:solidFill>
                  <a:srgbClr val="000000"/>
                </a:solidFill>
                <a:latin typeface="Arial" charset="0"/>
                <a:ea typeface="ＭＳ Ｐゴシック" charset="0"/>
              </a:defRPr>
            </a:lvl3pPr>
            <a:lvl4pPr defTabSz="1103313">
              <a:defRPr>
                <a:solidFill>
                  <a:srgbClr val="000000"/>
                </a:solidFill>
                <a:latin typeface="Arial" charset="0"/>
                <a:ea typeface="ＭＳ Ｐゴシック" charset="0"/>
              </a:defRPr>
            </a:lvl4pPr>
            <a:lvl5pPr defTabSz="1103313">
              <a:defRPr>
                <a:solidFill>
                  <a:srgbClr val="000000"/>
                </a:solidFill>
                <a:latin typeface="Arial" charset="0"/>
                <a:ea typeface="ＭＳ Ｐゴシック" charset="0"/>
              </a:defRPr>
            </a:lvl5pPr>
            <a:lvl6pPr marL="25146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defTabSz="1103313"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a:buClrTx/>
              <a:buSzTx/>
              <a:buFontTx/>
              <a:buNone/>
            </a:pPr>
            <a:r>
              <a:rPr lang="de-DE">
                <a:latin typeface="Calibri" charset="0"/>
              </a:rPr>
              <a:t>657,99ms</a:t>
            </a:r>
          </a:p>
        </p:txBody>
      </p:sp>
      <p:sp>
        <p:nvSpPr>
          <p:cNvPr id="19510" name="Ellipse 56"/>
          <p:cNvSpPr>
            <a:spLocks noChangeArrowheads="1"/>
          </p:cNvSpPr>
          <p:nvPr/>
        </p:nvSpPr>
        <p:spPr bwMode="auto">
          <a:xfrm>
            <a:off x="407988" y="2406650"/>
            <a:ext cx="214312" cy="215900"/>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6" tIns="45719" rIns="91436" bIns="45719" anchor="ctr"/>
          <a:lstStyle/>
          <a:p>
            <a:pPr algn="ctr" defTabSz="1103313">
              <a:buClrTx/>
              <a:buSzTx/>
              <a:buFontTx/>
              <a:buNone/>
            </a:pPr>
            <a:endParaRPr lang="en-US">
              <a:solidFill>
                <a:srgbClr val="FFFFFF"/>
              </a:solidFill>
              <a:latin typeface="Calibri" charset="0"/>
            </a:endParaRPr>
          </a:p>
        </p:txBody>
      </p:sp>
      <p:sp>
        <p:nvSpPr>
          <p:cNvPr id="19511" name="Ellipse 57"/>
          <p:cNvSpPr>
            <a:spLocks noChangeArrowheads="1"/>
          </p:cNvSpPr>
          <p:nvPr/>
        </p:nvSpPr>
        <p:spPr bwMode="auto">
          <a:xfrm>
            <a:off x="1447800" y="2039938"/>
            <a:ext cx="214313" cy="214312"/>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36" tIns="45719" rIns="91436" bIns="45719" anchor="ctr"/>
          <a:lstStyle/>
          <a:p>
            <a:pPr algn="ctr" defTabSz="1103313">
              <a:buClrTx/>
              <a:buSzTx/>
              <a:buFontTx/>
              <a:buNone/>
            </a:pPr>
            <a:endParaRPr lang="en-US">
              <a:solidFill>
                <a:srgbClr val="FFFFFF"/>
              </a:solidFill>
              <a:latin typeface="Calibri" charset="0"/>
            </a:endParaRPr>
          </a:p>
        </p:txBody>
      </p:sp>
      <p:sp>
        <p:nvSpPr>
          <p:cNvPr id="19516" name="Ellipse 70"/>
          <p:cNvSpPr>
            <a:spLocks noChangeArrowheads="1"/>
          </p:cNvSpPr>
          <p:nvPr/>
        </p:nvSpPr>
        <p:spPr bwMode="auto">
          <a:xfrm rot="-3240000">
            <a:off x="8157369" y="4614069"/>
            <a:ext cx="133350" cy="252412"/>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lIns="91436" tIns="45719" rIns="91436" bIns="45719" anchor="ctr"/>
          <a:lstStyle/>
          <a:p>
            <a:pPr algn="ctr" defTabSz="1103313">
              <a:buClrTx/>
              <a:buSzTx/>
              <a:buFontTx/>
              <a:buNone/>
            </a:pPr>
            <a:endParaRPr lang="en-US">
              <a:solidFill>
                <a:srgbClr val="FFFFFF"/>
              </a:solidFill>
              <a:latin typeface="Calibri" charset="0"/>
            </a:endParaRPr>
          </a:p>
        </p:txBody>
      </p:sp>
      <p:sp>
        <p:nvSpPr>
          <p:cNvPr id="19518" name="Ellipse 72"/>
          <p:cNvSpPr>
            <a:spLocks noChangeArrowheads="1"/>
          </p:cNvSpPr>
          <p:nvPr/>
        </p:nvSpPr>
        <p:spPr bwMode="auto">
          <a:xfrm>
            <a:off x="6113463" y="1366838"/>
            <a:ext cx="490537" cy="488950"/>
          </a:xfrm>
          <a:prstGeom prst="ellipse">
            <a:avLst/>
          </a:prstGeom>
          <a:noFill/>
          <a:ln w="3175">
            <a:solidFill>
              <a:srgbClr val="FFFF00"/>
            </a:solidFill>
            <a:round/>
            <a:headEnd/>
            <a:tailEnd/>
          </a:ln>
          <a:extLst>
            <a:ext uri="{909E8E84-426E-40dd-AFC4-6F175D3DCCD1}">
              <a14:hiddenFill xmlns:a14="http://schemas.microsoft.com/office/drawing/2010/main">
                <a:solidFill>
                  <a:srgbClr val="FFFFFF"/>
                </a:solidFill>
              </a14:hiddenFill>
            </a:ext>
          </a:extLst>
        </p:spPr>
        <p:txBody>
          <a:bodyPr lIns="91436" tIns="45719" rIns="91436" bIns="45719" anchor="ctr"/>
          <a:lstStyle/>
          <a:p>
            <a:pPr algn="ctr" defTabSz="1103313">
              <a:buClrTx/>
              <a:buSzTx/>
              <a:buFontTx/>
              <a:buNone/>
            </a:pPr>
            <a:endParaRPr lang="en-US">
              <a:solidFill>
                <a:srgbClr val="FFFFFF"/>
              </a:solidFill>
              <a:latin typeface="Calibri" charset="0"/>
            </a:endParaRPr>
          </a:p>
        </p:txBody>
      </p:sp>
      <p:sp>
        <p:nvSpPr>
          <p:cNvPr id="138286" name="Rectangle 67"/>
          <p:cNvSpPr>
            <a:spLocks noChangeArrowheads="1"/>
          </p:cNvSpPr>
          <p:nvPr/>
        </p:nvSpPr>
        <p:spPr bwMode="auto">
          <a:xfrm>
            <a:off x="265113" y="200025"/>
            <a:ext cx="7164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914400" eaLnBrk="0" hangingPunct="0">
              <a:buClrTx/>
              <a:buSzTx/>
              <a:buFontTx/>
              <a:buNone/>
            </a:pPr>
            <a:r>
              <a:rPr lang="en-US" sz="3200" i="1">
                <a:solidFill>
                  <a:srgbClr val="000000"/>
                </a:solidFill>
                <a:latin typeface="Calibri" charset="0"/>
              </a:rPr>
              <a:t>Spicules and bubbles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5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5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5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5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46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4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49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4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49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49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4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4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4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49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946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4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47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947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47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94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94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947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947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947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49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949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949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5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50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950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950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4" grpId="0"/>
      <p:bldP spid="19485" grpId="0"/>
      <p:bldP spid="19486" grpId="0"/>
      <p:bldP spid="19487" grpId="0"/>
      <p:bldP spid="19488" grpId="0"/>
      <p:bldP spid="19489" grpId="0"/>
      <p:bldP spid="19490" grpId="0"/>
      <p:bldP spid="19491" grpId="0"/>
      <p:bldP spid="19492" grpId="0"/>
      <p:bldP spid="19493" grpId="0"/>
      <p:bldP spid="19494" grpId="0"/>
      <p:bldP spid="19495" grpId="0"/>
      <p:bldP spid="19496" grpId="0"/>
      <p:bldP spid="19497" grpId="0"/>
      <p:bldP spid="19498" grpId="0"/>
      <p:bldP spid="19499" grpId="0"/>
      <p:bldP spid="19500" grpId="0"/>
      <p:bldP spid="19501" grpId="0"/>
      <p:bldP spid="19502" grpId="0"/>
      <p:bldP spid="19503" grpId="0"/>
      <p:bldP spid="19510" grpId="0" animBg="1"/>
      <p:bldP spid="19511" grpId="0" animBg="1"/>
      <p:bldP spid="19516" grpId="0" animBg="1"/>
      <p:bldP spid="195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6838"/>
            <a:ext cx="8201025"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itel 1"/>
          <p:cNvSpPr>
            <a:spLocks noGrp="1"/>
          </p:cNvSpPr>
          <p:nvPr>
            <p:ph type="title" idx="4294967295"/>
          </p:nvPr>
        </p:nvSpPr>
        <p:spPr>
          <a:xfrm>
            <a:off x="0" y="1397000"/>
            <a:ext cx="6911975" cy="461963"/>
          </a:xfrm>
        </p:spPr>
        <p:txBody>
          <a:bodyPr lIns="0" tIns="0" rIns="0" bIns="0" anchor="b">
            <a:spAutoFit/>
          </a:bodyPr>
          <a:lstStyle/>
          <a:p>
            <a:r>
              <a:rPr lang="en-US" sz="3000" i="1"/>
              <a:t>Results: Fragmentation frequency</a:t>
            </a:r>
          </a:p>
        </p:txBody>
      </p:sp>
      <p:sp>
        <p:nvSpPr>
          <p:cNvPr id="5" name="Rectangle 2"/>
          <p:cNvSpPr>
            <a:spLocks noChangeArrowheads="1"/>
          </p:cNvSpPr>
          <p:nvPr/>
        </p:nvSpPr>
        <p:spPr bwMode="auto">
          <a:xfrm>
            <a:off x="152400" y="114300"/>
            <a:ext cx="8763000" cy="1077913"/>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Visualization of the splintering process:</a:t>
            </a:r>
          </a:p>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New experiments: T.Leisner et al. </a:t>
            </a:r>
          </a:p>
        </p:txBody>
      </p:sp>
      <p:cxnSp>
        <p:nvCxnSpPr>
          <p:cNvPr id="6" name="Straight Connector 5"/>
          <p:cNvCxnSpPr/>
          <p:nvPr/>
        </p:nvCxnSpPr>
        <p:spPr>
          <a:xfrm flipV="1">
            <a:off x="266700" y="12954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765175"/>
            <a:ext cx="8243887" cy="606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890" name="Rectangle 2"/>
          <p:cNvSpPr>
            <a:spLocks noChangeArrowheads="1"/>
          </p:cNvSpPr>
          <p:nvPr>
            <p:ph type="title"/>
          </p:nvPr>
        </p:nvSpPr>
        <p:spPr>
          <a:xfrm>
            <a:off x="0" y="44450"/>
            <a:ext cx="9144000" cy="77787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t>HM process in cloud over southern England</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838"/>
            <a:ext cx="9144000" cy="6634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8914" name="Text Box 2"/>
          <p:cNvSpPr txBox="1">
            <a:spLocks noChangeArrowheads="1"/>
          </p:cNvSpPr>
          <p:nvPr/>
        </p:nvSpPr>
        <p:spPr bwMode="auto">
          <a:xfrm>
            <a:off x="2268538" y="0"/>
            <a:ext cx="439102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a:t>In-situ aircraft observations</a:t>
            </a:r>
          </a:p>
        </p:txBody>
      </p:sp>
      <p:sp>
        <p:nvSpPr>
          <p:cNvPr id="38915" name="Text Box 3"/>
          <p:cNvSpPr txBox="1">
            <a:spLocks noChangeArrowheads="1"/>
          </p:cNvSpPr>
          <p:nvPr/>
        </p:nvSpPr>
        <p:spPr bwMode="auto">
          <a:xfrm>
            <a:off x="1979613" y="1844675"/>
            <a:ext cx="4535487" cy="6508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a:t>Number of ice nuclei were measured to be ~10</a:t>
            </a:r>
            <a:r>
              <a:rPr lang="en-GB" baseline="30000"/>
              <a:t>-2</a:t>
            </a:r>
            <a:r>
              <a:rPr lang="en-GB"/>
              <a:t> L</a:t>
            </a:r>
            <a:r>
              <a:rPr lang="en-GB" baseline="30000"/>
              <a:t>-1 </a:t>
            </a:r>
            <a:r>
              <a:rPr lang="en-GB"/>
              <a:t>at -10C</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8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9725"/>
            <a:ext cx="9144000" cy="487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938" name="Rectangle 2"/>
          <p:cNvSpPr>
            <a:spLocks noChangeArrowheads="1"/>
          </p:cNvSpPr>
          <p:nvPr>
            <p:ph type="title"/>
          </p:nvPr>
        </p:nvSpPr>
        <p:spPr>
          <a:xfrm>
            <a:off x="457200" y="27463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Snow falling into the convection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63713"/>
            <a:ext cx="8496300" cy="460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62" name="Rectangle 2"/>
          <p:cNvSpPr>
            <a:spLocks noChangeArrowheads="1"/>
          </p:cNvSpPr>
          <p:nvPr>
            <p:ph type="title"/>
          </p:nvPr>
        </p:nvSpPr>
        <p:spPr>
          <a:xfrm>
            <a:off x="457200" y="27463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t>Graupel and columns in the H-M zone</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41463"/>
            <a:ext cx="5410200" cy="534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986" name="Text Box 2"/>
          <p:cNvSpPr txBox="1">
            <a:spLocks noChangeArrowheads="1"/>
          </p:cNvSpPr>
          <p:nvPr/>
        </p:nvSpPr>
        <p:spPr bwMode="auto">
          <a:xfrm>
            <a:off x="3316288" y="2205038"/>
            <a:ext cx="1944687" cy="554037"/>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750"/>
              </a:spcBef>
              <a:buClrTx/>
              <a:buFontTx/>
              <a:buNone/>
            </a:pPr>
            <a:r>
              <a:rPr lang="en-GB" sz="1200"/>
              <a:t>Simulation without rain</a:t>
            </a:r>
          </a:p>
          <a:p>
            <a:pPr>
              <a:spcBef>
                <a:spcPts val="750"/>
              </a:spcBef>
              <a:buClrTx/>
              <a:buFontTx/>
              <a:buNone/>
            </a:pPr>
            <a:r>
              <a:rPr lang="en-GB" sz="1200"/>
              <a:t>Simulation with rain</a:t>
            </a:r>
          </a:p>
        </p:txBody>
      </p:sp>
      <p:sp>
        <p:nvSpPr>
          <p:cNvPr id="41987" name="Rectangle 3"/>
          <p:cNvSpPr>
            <a:spLocks noChangeArrowheads="1"/>
          </p:cNvSpPr>
          <p:nvPr>
            <p:ph type="title"/>
          </p:nvPr>
        </p:nvSpPr>
        <p:spPr>
          <a:xfrm>
            <a:off x="2124075" y="203200"/>
            <a:ext cx="7019925" cy="56197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a:t>Warm rain is significant to the Hallett-Mossop process</a:t>
            </a:r>
          </a:p>
        </p:txBody>
      </p:sp>
      <p:grpSp>
        <p:nvGrpSpPr>
          <p:cNvPr id="41988" name="Group 4"/>
          <p:cNvGrpSpPr>
            <a:grpSpLocks/>
          </p:cNvGrpSpPr>
          <p:nvPr/>
        </p:nvGrpSpPr>
        <p:grpSpPr bwMode="auto">
          <a:xfrm>
            <a:off x="2987675" y="1628775"/>
            <a:ext cx="5829300" cy="2301875"/>
            <a:chOff x="1882" y="1026"/>
            <a:chExt cx="3672" cy="1450"/>
          </a:xfrm>
        </p:grpSpPr>
        <p:sp>
          <p:nvSpPr>
            <p:cNvPr id="41989" name="Text Box 5"/>
            <p:cNvSpPr txBox="1">
              <a:spLocks noChangeArrowheads="1"/>
            </p:cNvSpPr>
            <p:nvPr/>
          </p:nvSpPr>
          <p:spPr bwMode="auto">
            <a:xfrm>
              <a:off x="3515" y="1026"/>
              <a:ext cx="2038" cy="749"/>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a:t>Even 10</a:t>
              </a:r>
              <a:r>
                <a:rPr lang="en-GB" baseline="30000"/>
                <a:t>-2</a:t>
              </a:r>
              <a:r>
                <a:rPr lang="en-GB"/>
                <a:t> L</a:t>
              </a:r>
              <a:r>
                <a:rPr lang="en-GB" baseline="30000"/>
                <a:t>-1</a:t>
              </a:r>
              <a:r>
                <a:rPr lang="en-GB"/>
                <a:t> of ice nuclei can result in ~100 L</a:t>
              </a:r>
              <a:r>
                <a:rPr lang="en-GB" baseline="30000"/>
                <a:t>-1</a:t>
              </a:r>
              <a:r>
                <a:rPr lang="en-GB"/>
                <a:t> of ice crystals due to the H-M process</a:t>
              </a:r>
            </a:p>
          </p:txBody>
        </p:sp>
        <p:sp>
          <p:nvSpPr>
            <p:cNvPr id="41990" name="Line 6"/>
            <p:cNvSpPr>
              <a:spLocks noChangeShapeType="1"/>
            </p:cNvSpPr>
            <p:nvPr/>
          </p:nvSpPr>
          <p:spPr bwMode="auto">
            <a:xfrm flipH="1">
              <a:off x="1881" y="1661"/>
              <a:ext cx="1634" cy="815"/>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grpSp>
        <p:nvGrpSpPr>
          <p:cNvPr id="41991" name="Group 7"/>
          <p:cNvGrpSpPr>
            <a:grpSpLocks/>
          </p:cNvGrpSpPr>
          <p:nvPr/>
        </p:nvGrpSpPr>
        <p:grpSpPr bwMode="auto">
          <a:xfrm>
            <a:off x="2411413" y="3429000"/>
            <a:ext cx="6334125" cy="3109913"/>
            <a:chOff x="1519" y="2160"/>
            <a:chExt cx="3990" cy="1959"/>
          </a:xfrm>
        </p:grpSpPr>
        <p:sp>
          <p:nvSpPr>
            <p:cNvPr id="41992" name="Text Box 8"/>
            <p:cNvSpPr txBox="1">
              <a:spLocks noChangeArrowheads="1"/>
            </p:cNvSpPr>
            <p:nvPr/>
          </p:nvSpPr>
          <p:spPr bwMode="auto">
            <a:xfrm>
              <a:off x="3560" y="2160"/>
              <a:ext cx="1949" cy="1959"/>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a:t>The process of warm rain formation can be crucial to switching on the H-M process as it only takes a few rain drops to freeze and then they can fall through the cloud and collect liquid water. If this happens between -3 and -8C many ice splinters will be generated</a:t>
              </a:r>
            </a:p>
          </p:txBody>
        </p:sp>
        <p:sp>
          <p:nvSpPr>
            <p:cNvPr id="41993" name="Line 9"/>
            <p:cNvSpPr>
              <a:spLocks noChangeShapeType="1"/>
            </p:cNvSpPr>
            <p:nvPr/>
          </p:nvSpPr>
          <p:spPr bwMode="auto">
            <a:xfrm flipH="1" flipV="1">
              <a:off x="1518" y="3519"/>
              <a:ext cx="1997" cy="319"/>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41994" name="Text Box 10"/>
          <p:cNvSpPr txBox="1">
            <a:spLocks noChangeArrowheads="1"/>
          </p:cNvSpPr>
          <p:nvPr/>
        </p:nvSpPr>
        <p:spPr bwMode="auto">
          <a:xfrm>
            <a:off x="755650" y="1117600"/>
            <a:ext cx="5616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defRPr>
            </a:lvl9pPr>
          </a:lstStyle>
          <a:p>
            <a:pPr>
              <a:spcBef>
                <a:spcPts val="1125"/>
              </a:spcBef>
              <a:buClrTx/>
              <a:buFontTx/>
              <a:buNone/>
            </a:pPr>
            <a:r>
              <a:rPr lang="en-GB"/>
              <a:t>Model simulations from Crawford et al (ACP, 2012)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19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41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ChangeArrowheads="1"/>
          </p:cNvSpPr>
          <p:nvPr>
            <p:ph type="title"/>
          </p:nvPr>
        </p:nvSpPr>
        <p:spPr>
          <a:xfrm>
            <a:off x="0" y="0"/>
            <a:ext cx="9144000" cy="1143000"/>
          </a:xfrm>
          <a:solidFill>
            <a:srgbClr val="000000"/>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GB">
                <a:solidFill>
                  <a:srgbClr val="FFFFFF"/>
                </a:solidFill>
              </a:rPr>
              <a:t>Main points</a:t>
            </a:r>
          </a:p>
        </p:txBody>
      </p:sp>
      <p:sp>
        <p:nvSpPr>
          <p:cNvPr id="43010" name="Rectangle 2"/>
          <p:cNvSpPr>
            <a:spLocks noChangeArrowheads="1"/>
          </p:cNvSpPr>
          <p:nvPr>
            <p:ph type="body" idx="1"/>
          </p:nvPr>
        </p:nvSpPr>
        <p:spPr>
          <a:xfrm>
            <a:off x="457200" y="1412875"/>
            <a:ext cx="8229600" cy="5184775"/>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339725" indent="-339725">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a:t>Ice crystal concentrations can be </a:t>
            </a:r>
            <a:r>
              <a:rPr lang="en-GB" sz="2400" dirty="0" smtClean="0"/>
              <a:t>amplified by </a:t>
            </a:r>
            <a:r>
              <a:rPr lang="en-GB" sz="2400" dirty="0"/>
              <a:t>secondary ice production within cloud that contain pre-existing ice.</a:t>
            </a:r>
          </a:p>
          <a:p>
            <a:pPr marL="341313" indent="-339725">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400" dirty="0"/>
          </a:p>
          <a:p>
            <a:pPr marL="339725" indent="-339725">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a:t>We don't know all the mechanisms. One is the H-M process, which happens within a narrow temperature range, but can turn out to be very important for ice concentrations in the cloud.</a:t>
            </a:r>
          </a:p>
          <a:p>
            <a:pPr marL="341313" indent="-339725">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400" dirty="0"/>
          </a:p>
          <a:p>
            <a:pPr marL="339725" indent="-339725">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a:t>Warm rain is significant as it can lead to large hail stones very quickly</a:t>
            </a:r>
            <a:r>
              <a:rPr lang="en-GB" sz="2400" dirty="0" smtClean="0"/>
              <a:t>.</a:t>
            </a:r>
          </a:p>
          <a:p>
            <a:pPr marL="339725" indent="-339725">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400" dirty="0" smtClean="0"/>
          </a:p>
          <a:p>
            <a:pPr marL="339725" indent="-339725">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400" dirty="0" smtClean="0"/>
              <a:t>Good luck!</a:t>
            </a:r>
            <a:endParaRPr lang="en-GB" sz="24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3780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rec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511175"/>
            <a:ext cx="45989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7" name="Rectangle 3"/>
          <p:cNvSpPr>
            <a:spLocks noChangeArrowheads="1"/>
          </p:cNvSpPr>
          <p:nvPr/>
        </p:nvSpPr>
        <p:spPr bwMode="auto">
          <a:xfrm>
            <a:off x="6550025" y="6626225"/>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buClrTx/>
              <a:buSzTx/>
              <a:buFontTx/>
              <a:buNone/>
            </a:pPr>
            <a:r>
              <a:rPr lang="en-US" sz="900">
                <a:solidFill>
                  <a:srgbClr val="000000"/>
                </a:solidFill>
                <a:latin typeface="Helvetica" charset="0"/>
              </a:rPr>
              <a:t>Platnick</a:t>
            </a:r>
          </a:p>
        </p:txBody>
      </p:sp>
      <p:sp>
        <p:nvSpPr>
          <p:cNvPr id="113668" name="AutoShape 4"/>
          <p:cNvSpPr>
            <a:spLocks/>
          </p:cNvSpPr>
          <p:nvPr/>
        </p:nvSpPr>
        <p:spPr bwMode="auto">
          <a:xfrm>
            <a:off x="1600200" y="685800"/>
            <a:ext cx="533400" cy="3429000"/>
          </a:xfrm>
          <a:prstGeom prst="leftBrace">
            <a:avLst>
              <a:gd name="adj1" fmla="val 53571"/>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113669" name="Text Box 5"/>
          <p:cNvSpPr txBox="1">
            <a:spLocks noChangeArrowheads="1"/>
          </p:cNvSpPr>
          <p:nvPr/>
        </p:nvSpPr>
        <p:spPr bwMode="auto">
          <a:xfrm rot="-5400000">
            <a:off x="-46831" y="2188369"/>
            <a:ext cx="2609850" cy="366712"/>
          </a:xfrm>
          <a:prstGeom prst="rect">
            <a:avLst/>
          </a:prstGeom>
          <a:solidFill>
            <a:srgbClr val="FFA0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Cold Cloud Processes</a:t>
            </a:r>
          </a:p>
        </p:txBody>
      </p:sp>
      <p:sp>
        <p:nvSpPr>
          <p:cNvPr id="113670" name="Text Box 6"/>
          <p:cNvSpPr txBox="1">
            <a:spLocks noChangeArrowheads="1"/>
          </p:cNvSpPr>
          <p:nvPr/>
        </p:nvSpPr>
        <p:spPr bwMode="auto">
          <a:xfrm rot="-5400000">
            <a:off x="458787" y="4570413"/>
            <a:ext cx="1552575"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Warm Cloud Processes</a:t>
            </a:r>
          </a:p>
        </p:txBody>
      </p:sp>
      <p:sp>
        <p:nvSpPr>
          <p:cNvPr id="113671" name="AutoShape 7"/>
          <p:cNvSpPr>
            <a:spLocks/>
          </p:cNvSpPr>
          <p:nvPr/>
        </p:nvSpPr>
        <p:spPr bwMode="auto">
          <a:xfrm>
            <a:off x="1828800" y="4191000"/>
            <a:ext cx="304800" cy="1447800"/>
          </a:xfrm>
          <a:prstGeom prst="leftBrace">
            <a:avLst>
              <a:gd name="adj1" fmla="val 39583"/>
              <a:gd name="adj2" fmla="val 5000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buClrTx/>
              <a:buSzTx/>
              <a:buFontTx/>
              <a:buNone/>
            </a:pPr>
            <a:endParaRPr lang="en-US" sz="2400">
              <a:solidFill>
                <a:srgbClr val="333399"/>
              </a:solidFill>
              <a:latin typeface="Times New Roman" charset="0"/>
            </a:endParaRPr>
          </a:p>
        </p:txBody>
      </p:sp>
      <p:sp>
        <p:nvSpPr>
          <p:cNvPr id="15" name="Rectangle 2"/>
          <p:cNvSpPr>
            <a:spLocks noChangeArrowheads="1"/>
          </p:cNvSpPr>
          <p:nvPr/>
        </p:nvSpPr>
        <p:spPr bwMode="auto">
          <a:xfrm>
            <a:off x="169863" y="84138"/>
            <a:ext cx="8974137" cy="585787"/>
          </a:xfrm>
          <a:prstGeom prst="rect">
            <a:avLst/>
          </a:prstGeom>
          <a:solidFill>
            <a:schemeClr val="bg1"/>
          </a:solid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Ice production/growth interplay in clouds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38275"/>
            <a:ext cx="8496300" cy="2324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389438"/>
            <a:ext cx="8064500" cy="1919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7" name="Rectangle 3"/>
          <p:cNvSpPr>
            <a:spLocks noChangeArrowheads="1"/>
          </p:cNvSpPr>
          <p:nvPr>
            <p:ph type="title"/>
          </p:nvPr>
        </p:nvSpPr>
        <p:spPr>
          <a:xfrm>
            <a:off x="457200" y="11588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a:t>Example on drop growth by diffusion: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ChangeArrowheads="1"/>
          </p:cNvSpPr>
          <p:nvPr>
            <p:ph type="title"/>
          </p:nvPr>
        </p:nvSpPr>
        <p:spPr>
          <a:xfrm>
            <a:off x="457200" y="27463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Further drop growth question:</a:t>
            </a:r>
          </a:p>
        </p:txBody>
      </p:sp>
      <p:grpSp>
        <p:nvGrpSpPr>
          <p:cNvPr id="48130" name="Group 2"/>
          <p:cNvGrpSpPr>
            <a:grpSpLocks/>
          </p:cNvGrpSpPr>
          <p:nvPr/>
        </p:nvGrpSpPr>
        <p:grpSpPr bwMode="auto">
          <a:xfrm>
            <a:off x="468313" y="3440113"/>
            <a:ext cx="8421687" cy="2506662"/>
            <a:chOff x="295" y="2167"/>
            <a:chExt cx="5305" cy="1579"/>
          </a:xfrm>
        </p:grpSpPr>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 y="2167"/>
              <a:ext cx="5305" cy="144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2" name="Rectangle 4"/>
            <p:cNvSpPr>
              <a:spLocks noChangeArrowheads="1"/>
            </p:cNvSpPr>
            <p:nvPr/>
          </p:nvSpPr>
          <p:spPr bwMode="auto">
            <a:xfrm>
              <a:off x="4332" y="3476"/>
              <a:ext cx="996" cy="270"/>
            </a:xfrm>
            <a:prstGeom prst="rect">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pic>
        <p:nvPicPr>
          <p:cNvPr id="481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341438"/>
            <a:ext cx="8280400" cy="1187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458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308100"/>
            <a:ext cx="8353425" cy="1184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250" name="Rectangle 2"/>
          <p:cNvSpPr>
            <a:spLocks noChangeArrowheads="1"/>
          </p:cNvSpPr>
          <p:nvPr>
            <p:ph type="title"/>
          </p:nvPr>
        </p:nvSpPr>
        <p:spPr>
          <a:xfrm>
            <a:off x="457200" y="27463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`Explaining’ question</a:t>
            </a:r>
          </a:p>
        </p:txBody>
      </p:sp>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924175"/>
            <a:ext cx="8280400" cy="2332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01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ChangeArrowheads="1"/>
          </p:cNvSpPr>
          <p:nvPr>
            <p:ph type="title"/>
          </p:nvPr>
        </p:nvSpPr>
        <p:spPr>
          <a:xfrm>
            <a:off x="457200" y="274638"/>
            <a:ext cx="8229600" cy="11430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Ice nucleation</a:t>
            </a:r>
          </a:p>
        </p:txBody>
      </p:sp>
      <p:sp>
        <p:nvSpPr>
          <p:cNvPr id="58370" name="Rectangle 2"/>
          <p:cNvSpPr>
            <a:spLocks noChangeArrowheads="1"/>
          </p:cNvSpPr>
          <p:nvPr>
            <p:ph type="body" idx="1"/>
          </p:nvPr>
        </p:nvSpPr>
        <p:spPr>
          <a:xfrm>
            <a:off x="457200" y="1600200"/>
            <a:ext cx="8229600" cy="2908300"/>
          </a:xfrm>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339725" indent="-339725">
              <a:lnSpc>
                <a:spcPct val="80000"/>
              </a:lnSpc>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a:t>Explain the ice nucleation modes clearly and concisely…</a:t>
            </a:r>
          </a:p>
          <a:p>
            <a:pPr marL="341313" indent="-339725">
              <a:lnSpc>
                <a:spcPct val="80000"/>
              </a:lnSpc>
              <a:spcBef>
                <a:spcPts val="700"/>
              </a:spcBef>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sz="2800"/>
          </a:p>
          <a:p>
            <a:pPr marL="339725" indent="-339725">
              <a:lnSpc>
                <a:spcPct val="80000"/>
              </a:lnSpc>
              <a:spcBef>
                <a:spcPts val="700"/>
              </a:spcBef>
              <a:buFont typeface="Arial"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en-GB" sz="2800"/>
              <a:t>Explain any discrepancies between the measured IN and any other ice formation pathways, referencing any equations that describe the processes.</a:t>
            </a:r>
          </a:p>
        </p:txBody>
      </p:sp>
      <p:pic>
        <p:nvPicPr>
          <p:cNvPr id="58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4437063"/>
            <a:ext cx="6985000" cy="2008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83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357563"/>
            <a:ext cx="3248025" cy="3190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583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58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rec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511175"/>
            <a:ext cx="45989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Rectangle 3"/>
          <p:cNvSpPr>
            <a:spLocks noChangeArrowheads="1"/>
          </p:cNvSpPr>
          <p:nvPr/>
        </p:nvSpPr>
        <p:spPr bwMode="auto">
          <a:xfrm>
            <a:off x="6550025" y="6626225"/>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buClrTx/>
              <a:buSzTx/>
              <a:buFontTx/>
              <a:buNone/>
            </a:pPr>
            <a:r>
              <a:rPr lang="en-US" sz="900">
                <a:solidFill>
                  <a:srgbClr val="000000"/>
                </a:solidFill>
                <a:latin typeface="Helvetica" charset="0"/>
              </a:rPr>
              <a:t>Platnick</a:t>
            </a:r>
          </a:p>
        </p:txBody>
      </p:sp>
      <p:sp>
        <p:nvSpPr>
          <p:cNvPr id="115716" name="AutoShape 4"/>
          <p:cNvSpPr>
            <a:spLocks/>
          </p:cNvSpPr>
          <p:nvPr/>
        </p:nvSpPr>
        <p:spPr bwMode="auto">
          <a:xfrm>
            <a:off x="1600200" y="685800"/>
            <a:ext cx="533400" cy="3429000"/>
          </a:xfrm>
          <a:prstGeom prst="leftBrace">
            <a:avLst>
              <a:gd name="adj1" fmla="val 53571"/>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115717" name="Text Box 5"/>
          <p:cNvSpPr txBox="1">
            <a:spLocks noChangeArrowheads="1"/>
          </p:cNvSpPr>
          <p:nvPr/>
        </p:nvSpPr>
        <p:spPr bwMode="auto">
          <a:xfrm rot="-5400000">
            <a:off x="-46831" y="2188369"/>
            <a:ext cx="2609850" cy="366712"/>
          </a:xfrm>
          <a:prstGeom prst="rect">
            <a:avLst/>
          </a:prstGeom>
          <a:solidFill>
            <a:srgbClr val="FFA0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Cold Cloud Processes</a:t>
            </a:r>
          </a:p>
        </p:txBody>
      </p:sp>
      <p:sp>
        <p:nvSpPr>
          <p:cNvPr id="115718" name="Text Box 6"/>
          <p:cNvSpPr txBox="1">
            <a:spLocks noChangeArrowheads="1"/>
          </p:cNvSpPr>
          <p:nvPr/>
        </p:nvSpPr>
        <p:spPr bwMode="auto">
          <a:xfrm rot="-5400000">
            <a:off x="458787" y="4570413"/>
            <a:ext cx="1552575"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Warm Cloud Processes</a:t>
            </a:r>
          </a:p>
        </p:txBody>
      </p:sp>
      <p:sp>
        <p:nvSpPr>
          <p:cNvPr id="115719" name="AutoShape 7"/>
          <p:cNvSpPr>
            <a:spLocks/>
          </p:cNvSpPr>
          <p:nvPr/>
        </p:nvSpPr>
        <p:spPr bwMode="auto">
          <a:xfrm>
            <a:off x="1828800" y="4191000"/>
            <a:ext cx="304800" cy="1447800"/>
          </a:xfrm>
          <a:prstGeom prst="leftBrace">
            <a:avLst>
              <a:gd name="adj1" fmla="val 39583"/>
              <a:gd name="adj2" fmla="val 5000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buClrTx/>
              <a:buSzTx/>
              <a:buFontTx/>
              <a:buNone/>
            </a:pPr>
            <a:endParaRPr lang="en-US" sz="2400">
              <a:solidFill>
                <a:srgbClr val="333399"/>
              </a:solidFill>
              <a:latin typeface="Times New Roman" charset="0"/>
            </a:endParaRPr>
          </a:p>
        </p:txBody>
      </p:sp>
      <p:sp>
        <p:nvSpPr>
          <p:cNvPr id="115720" name="Rectangle 1"/>
          <p:cNvSpPr>
            <a:spLocks noChangeArrowheads="1"/>
          </p:cNvSpPr>
          <p:nvPr/>
        </p:nvSpPr>
        <p:spPr bwMode="auto">
          <a:xfrm>
            <a:off x="3429000" y="2743200"/>
            <a:ext cx="2209800" cy="933450"/>
          </a:xfrm>
          <a:prstGeom prst="rect">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buClrTx/>
              <a:buSzTx/>
              <a:buFontTx/>
              <a:buNone/>
            </a:pPr>
            <a:endParaRPr lang="en-US" sz="2400">
              <a:solidFill>
                <a:schemeClr val="tx1"/>
              </a:solidFill>
              <a:latin typeface="Times" charset="0"/>
            </a:endParaRPr>
          </a:p>
        </p:txBody>
      </p:sp>
      <p:sp>
        <p:nvSpPr>
          <p:cNvPr id="9" name="Rectangle 2"/>
          <p:cNvSpPr>
            <a:spLocks noChangeArrowheads="1"/>
          </p:cNvSpPr>
          <p:nvPr/>
        </p:nvSpPr>
        <p:spPr bwMode="auto">
          <a:xfrm>
            <a:off x="169863" y="84138"/>
            <a:ext cx="8974137" cy="585787"/>
          </a:xfrm>
          <a:prstGeom prst="rect">
            <a:avLst/>
          </a:prstGeom>
          <a:solidFill>
            <a:schemeClr val="bg1"/>
          </a:solid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Where secondary ice production “lies”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rec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511175"/>
            <a:ext cx="45989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Rectangle 3"/>
          <p:cNvSpPr>
            <a:spLocks noChangeArrowheads="1"/>
          </p:cNvSpPr>
          <p:nvPr/>
        </p:nvSpPr>
        <p:spPr bwMode="auto">
          <a:xfrm>
            <a:off x="6550025" y="6626225"/>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buClrTx/>
              <a:buSzTx/>
              <a:buFontTx/>
              <a:buNone/>
            </a:pPr>
            <a:r>
              <a:rPr lang="en-US" sz="900">
                <a:solidFill>
                  <a:srgbClr val="000000"/>
                </a:solidFill>
                <a:latin typeface="Helvetica" charset="0"/>
              </a:rPr>
              <a:t>Platnick</a:t>
            </a:r>
          </a:p>
        </p:txBody>
      </p:sp>
      <p:sp>
        <p:nvSpPr>
          <p:cNvPr id="117764" name="AutoShape 4"/>
          <p:cNvSpPr>
            <a:spLocks/>
          </p:cNvSpPr>
          <p:nvPr/>
        </p:nvSpPr>
        <p:spPr bwMode="auto">
          <a:xfrm>
            <a:off x="1600200" y="685800"/>
            <a:ext cx="533400" cy="3429000"/>
          </a:xfrm>
          <a:prstGeom prst="leftBrace">
            <a:avLst>
              <a:gd name="adj1" fmla="val 53571"/>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117765" name="Text Box 5"/>
          <p:cNvSpPr txBox="1">
            <a:spLocks noChangeArrowheads="1"/>
          </p:cNvSpPr>
          <p:nvPr/>
        </p:nvSpPr>
        <p:spPr bwMode="auto">
          <a:xfrm rot="-5400000">
            <a:off x="-46831" y="2188369"/>
            <a:ext cx="2609850" cy="366712"/>
          </a:xfrm>
          <a:prstGeom prst="rect">
            <a:avLst/>
          </a:prstGeom>
          <a:solidFill>
            <a:srgbClr val="FFA0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Cold Cloud Processes</a:t>
            </a:r>
          </a:p>
        </p:txBody>
      </p:sp>
      <p:sp>
        <p:nvSpPr>
          <p:cNvPr id="117766" name="Text Box 6"/>
          <p:cNvSpPr txBox="1">
            <a:spLocks noChangeArrowheads="1"/>
          </p:cNvSpPr>
          <p:nvPr/>
        </p:nvSpPr>
        <p:spPr bwMode="auto">
          <a:xfrm rot="-5400000">
            <a:off x="458787" y="4570413"/>
            <a:ext cx="1552575"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Warm Cloud Processes</a:t>
            </a:r>
          </a:p>
        </p:txBody>
      </p:sp>
      <p:sp>
        <p:nvSpPr>
          <p:cNvPr id="117767" name="AutoShape 7"/>
          <p:cNvSpPr>
            <a:spLocks/>
          </p:cNvSpPr>
          <p:nvPr/>
        </p:nvSpPr>
        <p:spPr bwMode="auto">
          <a:xfrm>
            <a:off x="1828800" y="4191000"/>
            <a:ext cx="304800" cy="1447800"/>
          </a:xfrm>
          <a:prstGeom prst="leftBrace">
            <a:avLst>
              <a:gd name="adj1" fmla="val 39583"/>
              <a:gd name="adj2" fmla="val 5000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buClrTx/>
              <a:buSzTx/>
              <a:buFontTx/>
              <a:buNone/>
            </a:pPr>
            <a:endParaRPr lang="en-US" sz="2400">
              <a:solidFill>
                <a:srgbClr val="333399"/>
              </a:solidFill>
              <a:latin typeface="Times New Roman" charset="0"/>
            </a:endParaRPr>
          </a:p>
        </p:txBody>
      </p:sp>
      <p:sp>
        <p:nvSpPr>
          <p:cNvPr id="69640" name="Oval 8"/>
          <p:cNvSpPr>
            <a:spLocks noChangeArrowheads="1"/>
          </p:cNvSpPr>
          <p:nvPr/>
        </p:nvSpPr>
        <p:spPr bwMode="auto">
          <a:xfrm>
            <a:off x="2514600" y="3611563"/>
            <a:ext cx="1517650" cy="579437"/>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9" name="Rectangle 2"/>
          <p:cNvSpPr>
            <a:spLocks noChangeArrowheads="1"/>
          </p:cNvSpPr>
          <p:nvPr/>
        </p:nvSpPr>
        <p:spPr bwMode="auto">
          <a:xfrm>
            <a:off x="169863" y="84138"/>
            <a:ext cx="8974137" cy="585787"/>
          </a:xfrm>
          <a:prstGeom prst="rect">
            <a:avLst/>
          </a:prstGeom>
          <a:solidFill>
            <a:schemeClr val="bg1"/>
          </a:solid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First: you need ice and some droplets </a:t>
            </a:r>
          </a:p>
        </p:txBody>
      </p:sp>
      <p:sp>
        <p:nvSpPr>
          <p:cNvPr id="10" name="Oval 8"/>
          <p:cNvSpPr>
            <a:spLocks noChangeArrowheads="1"/>
          </p:cNvSpPr>
          <p:nvPr/>
        </p:nvSpPr>
        <p:spPr bwMode="auto">
          <a:xfrm>
            <a:off x="3273425" y="4213225"/>
            <a:ext cx="2289175" cy="1044575"/>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40"/>
                                        </p:tgtEl>
                                        <p:attrNameLst>
                                          <p:attrName>style.visibility</p:attrName>
                                        </p:attrNameLst>
                                      </p:cBhvr>
                                      <p:to>
                                        <p:strVal val="visible"/>
                                      </p:to>
                                    </p:set>
                                    <p:anim calcmode="lin" valueType="num">
                                      <p:cBhvr additive="base">
                                        <p:cTn id="7" dur="500" fill="hold"/>
                                        <p:tgtEl>
                                          <p:spTgt spid="69640"/>
                                        </p:tgtEl>
                                        <p:attrNameLst>
                                          <p:attrName>ppt_x</p:attrName>
                                        </p:attrNameLst>
                                      </p:cBhvr>
                                      <p:tavLst>
                                        <p:tav tm="0">
                                          <p:val>
                                            <p:strVal val="1+#ppt_w/2"/>
                                          </p:val>
                                        </p:tav>
                                        <p:tav tm="100000">
                                          <p:val>
                                            <p:strVal val="#ppt_x"/>
                                          </p:val>
                                        </p:tav>
                                      </p:tavLst>
                                    </p:anim>
                                    <p:anim calcmode="lin" valueType="num">
                                      <p:cBhvr additive="base">
                                        <p:cTn id="8"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Prec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511175"/>
            <a:ext cx="45989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Rectangle 3"/>
          <p:cNvSpPr>
            <a:spLocks noChangeArrowheads="1"/>
          </p:cNvSpPr>
          <p:nvPr/>
        </p:nvSpPr>
        <p:spPr bwMode="auto">
          <a:xfrm>
            <a:off x="6550025" y="6626225"/>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buClrTx/>
              <a:buSzTx/>
              <a:buFontTx/>
              <a:buNone/>
            </a:pPr>
            <a:r>
              <a:rPr lang="en-US" sz="900">
                <a:solidFill>
                  <a:srgbClr val="000000"/>
                </a:solidFill>
                <a:latin typeface="Helvetica" charset="0"/>
              </a:rPr>
              <a:t>Platnick</a:t>
            </a:r>
          </a:p>
        </p:txBody>
      </p:sp>
      <p:sp>
        <p:nvSpPr>
          <p:cNvPr id="119812" name="AutoShape 4"/>
          <p:cNvSpPr>
            <a:spLocks/>
          </p:cNvSpPr>
          <p:nvPr/>
        </p:nvSpPr>
        <p:spPr bwMode="auto">
          <a:xfrm>
            <a:off x="1600200" y="685800"/>
            <a:ext cx="533400" cy="3429000"/>
          </a:xfrm>
          <a:prstGeom prst="leftBrace">
            <a:avLst>
              <a:gd name="adj1" fmla="val 53571"/>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119813" name="Text Box 5"/>
          <p:cNvSpPr txBox="1">
            <a:spLocks noChangeArrowheads="1"/>
          </p:cNvSpPr>
          <p:nvPr/>
        </p:nvSpPr>
        <p:spPr bwMode="auto">
          <a:xfrm rot="-5400000">
            <a:off x="-46831" y="2188369"/>
            <a:ext cx="2609850" cy="366712"/>
          </a:xfrm>
          <a:prstGeom prst="rect">
            <a:avLst/>
          </a:prstGeom>
          <a:solidFill>
            <a:srgbClr val="FFA0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Cold Cloud Processes</a:t>
            </a:r>
          </a:p>
        </p:txBody>
      </p:sp>
      <p:sp>
        <p:nvSpPr>
          <p:cNvPr id="119814" name="Text Box 6"/>
          <p:cNvSpPr txBox="1">
            <a:spLocks noChangeArrowheads="1"/>
          </p:cNvSpPr>
          <p:nvPr/>
        </p:nvSpPr>
        <p:spPr bwMode="auto">
          <a:xfrm rot="-5400000">
            <a:off x="458787" y="4570413"/>
            <a:ext cx="1552575"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Warm Cloud Processes</a:t>
            </a:r>
          </a:p>
        </p:txBody>
      </p:sp>
      <p:sp>
        <p:nvSpPr>
          <p:cNvPr id="119815" name="AutoShape 7"/>
          <p:cNvSpPr>
            <a:spLocks/>
          </p:cNvSpPr>
          <p:nvPr/>
        </p:nvSpPr>
        <p:spPr bwMode="auto">
          <a:xfrm>
            <a:off x="1828800" y="4191000"/>
            <a:ext cx="304800" cy="1447800"/>
          </a:xfrm>
          <a:prstGeom prst="leftBrace">
            <a:avLst>
              <a:gd name="adj1" fmla="val 39583"/>
              <a:gd name="adj2" fmla="val 5000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buClrTx/>
              <a:buSzTx/>
              <a:buFontTx/>
              <a:buNone/>
            </a:pPr>
            <a:endParaRPr lang="en-US" sz="2400">
              <a:solidFill>
                <a:srgbClr val="333399"/>
              </a:solidFill>
              <a:latin typeface="Times New Roman" charset="0"/>
            </a:endParaRPr>
          </a:p>
        </p:txBody>
      </p:sp>
      <p:sp>
        <p:nvSpPr>
          <p:cNvPr id="69640" name="Oval 8"/>
          <p:cNvSpPr>
            <a:spLocks noChangeArrowheads="1"/>
          </p:cNvSpPr>
          <p:nvPr/>
        </p:nvSpPr>
        <p:spPr bwMode="auto">
          <a:xfrm>
            <a:off x="4419600" y="2819400"/>
            <a:ext cx="1746250" cy="719138"/>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9" name="Rectangle 2"/>
          <p:cNvSpPr>
            <a:spLocks noChangeArrowheads="1"/>
          </p:cNvSpPr>
          <p:nvPr/>
        </p:nvSpPr>
        <p:spPr bwMode="auto">
          <a:xfrm>
            <a:off x="63500" y="76200"/>
            <a:ext cx="8974138" cy="585788"/>
          </a:xfrm>
          <a:prstGeom prst="rect">
            <a:avLst/>
          </a:prstGeom>
          <a:solidFill>
            <a:schemeClr val="bg1"/>
          </a:solid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Riming: key towards secondary ice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40"/>
                                        </p:tgtEl>
                                        <p:attrNameLst>
                                          <p:attrName>style.visibility</p:attrName>
                                        </p:attrNameLst>
                                      </p:cBhvr>
                                      <p:to>
                                        <p:strVal val="visible"/>
                                      </p:to>
                                    </p:set>
                                    <p:anim calcmode="lin" valueType="num">
                                      <p:cBhvr additive="base">
                                        <p:cTn id="7" dur="500" fill="hold"/>
                                        <p:tgtEl>
                                          <p:spTgt spid="69640"/>
                                        </p:tgtEl>
                                        <p:attrNameLst>
                                          <p:attrName>ppt_x</p:attrName>
                                        </p:attrNameLst>
                                      </p:cBhvr>
                                      <p:tavLst>
                                        <p:tav tm="0">
                                          <p:val>
                                            <p:strVal val="1+#ppt_w/2"/>
                                          </p:val>
                                        </p:tav>
                                        <p:tav tm="100000">
                                          <p:val>
                                            <p:strVal val="#ppt_x"/>
                                          </p:val>
                                        </p:tav>
                                      </p:tavLst>
                                    </p:anim>
                                    <p:anim calcmode="lin" valueType="num">
                                      <p:cBhvr additive="base">
                                        <p:cTn id="8"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Precm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75" y="511175"/>
            <a:ext cx="45989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ChangeArrowheads="1"/>
          </p:cNvSpPr>
          <p:nvPr/>
        </p:nvSpPr>
        <p:spPr bwMode="auto">
          <a:xfrm>
            <a:off x="6550025" y="6626225"/>
            <a:ext cx="2590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0" hangingPunct="0">
              <a:buClrTx/>
              <a:buSzTx/>
              <a:buFontTx/>
              <a:buNone/>
            </a:pPr>
            <a:r>
              <a:rPr lang="en-US" sz="900">
                <a:solidFill>
                  <a:srgbClr val="000000"/>
                </a:solidFill>
                <a:latin typeface="Helvetica" charset="0"/>
              </a:rPr>
              <a:t>Platnick</a:t>
            </a:r>
          </a:p>
        </p:txBody>
      </p:sp>
      <p:sp>
        <p:nvSpPr>
          <p:cNvPr id="121860" name="AutoShape 4"/>
          <p:cNvSpPr>
            <a:spLocks/>
          </p:cNvSpPr>
          <p:nvPr/>
        </p:nvSpPr>
        <p:spPr bwMode="auto">
          <a:xfrm>
            <a:off x="1600200" y="685800"/>
            <a:ext cx="533400" cy="3429000"/>
          </a:xfrm>
          <a:prstGeom prst="leftBrace">
            <a:avLst>
              <a:gd name="adj1" fmla="val 53571"/>
              <a:gd name="adj2" fmla="val 50000"/>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buClrTx/>
              <a:buSzTx/>
              <a:buFontTx/>
              <a:buNone/>
            </a:pPr>
            <a:endParaRPr lang="en-US" sz="2400">
              <a:solidFill>
                <a:srgbClr val="000000"/>
              </a:solidFill>
              <a:latin typeface="Times" charset="0"/>
            </a:endParaRPr>
          </a:p>
        </p:txBody>
      </p:sp>
      <p:sp>
        <p:nvSpPr>
          <p:cNvPr id="121861" name="Text Box 5"/>
          <p:cNvSpPr txBox="1">
            <a:spLocks noChangeArrowheads="1"/>
          </p:cNvSpPr>
          <p:nvPr/>
        </p:nvSpPr>
        <p:spPr bwMode="auto">
          <a:xfrm rot="-5400000">
            <a:off x="-46831" y="2188369"/>
            <a:ext cx="2609850" cy="366712"/>
          </a:xfrm>
          <a:prstGeom prst="rect">
            <a:avLst/>
          </a:prstGeom>
          <a:solidFill>
            <a:srgbClr val="FFA08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Cold Cloud Processes</a:t>
            </a:r>
          </a:p>
        </p:txBody>
      </p:sp>
      <p:sp>
        <p:nvSpPr>
          <p:cNvPr id="121862" name="Text Box 6"/>
          <p:cNvSpPr txBox="1">
            <a:spLocks noChangeArrowheads="1"/>
          </p:cNvSpPr>
          <p:nvPr/>
        </p:nvSpPr>
        <p:spPr bwMode="auto">
          <a:xfrm rot="-5400000">
            <a:off x="458787" y="4570413"/>
            <a:ext cx="1552575" cy="6413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eaLnBrk="0" hangingPunct="0">
              <a:buClrTx/>
              <a:buSzTx/>
              <a:buFontTx/>
              <a:buNone/>
            </a:pPr>
            <a:r>
              <a:rPr lang="en-US" b="1">
                <a:latin typeface="Helvetica" charset="0"/>
              </a:rPr>
              <a:t>Warm Cloud Processes</a:t>
            </a:r>
          </a:p>
        </p:txBody>
      </p:sp>
      <p:sp>
        <p:nvSpPr>
          <p:cNvPr id="121863" name="AutoShape 7"/>
          <p:cNvSpPr>
            <a:spLocks/>
          </p:cNvSpPr>
          <p:nvPr/>
        </p:nvSpPr>
        <p:spPr bwMode="auto">
          <a:xfrm>
            <a:off x="1828800" y="4191000"/>
            <a:ext cx="304800" cy="1447800"/>
          </a:xfrm>
          <a:prstGeom prst="leftBrace">
            <a:avLst>
              <a:gd name="adj1" fmla="val 39583"/>
              <a:gd name="adj2" fmla="val 5000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defTabSz="914400" eaLnBrk="0" hangingPunct="0">
              <a:buClrTx/>
              <a:buSzTx/>
              <a:buFontTx/>
              <a:buNone/>
            </a:pPr>
            <a:endParaRPr lang="en-US" sz="2400">
              <a:solidFill>
                <a:srgbClr val="333399"/>
              </a:solidFill>
              <a:latin typeface="Times New Roman" charset="0"/>
            </a:endParaRPr>
          </a:p>
        </p:txBody>
      </p:sp>
      <p:sp>
        <p:nvSpPr>
          <p:cNvPr id="121864" name="Rectangle 1"/>
          <p:cNvSpPr>
            <a:spLocks noChangeArrowheads="1"/>
          </p:cNvSpPr>
          <p:nvPr/>
        </p:nvSpPr>
        <p:spPr bwMode="auto">
          <a:xfrm>
            <a:off x="2438400" y="2743200"/>
            <a:ext cx="3733800" cy="1371600"/>
          </a:xfrm>
          <a:prstGeom prst="rect">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hangingPunct="0">
              <a:buClrTx/>
              <a:buSzTx/>
              <a:buFontTx/>
              <a:buNone/>
            </a:pPr>
            <a:endParaRPr lang="en-US" sz="2400">
              <a:solidFill>
                <a:srgbClr val="000000"/>
              </a:solidFill>
              <a:latin typeface="Times" charset="0"/>
            </a:endParaRPr>
          </a:p>
        </p:txBody>
      </p:sp>
      <p:sp>
        <p:nvSpPr>
          <p:cNvPr id="9" name="Rectangle 2"/>
          <p:cNvSpPr>
            <a:spLocks noChangeArrowheads="1"/>
          </p:cNvSpPr>
          <p:nvPr/>
        </p:nvSpPr>
        <p:spPr bwMode="auto">
          <a:xfrm>
            <a:off x="169863" y="84138"/>
            <a:ext cx="8974137" cy="585787"/>
          </a:xfrm>
          <a:prstGeom prst="rect">
            <a:avLst/>
          </a:prstGeom>
          <a:solidFill>
            <a:schemeClr val="bg1"/>
          </a:solid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Secondary ice production</a:t>
            </a:r>
          </a:p>
        </p:txBody>
      </p:sp>
      <p:cxnSp>
        <p:nvCxnSpPr>
          <p:cNvPr id="10" name="Gerade Verbindung 14"/>
          <p:cNvCxnSpPr/>
          <p:nvPr/>
        </p:nvCxnSpPr>
        <p:spPr>
          <a:xfrm>
            <a:off x="2251075" y="2667000"/>
            <a:ext cx="39973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1867" name="Textfeld 15"/>
          <p:cNvSpPr txBox="1">
            <a:spLocks noChangeArrowheads="1"/>
          </p:cNvSpPr>
          <p:nvPr/>
        </p:nvSpPr>
        <p:spPr bwMode="auto">
          <a:xfrm>
            <a:off x="6259513" y="2482850"/>
            <a:ext cx="777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US"/>
              <a:t>-12°C</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258888" y="5370513"/>
            <a:ext cx="3168650" cy="2873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pic>
        <p:nvPicPr>
          <p:cNvPr id="123907" name="Picture 5" descr="C:\Users\paul.field\AppData\Local\Microsoft\Windows\Temporary Internet Files\Content.IE5\2GRH3CLO\LCD-projector-e13765831605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5154613"/>
            <a:ext cx="1296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0825" y="1697038"/>
            <a:ext cx="5113338" cy="4897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3909" name="TextBox 6"/>
          <p:cNvSpPr txBox="1">
            <a:spLocks noChangeArrowheads="1"/>
          </p:cNvSpPr>
          <p:nvPr/>
        </p:nvSpPr>
        <p:spPr bwMode="auto">
          <a:xfrm>
            <a:off x="3563938" y="1770063"/>
            <a:ext cx="17002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Cold room -4.5C</a:t>
            </a:r>
          </a:p>
        </p:txBody>
      </p:sp>
      <p:sp>
        <p:nvSpPr>
          <p:cNvPr id="123910" name="TextBox 7"/>
          <p:cNvSpPr txBox="1">
            <a:spLocks noChangeArrowheads="1"/>
          </p:cNvSpPr>
          <p:nvPr/>
        </p:nvSpPr>
        <p:spPr bwMode="auto">
          <a:xfrm>
            <a:off x="2268538" y="6089650"/>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1.5m</a:t>
            </a:r>
          </a:p>
        </p:txBody>
      </p:sp>
      <p:sp>
        <p:nvSpPr>
          <p:cNvPr id="9" name="Cube 8"/>
          <p:cNvSpPr/>
          <p:nvPr/>
        </p:nvSpPr>
        <p:spPr>
          <a:xfrm>
            <a:off x="1258888" y="2273300"/>
            <a:ext cx="3168650" cy="381635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23912" name="TextBox 10"/>
          <p:cNvSpPr txBox="1">
            <a:spLocks noChangeArrowheads="1"/>
          </p:cNvSpPr>
          <p:nvPr/>
        </p:nvSpPr>
        <p:spPr bwMode="auto">
          <a:xfrm rot="-2661185">
            <a:off x="3598863" y="5403850"/>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1.5m</a:t>
            </a:r>
          </a:p>
        </p:txBody>
      </p:sp>
      <p:sp>
        <p:nvSpPr>
          <p:cNvPr id="123913" name="TextBox 11"/>
          <p:cNvSpPr txBox="1">
            <a:spLocks noChangeArrowheads="1"/>
          </p:cNvSpPr>
          <p:nvPr/>
        </p:nvSpPr>
        <p:spPr bwMode="auto">
          <a:xfrm rot="-5400000">
            <a:off x="4282282" y="3931444"/>
            <a:ext cx="66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1.7m</a:t>
            </a:r>
          </a:p>
        </p:txBody>
      </p:sp>
      <p:sp>
        <p:nvSpPr>
          <p:cNvPr id="13" name="Can 12"/>
          <p:cNvSpPr/>
          <p:nvPr/>
        </p:nvSpPr>
        <p:spPr>
          <a:xfrm>
            <a:off x="3059113" y="3425825"/>
            <a:ext cx="73025" cy="863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cxnSp>
        <p:nvCxnSpPr>
          <p:cNvPr id="15" name="Straight Connector 14"/>
          <p:cNvCxnSpPr>
            <a:stCxn id="13" idx="3"/>
          </p:cNvCxnSpPr>
          <p:nvPr/>
        </p:nvCxnSpPr>
        <p:spPr>
          <a:xfrm flipH="1">
            <a:off x="2339975" y="4289425"/>
            <a:ext cx="75565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Can 15"/>
          <p:cNvSpPr/>
          <p:nvPr/>
        </p:nvSpPr>
        <p:spPr>
          <a:xfrm>
            <a:off x="4140200" y="5154613"/>
            <a:ext cx="144463" cy="215900"/>
          </a:xfrm>
          <a:prstGeom prst="ca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7" name="Cloud 16"/>
          <p:cNvSpPr/>
          <p:nvPr/>
        </p:nvSpPr>
        <p:spPr>
          <a:xfrm>
            <a:off x="4067175" y="4146550"/>
            <a:ext cx="288925" cy="10080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buClrTx/>
              <a:buSzTx/>
              <a:buFontTx/>
              <a:buNone/>
              <a:defRPr/>
            </a:pPr>
            <a:endParaRPr lang="en-GB">
              <a:solidFill>
                <a:prstClr val="white"/>
              </a:solidFill>
            </a:endParaRPr>
          </a:p>
        </p:txBody>
      </p:sp>
      <p:sp>
        <p:nvSpPr>
          <p:cNvPr id="19" name="Arc 18"/>
          <p:cNvSpPr/>
          <p:nvPr/>
        </p:nvSpPr>
        <p:spPr>
          <a:xfrm rot="21391067" flipV="1">
            <a:off x="2168525" y="4051300"/>
            <a:ext cx="936625" cy="574675"/>
          </a:xfrm>
          <a:prstGeom prst="arc">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auto">
              <a:spcBef>
                <a:spcPts val="0"/>
              </a:spcBef>
              <a:spcAft>
                <a:spcPts val="0"/>
              </a:spcAft>
              <a:buClrTx/>
              <a:buSzTx/>
              <a:buFontTx/>
              <a:buNone/>
              <a:defRPr/>
            </a:pPr>
            <a:endParaRPr lang="en-GB">
              <a:solidFill>
                <a:prstClr val="black"/>
              </a:solidFill>
            </a:endParaRPr>
          </a:p>
        </p:txBody>
      </p:sp>
      <p:sp>
        <p:nvSpPr>
          <p:cNvPr id="123919" name="TextBox 19"/>
          <p:cNvSpPr txBox="1">
            <a:spLocks noChangeArrowheads="1"/>
          </p:cNvSpPr>
          <p:nvPr/>
        </p:nvSpPr>
        <p:spPr bwMode="auto">
          <a:xfrm>
            <a:off x="2268538" y="4578350"/>
            <a:ext cx="960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V&lt;3 m/s</a:t>
            </a:r>
          </a:p>
        </p:txBody>
      </p:sp>
      <p:sp>
        <p:nvSpPr>
          <p:cNvPr id="123920" name="TextBox 20"/>
          <p:cNvSpPr txBox="1">
            <a:spLocks noChangeArrowheads="1"/>
          </p:cNvSpPr>
          <p:nvPr/>
        </p:nvSpPr>
        <p:spPr bwMode="auto">
          <a:xfrm rot="-5400000">
            <a:off x="2893219" y="3663157"/>
            <a:ext cx="701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30cm</a:t>
            </a:r>
          </a:p>
        </p:txBody>
      </p:sp>
      <p:sp>
        <p:nvSpPr>
          <p:cNvPr id="123921" name="TextBox 21"/>
          <p:cNvSpPr txBox="1">
            <a:spLocks noChangeArrowheads="1"/>
          </p:cNvSpPr>
          <p:nvPr/>
        </p:nvSpPr>
        <p:spPr bwMode="auto">
          <a:xfrm>
            <a:off x="2700338" y="3065463"/>
            <a:ext cx="874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0.24cm</a:t>
            </a:r>
          </a:p>
        </p:txBody>
      </p:sp>
      <p:cxnSp>
        <p:nvCxnSpPr>
          <p:cNvPr id="24" name="Straight Arrow Connector 23"/>
          <p:cNvCxnSpPr/>
          <p:nvPr/>
        </p:nvCxnSpPr>
        <p:spPr>
          <a:xfrm>
            <a:off x="2843213" y="3425825"/>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132138" y="3425825"/>
            <a:ext cx="2159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23924" name="Picture 3" descr="C:\Users\paul.field\AppData\Local\Microsoft\Windows\Temporary Internet Files\Content.IE5\6TEXRBSU\eye-sid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154613"/>
            <a:ext cx="56197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2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3" y="1292225"/>
            <a:ext cx="379888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26" name="TextBox 41"/>
          <p:cNvSpPr txBox="1">
            <a:spLocks noChangeArrowheads="1"/>
          </p:cNvSpPr>
          <p:nvPr/>
        </p:nvSpPr>
        <p:spPr bwMode="auto">
          <a:xfrm>
            <a:off x="6329363" y="6410325"/>
            <a:ext cx="2533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Hallett and Mossop 1974</a:t>
            </a:r>
          </a:p>
        </p:txBody>
      </p:sp>
      <p:sp>
        <p:nvSpPr>
          <p:cNvPr id="23"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Pioneering work of Hallett &amp; Mossop</a:t>
            </a:r>
          </a:p>
        </p:txBody>
      </p:sp>
      <p:cxnSp>
        <p:nvCxnSpPr>
          <p:cNvPr id="3" name="Straight Connector 2"/>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730250"/>
            <a:ext cx="4611687"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3" y="1403350"/>
            <a:ext cx="3887787"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Box 5"/>
          <p:cNvSpPr txBox="1">
            <a:spLocks noChangeArrowheads="1"/>
          </p:cNvSpPr>
          <p:nvPr/>
        </p:nvSpPr>
        <p:spPr bwMode="auto">
          <a:xfrm>
            <a:off x="6332538" y="1066800"/>
            <a:ext cx="253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charset="0"/>
                <a:ea typeface="ＭＳ Ｐゴシック" charset="0"/>
              </a:defRPr>
            </a:lvl1pPr>
            <a:lvl2pPr>
              <a:defRPr>
                <a:solidFill>
                  <a:srgbClr val="000000"/>
                </a:solidFill>
                <a:latin typeface="Arial" charset="0"/>
                <a:ea typeface="ＭＳ Ｐゴシック" charset="0"/>
              </a:defRPr>
            </a:lvl2pPr>
            <a:lvl3pPr>
              <a:defRPr>
                <a:solidFill>
                  <a:srgbClr val="000000"/>
                </a:solidFill>
                <a:latin typeface="Arial" charset="0"/>
                <a:ea typeface="ＭＳ Ｐゴシック" charset="0"/>
              </a:defRPr>
            </a:lvl3pPr>
            <a:lvl4pPr>
              <a:defRPr>
                <a:solidFill>
                  <a:srgbClr val="000000"/>
                </a:solidFill>
                <a:latin typeface="Arial" charset="0"/>
                <a:ea typeface="ＭＳ Ｐゴシック" charset="0"/>
              </a:defRPr>
            </a:lvl4pPr>
            <a:lvl5pPr>
              <a:defRPr>
                <a:solidFill>
                  <a:srgbClr val="000000"/>
                </a:solidFill>
                <a:latin typeface="Arial" charset="0"/>
                <a:ea typeface="ＭＳ Ｐゴシック" charset="0"/>
              </a:defRPr>
            </a:lvl5pPr>
            <a:lvl6pPr marL="25146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6pPr>
            <a:lvl7pPr marL="29718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7pPr>
            <a:lvl8pPr marL="34290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8pPr>
            <a:lvl9pPr marL="3886200" indent="-228600" fontAlgn="base">
              <a:spcBef>
                <a:spcPct val="0"/>
              </a:spcBef>
              <a:spcAft>
                <a:spcPct val="0"/>
              </a:spcAft>
              <a:buClr>
                <a:srgbClr val="000000"/>
              </a:buClr>
              <a:buSzPct val="100000"/>
              <a:buFont typeface="Times New Roman" charset="0"/>
              <a:defRPr>
                <a:solidFill>
                  <a:srgbClr val="000000"/>
                </a:solidFill>
                <a:latin typeface="Arial" charset="0"/>
                <a:ea typeface="ＭＳ Ｐゴシック" charset="0"/>
              </a:defRPr>
            </a:lvl9pPr>
          </a:lstStyle>
          <a:p>
            <a:pPr defTabSz="914400">
              <a:buClrTx/>
              <a:buSzTx/>
              <a:buFontTx/>
              <a:buNone/>
            </a:pPr>
            <a:r>
              <a:rPr lang="en-GB">
                <a:latin typeface="Calibri" charset="0"/>
              </a:rPr>
              <a:t>Hallett and Mossop 1974</a:t>
            </a:r>
          </a:p>
        </p:txBody>
      </p:sp>
      <p:sp>
        <p:nvSpPr>
          <p:cNvPr id="5" name="Rectangle 2"/>
          <p:cNvSpPr>
            <a:spLocks noChangeArrowheads="1"/>
          </p:cNvSpPr>
          <p:nvPr/>
        </p:nvSpPr>
        <p:spPr bwMode="auto">
          <a:xfrm>
            <a:off x="152400" y="114300"/>
            <a:ext cx="8763000" cy="585788"/>
          </a:xfrm>
          <a:prstGeom prst="rect">
            <a:avLst/>
          </a:prstGeom>
          <a:noFill/>
          <a:ln w="9525">
            <a:noFill/>
            <a:miter lim="800000"/>
            <a:headEnd/>
            <a:tailEnd/>
          </a:ln>
          <a:effectLst/>
        </p:spPr>
        <p:txBody>
          <a:bodyPr lIns="92070" tIns="46035" rIns="92070" bIns="46035">
            <a:spAutoFit/>
          </a:bodyPr>
          <a:lstStyle/>
          <a:p>
            <a:pPr algn="ctr" defTabSz="914400" eaLnBrk="0" hangingPunct="0">
              <a:buClrTx/>
              <a:buSzTx/>
              <a:buFontTx/>
              <a:buNone/>
            </a:pPr>
            <a:r>
              <a:rPr lang="en-US" sz="3200" b="1">
                <a:solidFill>
                  <a:srgbClr val="CC3300"/>
                </a:solidFill>
                <a:effectLst>
                  <a:outerShdw blurRad="38100" dist="38100" dir="2700000" algn="tl">
                    <a:srgbClr val="DDDDDD"/>
                  </a:outerShdw>
                </a:effectLst>
                <a:latin typeface="Comic Sans MS" charset="0"/>
              </a:rPr>
              <a:t>Pioneering work of Hallett &amp; Mossop</a:t>
            </a:r>
          </a:p>
        </p:txBody>
      </p:sp>
      <p:cxnSp>
        <p:nvCxnSpPr>
          <p:cNvPr id="7" name="Straight Connector 6"/>
          <p:cNvCxnSpPr/>
          <p:nvPr/>
        </p:nvCxnSpPr>
        <p:spPr>
          <a:xfrm flipV="1">
            <a:off x="381000" y="838200"/>
            <a:ext cx="8534400" cy="1428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4935" name="Rectangle 1"/>
          <p:cNvSpPr>
            <a:spLocks noChangeArrowheads="1"/>
          </p:cNvSpPr>
          <p:nvPr/>
        </p:nvSpPr>
        <p:spPr bwMode="auto">
          <a:xfrm>
            <a:off x="269875" y="5381625"/>
            <a:ext cx="8756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defTabSz="914400" eaLnBrk="0" hangingPunct="0">
              <a:buClrTx/>
              <a:buSzTx/>
              <a:buFont typeface="Arial" charset="0"/>
              <a:buChar char="•"/>
            </a:pPr>
            <a:r>
              <a:rPr lang="en-GB" sz="2000">
                <a:solidFill>
                  <a:schemeClr val="tx1"/>
                </a:solidFill>
              </a:rPr>
              <a:t>Mossop and Hallett (1974): production of splinters requires presence of droplets &gt;25 </a:t>
            </a:r>
            <a:r>
              <a:rPr lang="en-GB" sz="2000">
                <a:solidFill>
                  <a:schemeClr val="tx1"/>
                </a:solidFill>
                <a:latin typeface="Symbol" charset="0"/>
              </a:rPr>
              <a:t>m</a:t>
            </a:r>
            <a:r>
              <a:rPr lang="en-GB" sz="2000">
                <a:solidFill>
                  <a:schemeClr val="tx1"/>
                </a:solidFill>
              </a:rPr>
              <a:t>m diameter. </a:t>
            </a:r>
          </a:p>
          <a:p>
            <a:pPr marL="342900" indent="-342900" defTabSz="914400" eaLnBrk="0" hangingPunct="0">
              <a:buClrTx/>
              <a:buSzTx/>
              <a:buFont typeface="Arial" charset="0"/>
              <a:buChar char="•"/>
            </a:pPr>
            <a:r>
              <a:rPr lang="en-GB" sz="2000">
                <a:solidFill>
                  <a:schemeClr val="tx1"/>
                </a:solidFill>
              </a:rPr>
              <a:t>Splinter production is proportional to the rate at which these large droplets are collected.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WenQuanYi Zen Hei Sharp"/>
      </a:majorFont>
      <a:minorFont>
        <a:latin typeface="Arial"/>
        <a:ea typeface="ＭＳ Ｐゴシック"/>
        <a:cs typeface="WenQuanYi Zen Hei Sharp"/>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WenQuanYi Zen Hei Sharp"/>
      </a:majorFont>
      <a:minorFont>
        <a:latin typeface="Calibri"/>
        <a:ea typeface="ＭＳ Ｐゴシック"/>
        <a:cs typeface="WenQuanYi Zen Hei Sharp"/>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WenQuanYi Zen Hei Sharp"/>
      </a:majorFont>
      <a:minorFont>
        <a:latin typeface="Calibri"/>
        <a:ea typeface="ＭＳ Ｐゴシック"/>
        <a:cs typeface="WenQuanYi Zen Hei Sharp"/>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1290</Words>
  <Application>Microsoft Macintosh PowerPoint</Application>
  <PresentationFormat>On-screen Show (4:3)</PresentationFormat>
  <Paragraphs>198</Paragraphs>
  <Slides>35</Slides>
  <Notes>18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35</vt:i4>
      </vt:variant>
    </vt:vector>
  </HeadingPairs>
  <TitlesOfParts>
    <vt:vector size="48" baseType="lpstr">
      <vt:lpstr>Times New Roman</vt:lpstr>
      <vt:lpstr>Arial</vt:lpstr>
      <vt:lpstr>WenQuanYi Zen Hei Sharp</vt:lpstr>
      <vt:lpstr>Calibri</vt:lpstr>
      <vt:lpstr>DejaVu Sans</vt:lpstr>
      <vt:lpstr>Symbol</vt:lpstr>
      <vt:lpstr>Comic Sans MS</vt:lpstr>
      <vt:lpstr>+mn-ea</vt:lpstr>
      <vt:lpstr>Helvetica</vt:lpstr>
      <vt:lpstr>Times</vt:lpstr>
      <vt:lpstr>Office Theme</vt:lpstr>
      <vt:lpstr>Office Theme</vt:lpstr>
      <vt:lpstr>Office Theme</vt:lpstr>
      <vt:lpstr>Meteorology and Atmospheric Physics lecture 10 / practice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 breakup</vt:lpstr>
      <vt:lpstr>PowerPoint Presentation</vt:lpstr>
      <vt:lpstr>Results: Fragmentation frequency</vt:lpstr>
      <vt:lpstr>HM process in cloud over southern England</vt:lpstr>
      <vt:lpstr>PowerPoint Presentation</vt:lpstr>
      <vt:lpstr>Snow falling into the convection</vt:lpstr>
      <vt:lpstr>Graupel and columns in the H-M zone</vt:lpstr>
      <vt:lpstr>Warm rain is significant to the Hallett-Mossop process</vt:lpstr>
      <vt:lpstr>Main points</vt:lpstr>
      <vt:lpstr>PowerPoint Presentation</vt:lpstr>
      <vt:lpstr>Example on drop growth by diffusion:</vt:lpstr>
      <vt:lpstr>Further drop growth question:</vt:lpstr>
      <vt:lpstr>PowerPoint Presentation</vt:lpstr>
      <vt:lpstr>`Explaining’ question</vt:lpstr>
      <vt:lpstr>PowerPoint Presentation</vt:lpstr>
      <vt:lpstr>Ice nucleation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would the liquid water content be if a parcel is lifted from the surface to 850 hPa?</dc:title>
  <dc:subject/>
  <dc:creator>mccikpc2</dc:creator>
  <cp:keywords/>
  <dc:description/>
  <cp:lastModifiedBy>Paul Connolly</cp:lastModifiedBy>
  <cp:revision>18</cp:revision>
  <cp:lastPrinted>1601-01-01T00:00:00Z</cp:lastPrinted>
  <dcterms:created xsi:type="dcterms:W3CDTF">2012-11-14T09:48:25Z</dcterms:created>
  <dcterms:modified xsi:type="dcterms:W3CDTF">2017-12-08T08:37:13Z</dcterms:modified>
</cp:coreProperties>
</file>