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E1061-93EB-4B23-826A-97BA1BEC0C25}" type="datetimeFigureOut">
              <a:rPr lang="en-GB" smtClean="0"/>
              <a:pPr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84C3-7C82-47B0-B422-43369FF030C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620688"/>
            <a:ext cx="820891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Equations of motion in a local </a:t>
            </a:r>
            <a:r>
              <a:rPr lang="en-GB" sz="2400" b="1" dirty="0" err="1" smtClean="0"/>
              <a:t>cartesian</a:t>
            </a:r>
            <a:r>
              <a:rPr lang="en-GB" sz="2400" b="1" dirty="0" smtClean="0"/>
              <a:t> reference frame</a:t>
            </a:r>
          </a:p>
          <a:p>
            <a:endParaRPr lang="en-GB" dirty="0"/>
          </a:p>
          <a:p>
            <a:r>
              <a:rPr lang="en-GB" dirty="0" smtClean="0"/>
              <a:t>(Holton, An </a:t>
            </a:r>
            <a:r>
              <a:rPr lang="en-GB" dirty="0"/>
              <a:t>I</a:t>
            </a:r>
            <a:r>
              <a:rPr lang="en-GB" dirty="0" smtClean="0"/>
              <a:t>ntroduction to Dynamic </a:t>
            </a:r>
            <a:r>
              <a:rPr lang="en-GB" dirty="0"/>
              <a:t>M</a:t>
            </a:r>
            <a:r>
              <a:rPr lang="en-GB" dirty="0" smtClean="0"/>
              <a:t>eteorology, p.14 onwards)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here </a:t>
            </a:r>
            <a:r>
              <a:rPr lang="en-GB" dirty="0" smtClean="0"/>
              <a:t>R</a:t>
            </a:r>
            <a:r>
              <a:rPr lang="en-GB" baseline="-25000" dirty="0" smtClean="0"/>
              <a:t>E</a:t>
            </a:r>
            <a:r>
              <a:rPr lang="en-GB" dirty="0" smtClean="0"/>
              <a:t> </a:t>
            </a:r>
            <a:r>
              <a:rPr lang="en-GB" dirty="0" smtClean="0"/>
              <a:t>is the radius of the Earth and </a:t>
            </a:r>
            <a:r>
              <a:rPr lang="en-GB" b="1" dirty="0" smtClean="0"/>
              <a:t>V</a:t>
            </a:r>
            <a:r>
              <a:rPr lang="en-GB" dirty="0" smtClean="0"/>
              <a:t> the 3-D  wind vector. The horizontal components of this equation can be expressed in terms of </a:t>
            </a:r>
            <a:r>
              <a:rPr lang="en-GB" b="1" dirty="0" smtClean="0"/>
              <a:t>U</a:t>
            </a:r>
            <a:r>
              <a:rPr lang="en-GB" dirty="0" smtClean="0"/>
              <a:t> = (</a:t>
            </a:r>
            <a:r>
              <a:rPr lang="en-GB" dirty="0" smtClean="0"/>
              <a:t>u,v,0) </a:t>
            </a:r>
            <a:r>
              <a:rPr lang="en-GB" dirty="0" smtClean="0"/>
              <a:t>the 2-D horizontal vector: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where </a:t>
            </a:r>
            <a:r>
              <a:rPr lang="en-GB" b="1" dirty="0" smtClean="0"/>
              <a:t>k</a:t>
            </a:r>
            <a:r>
              <a:rPr lang="en-GB" dirty="0" smtClean="0"/>
              <a:t> is a unit vertical vector and f = 2</a:t>
            </a:r>
            <a:r>
              <a:rPr lang="el-GR" dirty="0" smtClean="0"/>
              <a:t>Ω</a:t>
            </a:r>
            <a:r>
              <a:rPr lang="en-GB" dirty="0" smtClean="0"/>
              <a:t>sin</a:t>
            </a:r>
            <a:r>
              <a:rPr lang="el-GR" dirty="0" smtClean="0"/>
              <a:t>λ</a:t>
            </a:r>
            <a:r>
              <a:rPr lang="en-GB" dirty="0" smtClean="0"/>
              <a:t> = 1.46 x 10</a:t>
            </a:r>
            <a:r>
              <a:rPr lang="en-GB" baseline="30000" dirty="0" smtClean="0"/>
              <a:t>-4 </a:t>
            </a:r>
            <a:r>
              <a:rPr lang="en-GB" dirty="0" smtClean="0"/>
              <a:t>sin</a:t>
            </a:r>
            <a:r>
              <a:rPr lang="el-GR" dirty="0" smtClean="0"/>
              <a:t>λ</a:t>
            </a:r>
            <a:r>
              <a:rPr lang="en-GB" dirty="0" smtClean="0"/>
              <a:t>  s</a:t>
            </a:r>
            <a:r>
              <a:rPr lang="en-GB" baseline="30000" dirty="0" smtClean="0"/>
              <a:t>-1</a:t>
            </a:r>
            <a:r>
              <a:rPr lang="en-GB" dirty="0" smtClean="0"/>
              <a:t> </a:t>
            </a:r>
          </a:p>
          <a:p>
            <a:r>
              <a:rPr lang="en-GB" dirty="0" smtClean="0"/>
              <a:t>We convert between material (</a:t>
            </a:r>
            <a:r>
              <a:rPr lang="en-GB" dirty="0" err="1" smtClean="0"/>
              <a:t>Lagrangian</a:t>
            </a:r>
            <a:r>
              <a:rPr lang="en-GB" dirty="0" smtClean="0"/>
              <a:t>) and local (</a:t>
            </a:r>
            <a:r>
              <a:rPr lang="en-GB" dirty="0" err="1" smtClean="0"/>
              <a:t>Eulerian</a:t>
            </a:r>
            <a:r>
              <a:rPr lang="en-GB" dirty="0" smtClean="0"/>
              <a:t>) derivatives using:</a:t>
            </a:r>
          </a:p>
          <a:p>
            <a:endParaRPr lang="en-GB" dirty="0" smtClean="0"/>
          </a:p>
          <a:p>
            <a:endParaRPr lang="en-GB" baseline="30000" dirty="0" smtClean="0"/>
          </a:p>
          <a:p>
            <a:endParaRPr lang="en-GB" baseline="30000" dirty="0" smtClean="0"/>
          </a:p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85988" y="1773238"/>
          <a:ext cx="5111750" cy="792162"/>
        </p:xfrm>
        <a:graphic>
          <a:graphicData uri="http://schemas.openxmlformats.org/presentationml/2006/ole">
            <p:oleObj spid="_x0000_s1026" name="Equation" r:id="rId3" imgW="2705040" imgH="4190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73288" y="3573463"/>
          <a:ext cx="5110162" cy="792162"/>
        </p:xfrm>
        <a:graphic>
          <a:graphicData uri="http://schemas.openxmlformats.org/presentationml/2006/ole">
            <p:oleObj spid="_x0000_s1027" name="Equation" r:id="rId4" imgW="2705040" imgH="41904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259632" y="5373216"/>
          <a:ext cx="6486525" cy="720725"/>
        </p:xfrm>
        <a:graphic>
          <a:graphicData uri="http://schemas.openxmlformats.org/presentationml/2006/ole">
            <p:oleObj spid="_x0000_s1028" name="Equation" r:id="rId5" imgW="354312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In component form </a:t>
            </a:r>
            <a:r>
              <a:rPr lang="en-GB" sz="3200" b="1" dirty="0" smtClean="0"/>
              <a:t>the full </a:t>
            </a:r>
            <a:r>
              <a:rPr lang="en-GB" sz="3200" b="1" dirty="0" smtClean="0"/>
              <a:t>equations are: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92150" y="1397000"/>
          <a:ext cx="7902575" cy="4856163"/>
        </p:xfrm>
        <a:graphic>
          <a:graphicData uri="http://schemas.openxmlformats.org/presentationml/2006/ole">
            <p:oleObj spid="_x0000_s2050" name="Equation" r:id="rId3" imgW="3162240" imgH="194292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34481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Scale analysis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For the synoptic-scale motions that we are interested in</a:t>
            </a:r>
          </a:p>
          <a:p>
            <a:endParaRPr lang="en-GB" dirty="0"/>
          </a:p>
          <a:p>
            <a:r>
              <a:rPr lang="en-GB" sz="2400" dirty="0" smtClean="0"/>
              <a:t>Horizontal scale                   L ~  10</a:t>
            </a:r>
            <a:r>
              <a:rPr lang="en-GB" sz="2400" baseline="30000" dirty="0" smtClean="0"/>
              <a:t>6 </a:t>
            </a:r>
            <a:r>
              <a:rPr lang="en-GB" sz="2400" dirty="0" smtClean="0"/>
              <a:t>m</a:t>
            </a:r>
          </a:p>
          <a:p>
            <a:r>
              <a:rPr lang="en-GB" sz="2400" dirty="0" smtClean="0"/>
              <a:t>Vertical scale                        D ~ 10</a:t>
            </a:r>
            <a:r>
              <a:rPr lang="en-GB" sz="2400" baseline="30000" dirty="0" smtClean="0"/>
              <a:t>4 </a:t>
            </a:r>
            <a:r>
              <a:rPr lang="en-GB" sz="2400" dirty="0" smtClean="0"/>
              <a:t>m</a:t>
            </a:r>
          </a:p>
          <a:p>
            <a:r>
              <a:rPr lang="en-GB" sz="2400" dirty="0" smtClean="0"/>
              <a:t>Time scale                             T ~ 10</a:t>
            </a:r>
            <a:r>
              <a:rPr lang="en-GB" sz="2400" baseline="30000" dirty="0" smtClean="0"/>
              <a:t>5 </a:t>
            </a:r>
            <a:r>
              <a:rPr lang="en-GB" sz="2400" dirty="0" smtClean="0"/>
              <a:t>s</a:t>
            </a:r>
          </a:p>
          <a:p>
            <a:r>
              <a:rPr lang="en-GB" sz="2400" dirty="0" smtClean="0"/>
              <a:t>Typical horizontal wind       U ~ 10 ms</a:t>
            </a:r>
            <a:r>
              <a:rPr lang="en-GB" sz="2400" baseline="30000" dirty="0" smtClean="0"/>
              <a:t>-1 </a:t>
            </a:r>
          </a:p>
          <a:p>
            <a:r>
              <a:rPr lang="en-GB" sz="2400" dirty="0" smtClean="0"/>
              <a:t>Typical vertical wind            w~ 0.01 ms</a:t>
            </a:r>
            <a:r>
              <a:rPr lang="en-GB" sz="2400" baseline="30000" dirty="0" smtClean="0"/>
              <a:t>-1</a:t>
            </a:r>
            <a:r>
              <a:rPr lang="en-GB" sz="2400" dirty="0" smtClean="0"/>
              <a:t> </a:t>
            </a:r>
          </a:p>
          <a:p>
            <a:r>
              <a:rPr lang="en-GB" sz="2400" dirty="0" smtClean="0"/>
              <a:t>Pressure                                 p ~ 10</a:t>
            </a:r>
            <a:r>
              <a:rPr lang="en-GB" sz="2400" baseline="30000" dirty="0" smtClean="0"/>
              <a:t>5</a:t>
            </a:r>
            <a:r>
              <a:rPr lang="en-GB" sz="2400" dirty="0" smtClean="0"/>
              <a:t> Pa (1000 </a:t>
            </a:r>
            <a:r>
              <a:rPr lang="en-GB" sz="2400" dirty="0" err="1" smtClean="0"/>
              <a:t>mb</a:t>
            </a:r>
            <a:r>
              <a:rPr lang="en-GB" sz="2400" dirty="0" smtClean="0"/>
              <a:t>)</a:t>
            </a:r>
          </a:p>
          <a:p>
            <a:r>
              <a:rPr lang="en-GB" sz="2400" dirty="0" smtClean="0"/>
              <a:t>Typical pressure excursion  </a:t>
            </a:r>
            <a:r>
              <a:rPr lang="el-GR" sz="2400" dirty="0" smtClean="0"/>
              <a:t>Δ</a:t>
            </a:r>
            <a:r>
              <a:rPr lang="en-GB" sz="2400" dirty="0" smtClean="0"/>
              <a:t>p ~ 30 </a:t>
            </a:r>
            <a:r>
              <a:rPr lang="en-GB" sz="2400" dirty="0" err="1" smtClean="0"/>
              <a:t>mb</a:t>
            </a:r>
            <a:r>
              <a:rPr lang="en-GB" sz="2400" dirty="0" smtClean="0"/>
              <a:t> = 3000 Pa      horizontally</a:t>
            </a:r>
          </a:p>
          <a:p>
            <a:r>
              <a:rPr lang="en-GB" sz="2400" dirty="0" smtClean="0"/>
              <a:t>Surface air density                </a:t>
            </a:r>
            <a:r>
              <a:rPr lang="en-GB" sz="2400" dirty="0" smtClean="0">
                <a:sym typeface="Symbol"/>
              </a:rPr>
              <a:t> ~ 1 kg m</a:t>
            </a:r>
            <a:r>
              <a:rPr lang="en-GB" sz="2400" baseline="30000" dirty="0" smtClean="0">
                <a:sym typeface="Symbol"/>
              </a:rPr>
              <a:t>-3</a:t>
            </a:r>
            <a:r>
              <a:rPr lang="en-GB" sz="2400" dirty="0" smtClean="0">
                <a:sym typeface="Symbol"/>
              </a:rPr>
              <a:t> </a:t>
            </a:r>
          </a:p>
          <a:p>
            <a:r>
              <a:rPr lang="en-GB" sz="2400" dirty="0" smtClean="0">
                <a:sym typeface="Symbol"/>
              </a:rPr>
              <a:t>Radius of Earth                      R</a:t>
            </a:r>
            <a:r>
              <a:rPr lang="en-GB" sz="2400" baseline="-25000" dirty="0" smtClean="0">
                <a:sym typeface="Symbol"/>
              </a:rPr>
              <a:t>E</a:t>
            </a:r>
            <a:r>
              <a:rPr lang="en-GB" sz="2400" dirty="0" smtClean="0">
                <a:sym typeface="Symbol"/>
              </a:rPr>
              <a:t> ~ 10</a:t>
            </a:r>
            <a:r>
              <a:rPr lang="en-GB" sz="2400" baseline="30000" dirty="0" smtClean="0">
                <a:sym typeface="Symbol"/>
              </a:rPr>
              <a:t>7</a:t>
            </a:r>
            <a:r>
              <a:rPr lang="en-GB" sz="2400" dirty="0" smtClean="0">
                <a:sym typeface="Symbol"/>
              </a:rPr>
              <a:t> m</a:t>
            </a:r>
          </a:p>
          <a:p>
            <a:r>
              <a:rPr lang="en-GB" sz="2400" dirty="0" smtClean="0">
                <a:sym typeface="Symbol"/>
              </a:rPr>
              <a:t>Earth rotation rate                </a:t>
            </a:r>
            <a:r>
              <a:rPr lang="el-GR" sz="2400" dirty="0" smtClean="0">
                <a:sym typeface="Symbol"/>
              </a:rPr>
              <a:t>Ω</a:t>
            </a:r>
            <a:r>
              <a:rPr lang="en-GB" sz="2400" dirty="0" smtClean="0">
                <a:sym typeface="Symbol"/>
              </a:rPr>
              <a:t> ~ 10</a:t>
            </a:r>
            <a:r>
              <a:rPr lang="en-GB" sz="2400" baseline="30000" dirty="0" smtClean="0">
                <a:sym typeface="Symbol"/>
              </a:rPr>
              <a:t>-4</a:t>
            </a:r>
            <a:r>
              <a:rPr lang="en-GB" sz="2400" dirty="0" smtClean="0">
                <a:sym typeface="Symbol"/>
              </a:rPr>
              <a:t> s</a:t>
            </a:r>
            <a:r>
              <a:rPr lang="en-GB" sz="2400" baseline="30000" dirty="0" smtClean="0">
                <a:sym typeface="Symbol"/>
              </a:rPr>
              <a:t>-1</a:t>
            </a:r>
            <a:endParaRPr lang="en-GB" sz="2400" dirty="0" smtClean="0">
              <a:sym typeface="Symbol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Scale analysis: vertical momentum equation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Horizontal scale                   L ~ 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6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Vertical scale                        D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4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Time scale                             T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5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horizontal wind       U ~ 10 ms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-1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vertical wind            w~ 0.01 ms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-1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Pressure                                 p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Pa (1000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mb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pressure excursion  </a:t>
            </a:r>
            <a:r>
              <a:rPr lang="el-GR" dirty="0" smtClean="0">
                <a:solidFill>
                  <a:schemeClr val="bg1">
                    <a:lumMod val="50000"/>
                  </a:schemeClr>
                </a:solidFill>
              </a:rPr>
              <a:t>Δ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 ~ 30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mb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= 3000 Pa      horizontally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Surface air density              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 ~ 1 kg m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-3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Radius of Earth                      R</a:t>
            </a:r>
            <a:r>
              <a:rPr lang="en-GB" baseline="-25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E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7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Earth rotation rate                </a:t>
            </a:r>
            <a:r>
              <a:rPr lang="el-GR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Ω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-4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-1</a:t>
            </a:r>
            <a:endParaRPr lang="en-GB" dirty="0" smtClean="0">
              <a:solidFill>
                <a:schemeClr val="bg1">
                  <a:lumMod val="50000"/>
                </a:schemeClr>
              </a:solidFill>
              <a:sym typeface="Symbol"/>
            </a:endParaRPr>
          </a:p>
          <a:p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441450" y="4102100"/>
          <a:ext cx="5324475" cy="958850"/>
        </p:xfrm>
        <a:graphic>
          <a:graphicData uri="http://schemas.openxmlformats.org/presentationml/2006/ole">
            <p:oleObj spid="_x0000_s4098" name="Equation" r:id="rId3" imgW="2679480" imgH="48240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31640" y="5157192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W/T           p/D      g                      </a:t>
            </a:r>
            <a:r>
              <a:rPr lang="en-GB" dirty="0" smtClean="0"/>
              <a:t>U</a:t>
            </a:r>
            <a:r>
              <a:rPr lang="en-GB" baseline="30000" dirty="0" smtClean="0"/>
              <a:t>2</a:t>
            </a:r>
            <a:r>
              <a:rPr lang="en-GB" dirty="0" smtClean="0"/>
              <a:t>/R</a:t>
            </a:r>
            <a:r>
              <a:rPr lang="en-GB" baseline="-25000" dirty="0" smtClean="0"/>
              <a:t>E</a:t>
            </a:r>
            <a:r>
              <a:rPr lang="en-GB" dirty="0" smtClean="0"/>
              <a:t>                </a:t>
            </a:r>
            <a:r>
              <a:rPr lang="el-GR" dirty="0" smtClean="0"/>
              <a:t>Ω</a:t>
            </a:r>
            <a:r>
              <a:rPr lang="en-GB" dirty="0" smtClean="0"/>
              <a:t>U</a:t>
            </a:r>
          </a:p>
          <a:p>
            <a:endParaRPr lang="en-GB" dirty="0"/>
          </a:p>
          <a:p>
            <a:r>
              <a:rPr lang="en-GB" dirty="0" smtClean="0"/>
              <a:t>10</a:t>
            </a:r>
            <a:r>
              <a:rPr lang="en-GB" baseline="30000" dirty="0" smtClean="0"/>
              <a:t>-7</a:t>
            </a:r>
            <a:r>
              <a:rPr lang="en-GB" dirty="0" smtClean="0"/>
              <a:t>                10     10                    10</a:t>
            </a:r>
            <a:r>
              <a:rPr lang="en-GB" baseline="30000" dirty="0" smtClean="0"/>
              <a:t>-5</a:t>
            </a:r>
            <a:r>
              <a:rPr lang="en-GB" dirty="0" smtClean="0"/>
              <a:t>                 10</a:t>
            </a:r>
            <a:r>
              <a:rPr lang="en-GB" baseline="30000" dirty="0" smtClean="0"/>
              <a:t>-3</a:t>
            </a:r>
            <a:r>
              <a:rPr lang="en-GB" dirty="0" smtClean="0"/>
              <a:t>             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2051720" y="4149080"/>
            <a:ext cx="1296144" cy="9361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Scale analysis: horizontal momentum equation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Horizontal scale                   L ~ 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6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Vertical scale                        D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4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Time scale                             T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5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horizontal wind       U ~ 10 ms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-1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vertical wind          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w~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0.01 ms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-1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Pressure                                 p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Pa (1000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mb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Typical pressure excursion  </a:t>
            </a:r>
            <a:r>
              <a:rPr lang="el-GR" dirty="0" smtClean="0">
                <a:solidFill>
                  <a:schemeClr val="bg1">
                    <a:lumMod val="50000"/>
                  </a:schemeClr>
                </a:solidFill>
              </a:rPr>
              <a:t>Δ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p ~ 30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</a:rPr>
              <a:t>mb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 = 3000 Pa      horizontally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Surface air density              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 ~ 1 kg m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-3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Radius of Earth                     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R</a:t>
            </a:r>
            <a:r>
              <a:rPr lang="en-GB" baseline="-25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E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7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m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Earth rotation rate                </a:t>
            </a:r>
            <a:r>
              <a:rPr lang="el-GR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Ω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~ 10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-4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 s</a:t>
            </a:r>
            <a:r>
              <a:rPr lang="en-GB" baseline="30000" dirty="0" smtClean="0">
                <a:solidFill>
                  <a:schemeClr val="bg1">
                    <a:lumMod val="50000"/>
                  </a:schemeClr>
                </a:solidFill>
                <a:sym typeface="Symbol"/>
              </a:rPr>
              <a:t>-1</a:t>
            </a:r>
            <a:endParaRPr lang="en-GB" dirty="0" smtClean="0">
              <a:solidFill>
                <a:schemeClr val="bg1">
                  <a:lumMod val="50000"/>
                </a:schemeClr>
              </a:solidFill>
              <a:sym typeface="Symbol"/>
            </a:endParaRPr>
          </a:p>
          <a:p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857375" y="4165600"/>
          <a:ext cx="4492625" cy="831850"/>
        </p:xfrm>
        <a:graphic>
          <a:graphicData uri="http://schemas.openxmlformats.org/presentationml/2006/ole">
            <p:oleObj spid="_x0000_s5122" name="Equation" r:id="rId3" imgW="2260440" imgH="4190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07704" y="5157192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U</a:t>
            </a:r>
            <a:r>
              <a:rPr lang="en-GB" dirty="0" smtClean="0"/>
              <a:t>/T           </a:t>
            </a:r>
            <a:r>
              <a:rPr lang="el-GR" dirty="0" smtClean="0"/>
              <a:t>Δ</a:t>
            </a:r>
            <a:r>
              <a:rPr lang="en-GB" dirty="0" smtClean="0"/>
              <a:t>p/L</a:t>
            </a:r>
            <a:r>
              <a:rPr lang="en-GB" dirty="0" smtClean="0">
                <a:sym typeface="Symbol"/>
              </a:rPr>
              <a:t></a:t>
            </a:r>
            <a:r>
              <a:rPr lang="en-GB" dirty="0" smtClean="0"/>
              <a:t>              </a:t>
            </a:r>
            <a:r>
              <a:rPr lang="en-GB" dirty="0" err="1" smtClean="0"/>
              <a:t>fU</a:t>
            </a:r>
            <a:r>
              <a:rPr lang="en-GB" dirty="0" smtClean="0"/>
              <a:t>                      </a:t>
            </a:r>
            <a:r>
              <a:rPr lang="en-GB" dirty="0" smtClean="0"/>
              <a:t>U</a:t>
            </a:r>
            <a:r>
              <a:rPr lang="en-GB" baseline="30000" dirty="0" smtClean="0"/>
              <a:t>2</a:t>
            </a:r>
            <a:r>
              <a:rPr lang="en-GB" dirty="0" smtClean="0"/>
              <a:t>/R</a:t>
            </a:r>
            <a:r>
              <a:rPr lang="en-GB" baseline="-25000" dirty="0" smtClean="0"/>
              <a:t>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10</a:t>
            </a:r>
            <a:r>
              <a:rPr lang="en-GB" baseline="30000" dirty="0" smtClean="0"/>
              <a:t>-4</a:t>
            </a:r>
            <a:r>
              <a:rPr lang="en-GB" dirty="0" smtClean="0"/>
              <a:t>                10</a:t>
            </a:r>
            <a:r>
              <a:rPr lang="en-GB" baseline="30000" dirty="0" smtClean="0"/>
              <a:t>-3</a:t>
            </a:r>
            <a:r>
              <a:rPr lang="en-GB" dirty="0" smtClean="0"/>
              <a:t>             10</a:t>
            </a:r>
            <a:r>
              <a:rPr lang="en-GB" baseline="30000" dirty="0" smtClean="0"/>
              <a:t>-3</a:t>
            </a:r>
            <a:r>
              <a:rPr lang="en-GB" dirty="0" smtClean="0"/>
              <a:t>                    10</a:t>
            </a:r>
            <a:r>
              <a:rPr lang="en-GB" baseline="30000" dirty="0" smtClean="0"/>
              <a:t>-5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2699792" y="4077072"/>
            <a:ext cx="201622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371</Words>
  <Application>Microsoft Office PowerPoint</Application>
  <PresentationFormat>On-screen Show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Microsoft Equation 3.0</vt:lpstr>
      <vt:lpstr>Equation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Vaughan</dc:creator>
  <cp:lastModifiedBy>Vaughan</cp:lastModifiedBy>
  <cp:revision>6</cp:revision>
  <dcterms:created xsi:type="dcterms:W3CDTF">2014-11-26T10:33:08Z</dcterms:created>
  <dcterms:modified xsi:type="dcterms:W3CDTF">2017-10-13T10:47:38Z</dcterms:modified>
</cp:coreProperties>
</file>