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65" r:id="rId3"/>
    <p:sldId id="262" r:id="rId4"/>
    <p:sldId id="263" r:id="rId5"/>
    <p:sldId id="264" r:id="rId6"/>
    <p:sldId id="270" r:id="rId7"/>
    <p:sldId id="271" r:id="rId8"/>
    <p:sldId id="266" r:id="rId9"/>
    <p:sldId id="267" r:id="rId10"/>
    <p:sldId id="272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0" autoAdjust="0"/>
  </p:normalViewPr>
  <p:slideViewPr>
    <p:cSldViewPr snapToGrid="0">
      <p:cViewPr varScale="1">
        <p:scale>
          <a:sx n="102" d="100"/>
          <a:sy n="102" d="100"/>
        </p:scale>
        <p:origin x="120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177D2-85CD-4DDA-BE4C-B0C8D11C8C38}" type="datetimeFigureOut">
              <a:rPr lang="en-GB" smtClean="0"/>
              <a:t>28/10/2019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8E952-34FF-48C4-BB3B-2152EBC44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77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E1061-93EB-4B23-826A-97BA1BEC0C25}" type="datetimeFigureOut">
              <a:rPr lang="en-GB" smtClean="0"/>
              <a:pPr/>
              <a:t>28/10/2019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EART30351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9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Vorticity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505932"/>
                <a:ext cx="4038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Apply the vorticity equation to: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𝜕𝜔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505932"/>
                <a:ext cx="4038600" cy="4525963"/>
              </a:xfrm>
              <a:blipFill>
                <a:blip r:embed="rId2"/>
                <a:stretch>
                  <a:fillRect l="-1961" t="-22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493" y="1411664"/>
            <a:ext cx="4038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6" name="Flowchart: Magnetic Disk 5"/>
          <p:cNvSpPr/>
          <p:nvPr/>
        </p:nvSpPr>
        <p:spPr>
          <a:xfrm>
            <a:off x="820132" y="2780907"/>
            <a:ext cx="1442301" cy="69758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073138" y="2422688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091992" y="4187071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073136" y="2498102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725158" y="2516955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45995" y="2215299"/>
            <a:ext cx="18853" cy="189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98360" y="1919259"/>
            <a:ext cx="28281" cy="24208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rved Right Arrow 12"/>
          <p:cNvSpPr/>
          <p:nvPr/>
        </p:nvSpPr>
        <p:spPr>
          <a:xfrm>
            <a:off x="1393595" y="2300140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3223181" y="2046876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7080" y="2215299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564901" y="1965904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98602" y="2875175"/>
            <a:ext cx="0" cy="45067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58704" y="2493389"/>
            <a:ext cx="29068" cy="175809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1402" y="2875175"/>
            <a:ext cx="511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Δp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887772" y="3076487"/>
            <a:ext cx="56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Δp</a:t>
            </a:r>
            <a:r>
              <a:rPr lang="en-GB" baseline="-25000" dirty="0" smtClean="0"/>
              <a:t>2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516957" y="2573517"/>
            <a:ext cx="36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</a:t>
            </a:r>
            <a:r>
              <a:rPr lang="en-GB" baseline="-25000" dirty="0" err="1" smtClean="0"/>
              <a:t>t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477681" y="3546049"/>
            <a:ext cx="44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</a:t>
            </a:r>
            <a:r>
              <a:rPr lang="en-GB" baseline="-25000" dirty="0" err="1"/>
              <a:t>b</a:t>
            </a:r>
            <a:endParaRPr lang="en-GB" dirty="0"/>
          </a:p>
        </p:txBody>
      </p:sp>
      <p:cxnSp>
        <p:nvCxnSpPr>
          <p:cNvPr id="28" name="Straight Arrow Connector 27"/>
          <p:cNvCxnSpPr>
            <a:endCxn id="7" idx="2"/>
          </p:cNvCxnSpPr>
          <p:nvPr/>
        </p:nvCxnSpPr>
        <p:spPr>
          <a:xfrm flipV="1">
            <a:off x="2790334" y="2498103"/>
            <a:ext cx="282804" cy="1885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5" idx="1"/>
          </p:cNvCxnSpPr>
          <p:nvPr/>
        </p:nvCxnSpPr>
        <p:spPr>
          <a:xfrm flipH="1">
            <a:off x="2309567" y="2758183"/>
            <a:ext cx="207390" cy="1264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6" idx="1"/>
          </p:cNvCxnSpPr>
          <p:nvPr/>
        </p:nvCxnSpPr>
        <p:spPr>
          <a:xfrm flipH="1" flipV="1">
            <a:off x="2290713" y="3459637"/>
            <a:ext cx="186968" cy="271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6" idx="2"/>
            <a:endCxn id="8" idx="2"/>
          </p:cNvCxnSpPr>
          <p:nvPr/>
        </p:nvCxnSpPr>
        <p:spPr>
          <a:xfrm>
            <a:off x="2699209" y="3915381"/>
            <a:ext cx="392783" cy="347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02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Vorticity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505932"/>
                <a:ext cx="4038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Apply the vorticity equation to: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𝜕𝜔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505932"/>
                <a:ext cx="4038600" cy="4525963"/>
              </a:xfrm>
              <a:blipFill>
                <a:blip r:embed="rId2"/>
                <a:stretch>
                  <a:fillRect l="-1961" t="-22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10493" y="1213701"/>
                <a:ext cx="4038600" cy="4525963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000" dirty="0" smtClean="0"/>
                  <a:t>Let 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p = </a:t>
                </a:r>
                <a:r>
                  <a:rPr lang="en-GB" sz="2000" dirty="0" err="1" smtClean="0"/>
                  <a:t>p</a:t>
                </a:r>
                <a:r>
                  <a:rPr lang="en-GB" sz="2000" baseline="-25000" dirty="0" err="1" smtClean="0"/>
                  <a:t>t</a:t>
                </a:r>
                <a:r>
                  <a:rPr lang="en-GB" sz="2000" dirty="0"/>
                  <a:t> </a:t>
                </a:r>
                <a:r>
                  <a:rPr lang="en-GB" sz="2000" dirty="0" smtClean="0"/>
                  <a:t>– </a:t>
                </a:r>
                <a:r>
                  <a:rPr lang="en-GB" sz="2000" dirty="0" err="1" smtClean="0"/>
                  <a:t>p</a:t>
                </a:r>
                <a:r>
                  <a:rPr lang="en-GB" sz="2000" baseline="-25000" dirty="0" err="1" smtClean="0"/>
                  <a:t>b</a:t>
                </a:r>
                <a:r>
                  <a:rPr lang="en-GB" sz="2000" dirty="0" smtClean="0"/>
                  <a:t> . Then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sz="20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𝜕𝜔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0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sz="2000" dirty="0" smtClean="0"/>
                  <a:t>So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𝜕𝜔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den>
                    </m:f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GB" sz="2000" dirty="0" smtClean="0"/>
                  <a:t> 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sz="2000" dirty="0" smtClean="0"/>
                  <a:t>Substitute in the vorticity equation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20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sz="2000" dirty="0" smtClean="0"/>
                  <a:t>By dividing through by </a:t>
                </a:r>
                <a:r>
                  <a:rPr lang="el-GR" sz="2000" dirty="0" smtClean="0"/>
                  <a:t>Δ</a:t>
                </a:r>
                <a:r>
                  <a:rPr lang="en-GB" sz="2000" dirty="0" smtClean="0"/>
                  <a:t>p and integrating: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GB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𝜉</m:t>
                                  </m:r>
                                  <m:r>
                                    <a:rPr lang="en-GB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e>
                      </m:d>
                      <m:r>
                        <a:rPr lang="en-GB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10493" y="1213701"/>
                <a:ext cx="4038600" cy="4525963"/>
              </a:xfrm>
              <a:blipFill>
                <a:blip r:embed="rId3"/>
                <a:stretch>
                  <a:fillRect l="-1508" t="-404" b="-20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Magnetic Disk 5"/>
          <p:cNvSpPr/>
          <p:nvPr/>
        </p:nvSpPr>
        <p:spPr>
          <a:xfrm>
            <a:off x="820132" y="2780907"/>
            <a:ext cx="1442301" cy="69758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073138" y="2422688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091992" y="4187071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073136" y="2498102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725158" y="2516955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45995" y="2215299"/>
            <a:ext cx="18853" cy="189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98360" y="1919259"/>
            <a:ext cx="28281" cy="24208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rved Right Arrow 12"/>
          <p:cNvSpPr/>
          <p:nvPr/>
        </p:nvSpPr>
        <p:spPr>
          <a:xfrm>
            <a:off x="1393595" y="2300140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3223181" y="2046876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7080" y="2215299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564901" y="1965904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98602" y="2875175"/>
            <a:ext cx="0" cy="45067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58704" y="2493389"/>
            <a:ext cx="29068" cy="175809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1402" y="2875175"/>
            <a:ext cx="511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Δp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887772" y="3076487"/>
            <a:ext cx="56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Δp</a:t>
            </a:r>
            <a:r>
              <a:rPr lang="en-GB" baseline="-25000" dirty="0" smtClean="0"/>
              <a:t>2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516957" y="2573517"/>
            <a:ext cx="36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</a:t>
            </a:r>
            <a:r>
              <a:rPr lang="en-GB" baseline="-25000" dirty="0" err="1" smtClean="0"/>
              <a:t>t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477681" y="3546049"/>
            <a:ext cx="44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</a:t>
            </a:r>
            <a:r>
              <a:rPr lang="en-GB" baseline="-25000" dirty="0" err="1"/>
              <a:t>b</a:t>
            </a:r>
            <a:endParaRPr lang="en-GB" dirty="0"/>
          </a:p>
        </p:txBody>
      </p:sp>
      <p:cxnSp>
        <p:nvCxnSpPr>
          <p:cNvPr id="28" name="Straight Arrow Connector 27"/>
          <p:cNvCxnSpPr>
            <a:endCxn id="7" idx="2"/>
          </p:cNvCxnSpPr>
          <p:nvPr/>
        </p:nvCxnSpPr>
        <p:spPr>
          <a:xfrm flipV="1">
            <a:off x="2790334" y="2498103"/>
            <a:ext cx="282804" cy="1885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5" idx="1"/>
          </p:cNvCxnSpPr>
          <p:nvPr/>
        </p:nvCxnSpPr>
        <p:spPr>
          <a:xfrm flipH="1">
            <a:off x="2309567" y="2758183"/>
            <a:ext cx="207390" cy="1264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6" idx="1"/>
          </p:cNvCxnSpPr>
          <p:nvPr/>
        </p:nvCxnSpPr>
        <p:spPr>
          <a:xfrm flipH="1" flipV="1">
            <a:off x="2290713" y="3459637"/>
            <a:ext cx="186968" cy="271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6" idx="2"/>
            <a:endCxn id="8" idx="2"/>
          </p:cNvCxnSpPr>
          <p:nvPr/>
        </p:nvCxnSpPr>
        <p:spPr>
          <a:xfrm>
            <a:off x="2699209" y="3915381"/>
            <a:ext cx="392783" cy="347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66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vorticity 2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The quantity (</a:t>
                </a:r>
                <a:r>
                  <a:rPr lang="el-GR" dirty="0" smtClean="0"/>
                  <a:t>ξ</a:t>
                </a:r>
                <a:r>
                  <a:rPr lang="en-GB" dirty="0" smtClean="0"/>
                  <a:t>+f)/</a:t>
                </a:r>
                <a:r>
                  <a:rPr lang="el-GR" dirty="0" smtClean="0"/>
                  <a:t>Δ</a:t>
                </a:r>
                <a:r>
                  <a:rPr lang="en-GB" dirty="0" smtClean="0"/>
                  <a:t>p is the </a:t>
                </a:r>
                <a:r>
                  <a:rPr lang="en-GB" dirty="0" err="1" smtClean="0"/>
                  <a:t>Rossby</a:t>
                </a:r>
                <a:r>
                  <a:rPr lang="en-GB" dirty="0" smtClean="0"/>
                  <a:t> form of the potential vorticity. It is exactly analogous to the angular momentum in the ice-skater model.</a:t>
                </a: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rgbClr val="00B050"/>
                    </a:solidFill>
                  </a:rPr>
                  <a:t>A more exact form of the PV was derived by </a:t>
                </a:r>
                <a:r>
                  <a:rPr lang="en-GB" dirty="0" err="1" smtClean="0">
                    <a:solidFill>
                      <a:srgbClr val="00B050"/>
                    </a:solidFill>
                  </a:rPr>
                  <a:t>Ertel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 in 1942 directly from the momentum equations with no scaling: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den>
                          </m:f>
                          <m:d>
                            <m:dPr>
                              <m:ctrlP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𝝃</m:t>
                              </m:r>
                              <m:r>
                                <a:rPr lang="en-GB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GB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𝛀</m:t>
                              </m:r>
                            </m:e>
                          </m:d>
                          <m:r>
                            <a:rPr lang="en-GB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GB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𝛁</m:t>
                          </m:r>
                          <m:r>
                            <m:rPr>
                              <m:sty m:val="p"/>
                            </m:rP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e>
                      </m:d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d>
                        <m:d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𝝃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GB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𝛀</m:t>
                          </m:r>
                        </m:e>
                      </m:d>
                      <m:r>
                        <a:rPr lang="en-GB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𝛁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nor/>
                            </m:rPr>
                            <a:rPr lang="en-GB" dirty="0">
                              <a:solidFill>
                                <a:srgbClr val="00B050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3504" r="-14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848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Vorticity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Vorticity is defined by: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𝝃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𝝃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 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 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rgbClr val="00B050"/>
                    </a:solidFill>
                  </a:rPr>
                  <a:t>Vertical component of vorticity: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46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Vorticity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dirty="0" smtClean="0">
                <a:solidFill>
                  <a:srgbClr val="00B050"/>
                </a:solidFill>
              </a:rPr>
              <a:t>In two dimensions </a:t>
            </a:r>
            <a:r>
              <a:rPr lang="en-GB" sz="2600" dirty="0" smtClean="0"/>
              <a:t>we can visualise </a:t>
            </a:r>
            <a:r>
              <a:rPr lang="el-GR" sz="2600" dirty="0" smtClean="0"/>
              <a:t>ξ</a:t>
            </a:r>
            <a:r>
              <a:rPr lang="en-GB" sz="2600" dirty="0" smtClean="0"/>
              <a:t> using a small paddle wheel. If the flow is rotational:</a:t>
            </a:r>
            <a:endParaRPr lang="en-GB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96267" y="1668835"/>
            <a:ext cx="4038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If the flow is sheared: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So we have </a:t>
            </a:r>
            <a:r>
              <a:rPr lang="en-GB" b="1" dirty="0" smtClean="0"/>
              <a:t>rotational</a:t>
            </a:r>
            <a:r>
              <a:rPr lang="en-GB" dirty="0" smtClean="0"/>
              <a:t> and </a:t>
            </a:r>
            <a:r>
              <a:rPr lang="en-GB" b="1" dirty="0" smtClean="0"/>
              <a:t>shear vorticity</a:t>
            </a:r>
            <a:r>
              <a:rPr lang="en-GB" dirty="0" smtClean="0"/>
              <a:t>. For synoptic-scale motion we concentrate on </a:t>
            </a:r>
            <a:r>
              <a:rPr lang="el-GR" dirty="0" smtClean="0"/>
              <a:t>ξ</a:t>
            </a:r>
            <a:r>
              <a:rPr lang="en-GB" baseline="-25000" dirty="0" smtClean="0"/>
              <a:t>z</a:t>
            </a:r>
            <a:endParaRPr lang="en-GB" dirty="0"/>
          </a:p>
        </p:txBody>
      </p:sp>
      <p:sp>
        <p:nvSpPr>
          <p:cNvPr id="7" name="Freeform 6"/>
          <p:cNvSpPr/>
          <p:nvPr/>
        </p:nvSpPr>
        <p:spPr>
          <a:xfrm>
            <a:off x="593887" y="3464435"/>
            <a:ext cx="919022" cy="1317943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ym typeface="Symbol" panose="05050102010706020507" pitchFamily="18" charset="2"/>
              </a:rPr>
              <a:t></a:t>
            </a:r>
            <a:r>
              <a:rPr lang="en-GB">
                <a:sym typeface="Symbol" panose="05050102010706020507" pitchFamily="18" charset="2"/>
              </a:rPr>
              <a:t>T </a:t>
            </a:r>
            <a:endParaRPr lang="en-GB"/>
          </a:p>
        </p:txBody>
      </p:sp>
      <p:sp>
        <p:nvSpPr>
          <p:cNvPr id="8" name="Freeform 7"/>
          <p:cNvSpPr/>
          <p:nvPr/>
        </p:nvSpPr>
        <p:spPr>
          <a:xfrm>
            <a:off x="534599" y="3265331"/>
            <a:ext cx="1224116" cy="1716150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ym typeface="Symbol" panose="05050102010706020507" pitchFamily="18" charset="2"/>
              </a:rPr>
              <a:t></a:t>
            </a:r>
            <a:r>
              <a:rPr lang="en-GB">
                <a:sym typeface="Symbol" panose="05050102010706020507" pitchFamily="18" charset="2"/>
              </a:rPr>
              <a:t>T </a:t>
            </a:r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593887" y="3658832"/>
            <a:ext cx="555523" cy="929148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ym typeface="Symbol" panose="05050102010706020507" pitchFamily="18" charset="2"/>
              </a:rPr>
              <a:t></a:t>
            </a:r>
            <a:r>
              <a:rPr lang="en-GB" dirty="0">
                <a:sym typeface="Symbol" panose="05050102010706020507" pitchFamily="18" charset="2"/>
              </a:rPr>
              <a:t>T </a:t>
            </a:r>
            <a:endParaRPr lang="en-GB" dirty="0"/>
          </a:p>
        </p:txBody>
      </p:sp>
      <p:sp>
        <p:nvSpPr>
          <p:cNvPr id="10" name="Sun 9"/>
          <p:cNvSpPr/>
          <p:nvPr/>
        </p:nvSpPr>
        <p:spPr>
          <a:xfrm>
            <a:off x="593887" y="3926551"/>
            <a:ext cx="277761" cy="294968"/>
          </a:xfrm>
          <a:prstGeom prst="sun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urved Left Arrow 10"/>
          <p:cNvSpPr/>
          <p:nvPr/>
        </p:nvSpPr>
        <p:spPr>
          <a:xfrm>
            <a:off x="554559" y="3698160"/>
            <a:ext cx="459511" cy="820996"/>
          </a:xfrm>
          <a:prstGeom prst="curvedLef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 rot="4309719">
            <a:off x="1079647" y="3737243"/>
            <a:ext cx="609305" cy="454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512909" y="3464435"/>
            <a:ext cx="545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U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184316" y="5250600"/>
            <a:ext cx="279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Streamlines of the flow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 flipH="1">
            <a:off x="2988047" y="3439858"/>
            <a:ext cx="919022" cy="1317943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ym typeface="Symbol" panose="05050102010706020507" pitchFamily="18" charset="2"/>
              </a:rPr>
              <a:t></a:t>
            </a:r>
            <a:r>
              <a:rPr lang="en-GB">
                <a:sym typeface="Symbol" panose="05050102010706020507" pitchFamily="18" charset="2"/>
              </a:rPr>
              <a:t>T </a:t>
            </a:r>
            <a:endParaRPr lang="en-GB"/>
          </a:p>
        </p:txBody>
      </p:sp>
      <p:sp>
        <p:nvSpPr>
          <p:cNvPr id="16" name="Freeform 15"/>
          <p:cNvSpPr/>
          <p:nvPr/>
        </p:nvSpPr>
        <p:spPr>
          <a:xfrm flipH="1">
            <a:off x="2840270" y="3240754"/>
            <a:ext cx="1224116" cy="1716150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ym typeface="Symbol" panose="05050102010706020507" pitchFamily="18" charset="2"/>
              </a:rPr>
              <a:t></a:t>
            </a:r>
            <a:r>
              <a:rPr lang="en-GB">
                <a:sym typeface="Symbol" panose="05050102010706020507" pitchFamily="18" charset="2"/>
              </a:rPr>
              <a:t>T </a:t>
            </a:r>
            <a:endParaRPr lang="en-GB"/>
          </a:p>
        </p:txBody>
      </p:sp>
      <p:sp>
        <p:nvSpPr>
          <p:cNvPr id="17" name="Freeform 16"/>
          <p:cNvSpPr/>
          <p:nvPr/>
        </p:nvSpPr>
        <p:spPr>
          <a:xfrm flipH="1">
            <a:off x="3214192" y="3634255"/>
            <a:ext cx="555523" cy="929148"/>
          </a:xfrm>
          <a:custGeom>
            <a:avLst/>
            <a:gdLst>
              <a:gd name="connsiteX0" fmla="*/ 0 w 919022"/>
              <a:gd name="connsiteY0" fmla="*/ 0 h 1317943"/>
              <a:gd name="connsiteX1" fmla="*/ 373626 w 919022"/>
              <a:gd name="connsiteY1" fmla="*/ 49161 h 1317943"/>
              <a:gd name="connsiteX2" fmla="*/ 727587 w 919022"/>
              <a:gd name="connsiteY2" fmla="*/ 226142 h 1317943"/>
              <a:gd name="connsiteX3" fmla="*/ 855406 w 919022"/>
              <a:gd name="connsiteY3" fmla="*/ 462116 h 1317943"/>
              <a:gd name="connsiteX4" fmla="*/ 914400 w 919022"/>
              <a:gd name="connsiteY4" fmla="*/ 825910 h 1317943"/>
              <a:gd name="connsiteX5" fmla="*/ 737419 w 919022"/>
              <a:gd name="connsiteY5" fmla="*/ 1101213 h 1317943"/>
              <a:gd name="connsiteX6" fmla="*/ 422787 w 919022"/>
              <a:gd name="connsiteY6" fmla="*/ 1268361 h 1317943"/>
              <a:gd name="connsiteX7" fmla="*/ 78658 w 919022"/>
              <a:gd name="connsiteY7" fmla="*/ 1317522 h 1317943"/>
              <a:gd name="connsiteX8" fmla="*/ 39329 w 919022"/>
              <a:gd name="connsiteY8" fmla="*/ 1288026 h 131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9022" h="1317943">
                <a:moveTo>
                  <a:pt x="0" y="0"/>
                </a:moveTo>
                <a:cubicBezTo>
                  <a:pt x="126181" y="5735"/>
                  <a:pt x="252362" y="11471"/>
                  <a:pt x="373626" y="49161"/>
                </a:cubicBezTo>
                <a:cubicBezTo>
                  <a:pt x="494890" y="86851"/>
                  <a:pt x="647290" y="157316"/>
                  <a:pt x="727587" y="226142"/>
                </a:cubicBezTo>
                <a:cubicBezTo>
                  <a:pt x="807884" y="294968"/>
                  <a:pt x="824270" y="362155"/>
                  <a:pt x="855406" y="462116"/>
                </a:cubicBezTo>
                <a:cubicBezTo>
                  <a:pt x="886542" y="562077"/>
                  <a:pt x="934064" y="719394"/>
                  <a:pt x="914400" y="825910"/>
                </a:cubicBezTo>
                <a:cubicBezTo>
                  <a:pt x="894736" y="932426"/>
                  <a:pt x="819355" y="1027471"/>
                  <a:pt x="737419" y="1101213"/>
                </a:cubicBezTo>
                <a:cubicBezTo>
                  <a:pt x="655484" y="1174955"/>
                  <a:pt x="532580" y="1232310"/>
                  <a:pt x="422787" y="1268361"/>
                </a:cubicBezTo>
                <a:cubicBezTo>
                  <a:pt x="312994" y="1304412"/>
                  <a:pt x="142568" y="1314245"/>
                  <a:pt x="78658" y="1317522"/>
                </a:cubicBezTo>
                <a:cubicBezTo>
                  <a:pt x="14748" y="1320799"/>
                  <a:pt x="27038" y="1304412"/>
                  <a:pt x="39329" y="12880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ym typeface="Symbol" panose="05050102010706020507" pitchFamily="18" charset="2"/>
              </a:rPr>
              <a:t></a:t>
            </a:r>
            <a:r>
              <a:rPr lang="en-GB">
                <a:sym typeface="Symbol" panose="05050102010706020507" pitchFamily="18" charset="2"/>
              </a:rPr>
              <a:t>T </a:t>
            </a:r>
            <a:endParaRPr lang="en-GB"/>
          </a:p>
        </p:txBody>
      </p:sp>
      <p:sp>
        <p:nvSpPr>
          <p:cNvPr id="18" name="Sun 17"/>
          <p:cNvSpPr/>
          <p:nvPr/>
        </p:nvSpPr>
        <p:spPr>
          <a:xfrm flipH="1">
            <a:off x="3625343" y="3921639"/>
            <a:ext cx="277761" cy="294968"/>
          </a:xfrm>
          <a:prstGeom prst="sun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rved Left Arrow 18"/>
          <p:cNvSpPr/>
          <p:nvPr/>
        </p:nvSpPr>
        <p:spPr>
          <a:xfrm flipH="1">
            <a:off x="3377725" y="3712908"/>
            <a:ext cx="459511" cy="820996"/>
          </a:xfrm>
          <a:prstGeom prst="curvedLef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7555330" flipH="1" flipV="1">
            <a:off x="2844890" y="3711588"/>
            <a:ext cx="607033" cy="454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 flipH="1">
            <a:off x="2488628" y="3374994"/>
            <a:ext cx="545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U</a:t>
            </a:r>
            <a:endParaRPr lang="en-GB" dirty="0"/>
          </a:p>
        </p:txBody>
      </p:sp>
      <p:cxnSp>
        <p:nvCxnSpPr>
          <p:cNvPr id="23" name="Straight Arrow Connector 22"/>
          <p:cNvCxnSpPr>
            <a:endCxn id="16" idx="5"/>
          </p:cNvCxnSpPr>
          <p:nvPr/>
        </p:nvCxnSpPr>
        <p:spPr>
          <a:xfrm flipV="1">
            <a:off x="2761620" y="4674691"/>
            <a:ext cx="320541" cy="41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1384299" y="4757801"/>
            <a:ext cx="337049" cy="418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0564" y="5462030"/>
            <a:ext cx="69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R&lt;0</a:t>
            </a:r>
          </a:p>
          <a:p>
            <a:r>
              <a:rPr lang="en-GB" sz="2400" dirty="0" smtClean="0"/>
              <a:t>ξ&lt;0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607480" y="5462029"/>
            <a:ext cx="69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R&gt;0</a:t>
            </a:r>
          </a:p>
          <a:p>
            <a:r>
              <a:rPr lang="en-GB" sz="2400" dirty="0" smtClean="0"/>
              <a:t>ξ&gt;0</a:t>
            </a:r>
            <a:endParaRPr lang="en-GB" sz="24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849343" y="2517058"/>
            <a:ext cx="80262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827640" y="2969340"/>
            <a:ext cx="1582994" cy="98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878839" y="3433917"/>
            <a:ext cx="30754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865387" y="4416773"/>
            <a:ext cx="80262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4826059" y="3903612"/>
            <a:ext cx="1582994" cy="98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842844" y="3430335"/>
            <a:ext cx="30754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un 36"/>
          <p:cNvSpPr/>
          <p:nvPr/>
        </p:nvSpPr>
        <p:spPr>
          <a:xfrm flipH="1">
            <a:off x="5824803" y="2820631"/>
            <a:ext cx="277761" cy="294968"/>
          </a:xfrm>
          <a:prstGeom prst="sun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Sun 37"/>
          <p:cNvSpPr/>
          <p:nvPr/>
        </p:nvSpPr>
        <p:spPr>
          <a:xfrm flipH="1">
            <a:off x="5823817" y="3756128"/>
            <a:ext cx="277761" cy="294968"/>
          </a:xfrm>
          <a:prstGeom prst="sun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Curved Left Arrow 38"/>
          <p:cNvSpPr/>
          <p:nvPr/>
        </p:nvSpPr>
        <p:spPr>
          <a:xfrm flipH="1">
            <a:off x="5532291" y="2553998"/>
            <a:ext cx="459511" cy="820996"/>
          </a:xfrm>
          <a:prstGeom prst="curvedLef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Curved Left Arrow 39"/>
          <p:cNvSpPr/>
          <p:nvPr/>
        </p:nvSpPr>
        <p:spPr>
          <a:xfrm>
            <a:off x="5823817" y="3521319"/>
            <a:ext cx="459511" cy="820996"/>
          </a:xfrm>
          <a:prstGeom prst="curvedLef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154613" y="2553998"/>
            <a:ext cx="697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ξ&gt;0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192015" y="3614175"/>
            <a:ext cx="697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ξ&lt;0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3528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Components of vorticity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dirty="0" smtClean="0"/>
                  <a:t>For synoptic-scale motion we concentrate on </a:t>
                </a:r>
                <a:r>
                  <a:rPr lang="el-GR" dirty="0"/>
                  <a:t>ξ</a:t>
                </a:r>
                <a:r>
                  <a:rPr lang="en-GB" baseline="-25000" dirty="0" smtClean="0"/>
                  <a:t>z</a:t>
                </a:r>
                <a:r>
                  <a:rPr lang="en-GB" dirty="0" smtClean="0"/>
                  <a:t> as on this scale it is not coupled to the horizontal components.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dirty="0" smtClean="0"/>
                  <a:t>Magnitude of </a:t>
                </a:r>
                <a:r>
                  <a:rPr lang="el-GR" dirty="0"/>
                  <a:t>ξ</a:t>
                </a:r>
                <a:r>
                  <a:rPr lang="en-GB" baseline="-25000" dirty="0" smtClean="0"/>
                  <a:t>z</a:t>
                </a:r>
                <a:r>
                  <a:rPr lang="en-GB" dirty="0" smtClean="0"/>
                  <a:t> ~ 10</a:t>
                </a:r>
                <a:r>
                  <a:rPr lang="en-GB" baseline="30000" dirty="0" smtClean="0"/>
                  <a:t>-4</a:t>
                </a:r>
                <a:r>
                  <a:rPr lang="en-GB" dirty="0" smtClean="0"/>
                  <a:t> s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– similar to f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dirty="0" smtClean="0">
                    <a:solidFill>
                      <a:srgbClr val="00B050"/>
                    </a:solidFill>
                  </a:rPr>
                  <a:t>Note that </a:t>
                </a:r>
                <a:r>
                  <a:rPr lang="el-GR" dirty="0" smtClean="0">
                    <a:solidFill>
                      <a:srgbClr val="00B050"/>
                    </a:solidFill>
                  </a:rPr>
                  <a:t>ξ</a:t>
                </a:r>
                <a:r>
                  <a:rPr lang="en-GB" baseline="-25000" dirty="0">
                    <a:solidFill>
                      <a:srgbClr val="00B050"/>
                    </a:solidFill>
                  </a:rPr>
                  <a:t>x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,</a:t>
                </a:r>
                <a:r>
                  <a:rPr lang="el-GR" dirty="0" smtClean="0">
                    <a:solidFill>
                      <a:srgbClr val="00B050"/>
                    </a:solidFill>
                  </a:rPr>
                  <a:t> ξ</a:t>
                </a:r>
                <a:r>
                  <a:rPr lang="en-GB" baseline="-25000" dirty="0" smtClean="0">
                    <a:solidFill>
                      <a:srgbClr val="00B050"/>
                    </a:solidFill>
                  </a:rPr>
                  <a:t>y</a:t>
                </a:r>
                <a:r>
                  <a:rPr lang="en-GB" dirty="0">
                    <a:solidFill>
                      <a:srgbClr val="00B050"/>
                    </a:solidFill>
                  </a:rPr>
                  <a:t> 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are about 100 times larger! E.g.</a:t>
                </a:r>
                <a:endParaRPr lang="en-GB" dirty="0">
                  <a:solidFill>
                    <a:srgbClr val="00B05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dirty="0" smtClean="0">
                  <a:solidFill>
                    <a:srgbClr val="00B05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dirty="0" smtClean="0">
                    <a:solidFill>
                      <a:srgbClr val="00B050"/>
                    </a:solidFill>
                  </a:rPr>
                  <a:t>v increases from ~0 to ~50 ms</a:t>
                </a:r>
                <a:r>
                  <a:rPr lang="en-GB" baseline="30000" dirty="0" smtClean="0">
                    <a:solidFill>
                      <a:srgbClr val="00B050"/>
                    </a:solidFill>
                  </a:rPr>
                  <a:t>-1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 between ground and 10 km in a jet stream so ∂v/∂z~ 50 x 10</a:t>
                </a:r>
                <a:r>
                  <a:rPr lang="en-GB" baseline="30000" dirty="0" smtClean="0">
                    <a:solidFill>
                      <a:srgbClr val="00B050"/>
                    </a:solidFill>
                  </a:rPr>
                  <a:t>-4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 s</a:t>
                </a:r>
                <a:r>
                  <a:rPr lang="en-GB" baseline="30000" dirty="0" smtClean="0">
                    <a:solidFill>
                      <a:srgbClr val="00B050"/>
                    </a:solidFill>
                  </a:rPr>
                  <a:t>-1</a:t>
                </a:r>
                <a:r>
                  <a:rPr lang="en-GB" dirty="0" smtClean="0">
                    <a:solidFill>
                      <a:srgbClr val="00B050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dirty="0" smtClean="0">
                    <a:solidFill>
                      <a:srgbClr val="0070C0"/>
                    </a:solidFill>
                  </a:rPr>
                  <a:t>Dynamics of thunderstorms are profoundly dependent on tilting of horizontal vorticity to the vertical.</a:t>
                </a: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07" t="-2156" r="-1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29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Natural coordinates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This framework makes it easer to visualise </a:t>
                </a:r>
                <a:r>
                  <a:rPr lang="el-GR" dirty="0" smtClean="0"/>
                  <a:t>ξ</a:t>
                </a:r>
                <a:r>
                  <a:rPr lang="en-GB" baseline="-25000" dirty="0" smtClean="0"/>
                  <a:t>z</a:t>
                </a:r>
                <a:r>
                  <a:rPr lang="en-GB" dirty="0" smtClean="0"/>
                  <a:t>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b="1" dirty="0" smtClean="0"/>
              </a:p>
              <a:p>
                <a:pPr marL="0" indent="0">
                  <a:buNone/>
                </a:pPr>
                <a:endParaRPr lang="en-GB" b="1" dirty="0"/>
              </a:p>
              <a:p>
                <a:pPr marL="0" indent="0">
                  <a:buNone/>
                </a:pPr>
                <a:endParaRPr lang="en-GB" b="1" dirty="0" smtClean="0"/>
              </a:p>
              <a:p>
                <a:pPr marL="0" indent="0">
                  <a:buNone/>
                </a:pPr>
                <a:r>
                  <a:rPr lang="en-GB" b="1" dirty="0" smtClean="0"/>
                  <a:t>s </a:t>
                </a:r>
                <a:r>
                  <a:rPr lang="en-GB" dirty="0" smtClean="0"/>
                  <a:t>and </a:t>
                </a:r>
                <a:r>
                  <a:rPr lang="en-GB" b="1" dirty="0" smtClean="0"/>
                  <a:t>n</a:t>
                </a:r>
                <a:r>
                  <a:rPr lang="en-GB" dirty="0" smtClean="0"/>
                  <a:t> are defined at each point of the flow pointing along and perpendicular to the flow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Vorticity is the sum of the rotational and shear components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85" t="-2561" b="-21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1170039" y="2601178"/>
            <a:ext cx="6834701" cy="1243235"/>
          </a:xfrm>
          <a:custGeom>
            <a:avLst/>
            <a:gdLst>
              <a:gd name="connsiteX0" fmla="*/ 0 w 6834701"/>
              <a:gd name="connsiteY0" fmla="*/ 1243235 h 1243235"/>
              <a:gd name="connsiteX1" fmla="*/ 1533832 w 6834701"/>
              <a:gd name="connsiteY1" fmla="*/ 859777 h 1243235"/>
              <a:gd name="connsiteX2" fmla="*/ 4267200 w 6834701"/>
              <a:gd name="connsiteY2" fmla="*/ 319003 h 1243235"/>
              <a:gd name="connsiteX3" fmla="*/ 6548284 w 6834701"/>
              <a:gd name="connsiteY3" fmla="*/ 43699 h 1243235"/>
              <a:gd name="connsiteX4" fmla="*/ 6725264 w 6834701"/>
              <a:gd name="connsiteY4" fmla="*/ 4370 h 1243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4701" h="1243235">
                <a:moveTo>
                  <a:pt x="0" y="1243235"/>
                </a:moveTo>
                <a:cubicBezTo>
                  <a:pt x="411316" y="1128525"/>
                  <a:pt x="822632" y="1013816"/>
                  <a:pt x="1533832" y="859777"/>
                </a:cubicBezTo>
                <a:cubicBezTo>
                  <a:pt x="2245032" y="705738"/>
                  <a:pt x="3431458" y="455016"/>
                  <a:pt x="4267200" y="319003"/>
                </a:cubicBezTo>
                <a:cubicBezTo>
                  <a:pt x="5102942" y="182990"/>
                  <a:pt x="6138607" y="96138"/>
                  <a:pt x="6548284" y="43699"/>
                </a:cubicBezTo>
                <a:cubicBezTo>
                  <a:pt x="6957961" y="-8740"/>
                  <a:pt x="6841612" y="-2185"/>
                  <a:pt x="6725264" y="4370"/>
                </a:cubicBez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372465" y="3018503"/>
            <a:ext cx="757083" cy="157316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3185652" y="2479855"/>
            <a:ext cx="149302" cy="695964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29548" y="2674374"/>
            <a:ext cx="457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</a:t>
            </a:r>
            <a:endParaRPr lang="en-GB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106033" y="2066460"/>
            <a:ext cx="457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2812" y="2191871"/>
            <a:ext cx="497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U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0761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Vortex stretching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Column of </a:t>
                </a:r>
                <a:r>
                  <a:rPr lang="en-GB" sz="2000" b="1" dirty="0" smtClean="0"/>
                  <a:t>incompressible fluid </a:t>
                </a:r>
                <a:r>
                  <a:rPr lang="en-GB" sz="2000" dirty="0"/>
                  <a:t>stretched in the vertical. Angular momentum is conserved in this process</a:t>
                </a:r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r>
                  <a:rPr lang="en-GB" sz="2000" dirty="0" smtClean="0"/>
                  <a:t>For </a:t>
                </a:r>
                <a:r>
                  <a:rPr lang="en-GB" sz="2000" b="1" dirty="0"/>
                  <a:t>solid-body rotation</a:t>
                </a:r>
                <a:r>
                  <a:rPr lang="en-GB" sz="2000" dirty="0"/>
                  <a:t>, U=r</a:t>
                </a:r>
                <a:r>
                  <a:rPr lang="el-GR" sz="2000" dirty="0"/>
                  <a:t>Ω</a:t>
                </a:r>
                <a:r>
                  <a:rPr lang="en-GB" sz="2000" dirty="0"/>
                  <a:t> and ∂U/∂n = </a:t>
                </a:r>
                <a:r>
                  <a:rPr lang="en-GB" sz="2000" dirty="0" smtClean="0"/>
                  <a:t>-∂</a:t>
                </a:r>
                <a:r>
                  <a:rPr lang="en-GB" sz="2000" dirty="0"/>
                  <a:t>U/</a:t>
                </a:r>
                <a:r>
                  <a:rPr lang="en-GB" sz="2000" dirty="0" smtClean="0"/>
                  <a:t>∂r = </a:t>
                </a:r>
                <a:r>
                  <a:rPr lang="en-GB" sz="2000" dirty="0"/>
                  <a:t>-</a:t>
                </a:r>
                <a:r>
                  <a:rPr lang="el-GR" sz="2000" dirty="0"/>
                  <a:t>Ω</a:t>
                </a:r>
                <a:r>
                  <a:rPr lang="en-GB" sz="2000" dirty="0"/>
                  <a:t>. So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GB" sz="1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l-GR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GB" sz="1800" dirty="0">
                  <a:latin typeface="+mj-lt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357" t="-1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lowchart: Magnetic Disk 9"/>
          <p:cNvSpPr/>
          <p:nvPr/>
        </p:nvSpPr>
        <p:spPr>
          <a:xfrm>
            <a:off x="678730" y="3318235"/>
            <a:ext cx="1442301" cy="69758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931736" y="2960016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950590" y="4724399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931734" y="3035430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3756" y="3054283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04593" y="2752627"/>
            <a:ext cx="18853" cy="189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56958" y="2456587"/>
            <a:ext cx="28281" cy="24208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rved Right Arrow 20"/>
          <p:cNvSpPr/>
          <p:nvPr/>
        </p:nvSpPr>
        <p:spPr>
          <a:xfrm>
            <a:off x="1252193" y="2837468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Right Arrow 21"/>
          <p:cNvSpPr/>
          <p:nvPr/>
        </p:nvSpPr>
        <p:spPr>
          <a:xfrm>
            <a:off x="3081779" y="2584204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5678" y="2752627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423499" y="2503232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cxnSp>
        <p:nvCxnSpPr>
          <p:cNvPr id="26" name="Straight Arrow Connector 25"/>
          <p:cNvCxnSpPr>
            <a:endCxn id="9" idx="1"/>
          </p:cNvCxnSpPr>
          <p:nvPr/>
        </p:nvCxnSpPr>
        <p:spPr>
          <a:xfrm>
            <a:off x="457200" y="3412503"/>
            <a:ext cx="0" cy="45067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717302" y="3030717"/>
            <a:ext cx="29068" cy="175809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4841" y="3412503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746370" y="3613815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/>
              <a:t>2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435943" y="3718874"/>
            <a:ext cx="685945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98625" y="3623133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endParaRPr lang="en-GB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256960" y="4027551"/>
            <a:ext cx="351997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43605" y="3980887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/>
              <a:t>2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54524" y="6249971"/>
            <a:ext cx="8531257" cy="37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rgbClr val="00B050"/>
                </a:solidFill>
              </a:rPr>
              <a:t>Note: </a:t>
            </a:r>
            <a:r>
              <a:rPr lang="el-GR" i="1" dirty="0" smtClean="0">
                <a:solidFill>
                  <a:srgbClr val="00B050"/>
                </a:solidFill>
              </a:rPr>
              <a:t>Ω</a:t>
            </a:r>
            <a:r>
              <a:rPr lang="en-GB" i="1" dirty="0" smtClean="0">
                <a:solidFill>
                  <a:srgbClr val="00B050"/>
                </a:solidFill>
              </a:rPr>
              <a:t> here is the angular velocity of the cylinder, not the Earth!</a:t>
            </a:r>
            <a:endParaRPr lang="en-GB" i="1" dirty="0">
              <a:solidFill>
                <a:srgbClr val="00B05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290713" y="3723587"/>
            <a:ext cx="51972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2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Vortex stretching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000" dirty="0" smtClean="0">
                    <a:solidFill>
                      <a:schemeClr val="tx1"/>
                    </a:solidFill>
                  </a:rPr>
                  <a:t>Angular momentum L about z axis</a:t>
                </a:r>
                <a:endParaRPr lang="en-GB" sz="20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∭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𝑈𝑟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𝑉𝑜𝑙𝑢𝑚𝑒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000" dirty="0" smtClean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∬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sSup>
                        <m:sSupPr>
                          <m:ctrlP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𝑟𝑑𝑟𝑑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b="0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∫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sSup>
                        <m:sSupPr>
                          <m:ctrlP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𝑑𝑟</m:t>
                      </m:r>
                    </m:oMath>
                  </m:oMathPara>
                </a14:m>
                <a:endParaRPr lang="en-GB" sz="2000" b="0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0" indent="0" algn="ctr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sz="2000" dirty="0"/>
                      <m:t>½</m:t>
                    </m:r>
                  </m:oMath>
                </a14:m>
                <a:r>
                  <a:rPr lang="en-GB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𝜋𝜌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r>
                      <m:rPr>
                        <m:sty m:val="p"/>
                      </m:rPr>
                      <a:rPr lang="el-GR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sSup>
                      <m:sSupPr>
                        <m:ctrlPr>
                          <a:rPr lang="el-G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2000" dirty="0" smtClean="0"/>
              </a:p>
              <a:p>
                <a:pPr marL="0" indent="0">
                  <a:buNone/>
                </a:pPr>
                <a:endParaRPr lang="en-GB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1511" t="-6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Column of </a:t>
                </a:r>
                <a:r>
                  <a:rPr lang="en-GB" sz="2000" b="1" dirty="0" smtClean="0"/>
                  <a:t>incompressible fluid </a:t>
                </a:r>
                <a:r>
                  <a:rPr lang="en-GB" sz="2000" dirty="0"/>
                  <a:t>stretched in the vertical. Angular momentum is conserved in this process</a:t>
                </a:r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r>
                  <a:rPr lang="en-GB" sz="2000" dirty="0" smtClean="0"/>
                  <a:t>For </a:t>
                </a:r>
                <a:r>
                  <a:rPr lang="en-GB" sz="2000" b="1" dirty="0"/>
                  <a:t>solid-body rotation</a:t>
                </a:r>
                <a:r>
                  <a:rPr lang="en-GB" sz="2000" dirty="0"/>
                  <a:t>, U=r</a:t>
                </a:r>
                <a:r>
                  <a:rPr lang="el-GR" sz="2000" dirty="0"/>
                  <a:t>Ω</a:t>
                </a:r>
                <a:r>
                  <a:rPr lang="en-GB" sz="2000" dirty="0"/>
                  <a:t> and ∂U/∂n = </a:t>
                </a:r>
                <a:r>
                  <a:rPr lang="en-GB" sz="2000" dirty="0" smtClean="0"/>
                  <a:t>-∂</a:t>
                </a:r>
                <a:r>
                  <a:rPr lang="en-GB" sz="2000" dirty="0"/>
                  <a:t>U/</a:t>
                </a:r>
                <a:r>
                  <a:rPr lang="en-GB" sz="2000" dirty="0" smtClean="0"/>
                  <a:t>∂r = </a:t>
                </a:r>
                <a:r>
                  <a:rPr lang="en-GB" sz="2000" dirty="0"/>
                  <a:t>-</a:t>
                </a:r>
                <a:r>
                  <a:rPr lang="el-GR" sz="2000" dirty="0"/>
                  <a:t>Ω</a:t>
                </a:r>
                <a:r>
                  <a:rPr lang="en-GB" sz="2000" dirty="0"/>
                  <a:t>. So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GB" sz="1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l-GR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GB" sz="1800" dirty="0">
                  <a:latin typeface="+mj-lt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57" t="-1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lowchart: Magnetic Disk 9"/>
          <p:cNvSpPr/>
          <p:nvPr/>
        </p:nvSpPr>
        <p:spPr>
          <a:xfrm>
            <a:off x="678730" y="3318235"/>
            <a:ext cx="1442301" cy="69758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931736" y="2960016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950590" y="4724399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931734" y="3035430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3756" y="3054283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04593" y="2752627"/>
            <a:ext cx="18853" cy="189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56958" y="2456587"/>
            <a:ext cx="28281" cy="24208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rved Right Arrow 20"/>
          <p:cNvSpPr/>
          <p:nvPr/>
        </p:nvSpPr>
        <p:spPr>
          <a:xfrm>
            <a:off x="1252193" y="2837468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Right Arrow 21"/>
          <p:cNvSpPr/>
          <p:nvPr/>
        </p:nvSpPr>
        <p:spPr>
          <a:xfrm>
            <a:off x="3081779" y="2584204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5678" y="2752627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423499" y="2503232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cxnSp>
        <p:nvCxnSpPr>
          <p:cNvPr id="26" name="Straight Arrow Connector 25"/>
          <p:cNvCxnSpPr>
            <a:endCxn id="9" idx="1"/>
          </p:cNvCxnSpPr>
          <p:nvPr/>
        </p:nvCxnSpPr>
        <p:spPr>
          <a:xfrm>
            <a:off x="457200" y="3412503"/>
            <a:ext cx="0" cy="45067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717302" y="3030717"/>
            <a:ext cx="29068" cy="175809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4841" y="3412503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746370" y="3613815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/>
              <a:t>2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435943" y="3718874"/>
            <a:ext cx="685945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98625" y="3623133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endParaRPr lang="en-GB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256960" y="4027551"/>
            <a:ext cx="351997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43605" y="3980887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/>
              <a:t>2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54524" y="6249971"/>
            <a:ext cx="8531257" cy="37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rgbClr val="00B050"/>
                </a:solidFill>
              </a:rPr>
              <a:t>Note: </a:t>
            </a:r>
            <a:r>
              <a:rPr lang="el-GR" i="1" dirty="0" smtClean="0">
                <a:solidFill>
                  <a:srgbClr val="00B050"/>
                </a:solidFill>
              </a:rPr>
              <a:t>Ω</a:t>
            </a:r>
            <a:r>
              <a:rPr lang="en-GB" i="1" dirty="0" smtClean="0">
                <a:solidFill>
                  <a:srgbClr val="00B050"/>
                </a:solidFill>
              </a:rPr>
              <a:t> here is the angular velocity of the cylinder, not the Earth!</a:t>
            </a:r>
            <a:endParaRPr lang="en-GB" i="1" dirty="0">
              <a:solidFill>
                <a:srgbClr val="00B05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290713" y="3723587"/>
            <a:ext cx="51972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00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Vortex stretching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000" dirty="0" smtClean="0">
                    <a:solidFill>
                      <a:schemeClr val="tx1"/>
                    </a:solidFill>
                  </a:rPr>
                  <a:t>Angular momentum L about z axis</a:t>
                </a:r>
                <a:endParaRPr lang="en-GB" sz="2000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∭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𝑈𝑟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𝑉𝑜𝑙𝑢𝑚𝑒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000" dirty="0" smtClean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∬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sSup>
                        <m:sSupPr>
                          <m:ctrlP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𝑟𝑑𝑟𝑑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b="0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𝜋𝜌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∫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sSup>
                        <m:sSupPr>
                          <m:ctrlP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𝑑𝑟</m:t>
                      </m:r>
                    </m:oMath>
                  </m:oMathPara>
                </a14:m>
                <a:endParaRPr lang="en-GB" sz="2000" b="0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0" indent="0" algn="ctr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sz="2000" dirty="0"/>
                      <m:t>½</m:t>
                    </m:r>
                  </m:oMath>
                </a14:m>
                <a:r>
                  <a:rPr lang="en-GB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𝜋𝜌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r>
                      <m:rPr>
                        <m:sty m:val="p"/>
                      </m:rPr>
                      <a:rPr lang="el-GR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sSup>
                      <m:sSupPr>
                        <m:ctrlPr>
                          <a:rPr lang="el-G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2000" dirty="0" smtClean="0"/>
              </a:p>
              <a:p>
                <a:pPr marL="0" indent="0" algn="ctr">
                  <a:lnSpc>
                    <a:spcPct val="110000"/>
                  </a:lnSpc>
                  <a:buNone/>
                </a:pPr>
                <a:r>
                  <a:rPr lang="en-GB" sz="2000" dirty="0" smtClean="0"/>
                  <a:t>But volume also conserved, Vol=</a:t>
                </a:r>
                <a:r>
                  <a:rPr lang="el-GR" sz="2000" dirty="0" smtClean="0"/>
                  <a:t>π</a:t>
                </a:r>
                <a:r>
                  <a:rPr lang="en-GB" sz="2000" dirty="0" smtClean="0"/>
                  <a:t>r</a:t>
                </a:r>
                <a:r>
                  <a:rPr lang="en-GB" sz="2000" baseline="30000" dirty="0" smtClean="0"/>
                  <a:t>2</a:t>
                </a:r>
                <a:r>
                  <a:rPr lang="en-GB" sz="2000" dirty="0" smtClean="0"/>
                  <a:t>h</a:t>
                </a:r>
              </a:p>
              <a:p>
                <a:pPr marL="0" indent="0" algn="ctr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𝑉𝑜𝑙</m:t>
                              </m:r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 algn="ctr">
                  <a:lnSpc>
                    <a:spcPct val="110000"/>
                  </a:lnSpc>
                  <a:buNone/>
                </a:pPr>
                <a:r>
                  <a:rPr lang="en-GB" sz="2400" dirty="0" smtClean="0">
                    <a:solidFill>
                      <a:srgbClr val="FF0000"/>
                    </a:solidFill>
                  </a:rPr>
                  <a:t>This is vortex stretching – stretching an air column increases </a:t>
                </a:r>
                <a:r>
                  <a:rPr lang="el-GR" sz="2400" dirty="0" smtClean="0">
                    <a:solidFill>
                      <a:srgbClr val="FF0000"/>
                    </a:solidFill>
                  </a:rPr>
                  <a:t>Ω</a:t>
                </a:r>
                <a:r>
                  <a:rPr lang="en-GB" sz="2400" dirty="0" smtClean="0">
                    <a:solidFill>
                      <a:srgbClr val="FF0000"/>
                    </a:solidFill>
                  </a:rPr>
                  <a:t> and therefore </a:t>
                </a:r>
                <a:r>
                  <a:rPr lang="el-GR" sz="2400" dirty="0" smtClean="0">
                    <a:solidFill>
                      <a:srgbClr val="FF0000"/>
                    </a:solidFill>
                  </a:rPr>
                  <a:t>ξ</a:t>
                </a:r>
                <a:r>
                  <a:rPr lang="en-GB" sz="2400" baseline="-25000" dirty="0" smtClean="0">
                    <a:solidFill>
                      <a:srgbClr val="FF0000"/>
                    </a:solidFill>
                  </a:rPr>
                  <a:t>z</a:t>
                </a:r>
                <a:endParaRPr lang="en-GB" sz="24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GB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1964" t="-674" r="-33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Column of </a:t>
                </a:r>
                <a:r>
                  <a:rPr lang="en-GB" sz="2000" b="1" dirty="0" smtClean="0"/>
                  <a:t>incompressible fluid </a:t>
                </a:r>
                <a:r>
                  <a:rPr lang="en-GB" sz="2000" dirty="0"/>
                  <a:t>stretched in the vertical. Angular momentum is conserved in this process</a:t>
                </a:r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endParaRPr lang="en-GB" sz="2000" dirty="0" smtClean="0"/>
              </a:p>
              <a:p>
                <a:pPr marL="0" indent="0">
                  <a:buNone/>
                </a:pPr>
                <a:r>
                  <a:rPr lang="en-GB" sz="2000" dirty="0" smtClean="0"/>
                  <a:t>For </a:t>
                </a:r>
                <a:r>
                  <a:rPr lang="en-GB" sz="2000" b="1" dirty="0"/>
                  <a:t>solid-body rotation</a:t>
                </a:r>
                <a:r>
                  <a:rPr lang="en-GB" sz="2000" dirty="0"/>
                  <a:t>, U=r</a:t>
                </a:r>
                <a:r>
                  <a:rPr lang="el-GR" sz="2000" dirty="0"/>
                  <a:t>Ω</a:t>
                </a:r>
                <a:r>
                  <a:rPr lang="en-GB" sz="2000" dirty="0"/>
                  <a:t> and ∂U/∂n = </a:t>
                </a:r>
                <a:r>
                  <a:rPr lang="en-GB" sz="2000" dirty="0" smtClean="0"/>
                  <a:t>-∂</a:t>
                </a:r>
                <a:r>
                  <a:rPr lang="en-GB" sz="2000" dirty="0"/>
                  <a:t>U/</a:t>
                </a:r>
                <a:r>
                  <a:rPr lang="en-GB" sz="2000" dirty="0" smtClean="0"/>
                  <a:t>∂r = </a:t>
                </a:r>
                <a:r>
                  <a:rPr lang="en-GB" sz="2000" dirty="0"/>
                  <a:t>-</a:t>
                </a:r>
                <a:r>
                  <a:rPr lang="el-GR" sz="2000" dirty="0"/>
                  <a:t>Ω</a:t>
                </a:r>
                <a:r>
                  <a:rPr lang="en-GB" sz="2000" dirty="0"/>
                  <a:t>. So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GB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GB" sz="1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GB" sz="1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l-GR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GB" sz="1800" dirty="0">
                  <a:latin typeface="+mj-lt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57" t="-1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lowchart: Magnetic Disk 9"/>
          <p:cNvSpPr/>
          <p:nvPr/>
        </p:nvSpPr>
        <p:spPr>
          <a:xfrm>
            <a:off x="678730" y="3318235"/>
            <a:ext cx="1442301" cy="69758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931736" y="2960016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950590" y="4724399"/>
            <a:ext cx="650450" cy="1508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931734" y="3035430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3756" y="3054283"/>
            <a:ext cx="18854" cy="17533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04593" y="2752627"/>
            <a:ext cx="18853" cy="1894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56958" y="2456587"/>
            <a:ext cx="28281" cy="24208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rved Right Arrow 20"/>
          <p:cNvSpPr/>
          <p:nvPr/>
        </p:nvSpPr>
        <p:spPr>
          <a:xfrm>
            <a:off x="1252193" y="2837468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Right Arrow 21"/>
          <p:cNvSpPr/>
          <p:nvPr/>
        </p:nvSpPr>
        <p:spPr>
          <a:xfrm>
            <a:off x="3081779" y="2584204"/>
            <a:ext cx="323653" cy="386499"/>
          </a:xfrm>
          <a:prstGeom prst="curved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5678" y="2752627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423499" y="2503232"/>
            <a:ext cx="57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cxnSp>
        <p:nvCxnSpPr>
          <p:cNvPr id="26" name="Straight Arrow Connector 25"/>
          <p:cNvCxnSpPr>
            <a:endCxn id="9" idx="1"/>
          </p:cNvCxnSpPr>
          <p:nvPr/>
        </p:nvCxnSpPr>
        <p:spPr>
          <a:xfrm>
            <a:off x="457200" y="3412503"/>
            <a:ext cx="0" cy="45067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717302" y="3030717"/>
            <a:ext cx="29068" cy="175809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4841" y="3412503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 smtClean="0"/>
              <a:t>1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746370" y="3613815"/>
            <a:ext cx="42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</a:t>
            </a:r>
            <a:r>
              <a:rPr lang="en-GB" baseline="-25000" dirty="0"/>
              <a:t>2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435943" y="3718874"/>
            <a:ext cx="685945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598625" y="3623133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 smtClean="0"/>
              <a:t>1</a:t>
            </a:r>
            <a:endParaRPr lang="en-GB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256960" y="4027551"/>
            <a:ext cx="351997" cy="94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43605" y="3980887"/>
            <a:ext cx="4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</a:t>
            </a:r>
            <a:r>
              <a:rPr lang="en-GB" baseline="-25000" dirty="0"/>
              <a:t>2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54524" y="6249971"/>
            <a:ext cx="8531257" cy="37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rgbClr val="00B050"/>
                </a:solidFill>
              </a:rPr>
              <a:t>Note: </a:t>
            </a:r>
            <a:r>
              <a:rPr lang="el-GR" i="1" dirty="0" smtClean="0">
                <a:solidFill>
                  <a:srgbClr val="00B050"/>
                </a:solidFill>
              </a:rPr>
              <a:t>Ω</a:t>
            </a:r>
            <a:r>
              <a:rPr lang="en-GB" i="1" dirty="0" smtClean="0">
                <a:solidFill>
                  <a:srgbClr val="00B050"/>
                </a:solidFill>
              </a:rPr>
              <a:t> here is the angular velocity of the cylinder, not the Earth!</a:t>
            </a:r>
            <a:endParaRPr lang="en-GB" i="1" dirty="0">
              <a:solidFill>
                <a:srgbClr val="00B05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290713" y="3723587"/>
            <a:ext cx="51972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714161" y="1743959"/>
            <a:ext cx="1734532" cy="1621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7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Barotropic</a:t>
            </a:r>
            <a:r>
              <a:rPr lang="en-GB" dirty="0" smtClean="0"/>
              <a:t> vorticity equation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8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From the basic vorticity equation: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Away from fronts, the tilting terms are small so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Here f appears as the planetary vorticity, the vorticity existing because the Earth is spinning.</a:t>
            </a:r>
          </a:p>
          <a:p>
            <a:pPr marL="0" indent="0">
              <a:buNone/>
            </a:pPr>
            <a:r>
              <a:rPr lang="en-GB" b="1" dirty="0" err="1" smtClean="0"/>
              <a:t>ξ+f</a:t>
            </a:r>
            <a:r>
              <a:rPr lang="en-GB" b="1" dirty="0" smtClean="0"/>
              <a:t>, the absolute vorticity</a:t>
            </a:r>
            <a:r>
              <a:rPr lang="en-GB" dirty="0" smtClean="0"/>
              <a:t>, is the key quantity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291473" y="2309565"/>
            <a:ext cx="52198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257318"/>
              </p:ext>
            </p:extLst>
          </p:nvPr>
        </p:nvGraphicFramePr>
        <p:xfrm>
          <a:off x="1331913" y="2309813"/>
          <a:ext cx="58801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2755800" imgH="419040" progId="Equation.3">
                  <p:embed/>
                </p:oleObj>
              </mc:Choice>
              <mc:Fallback>
                <p:oleObj name="Equation" r:id="rId3" imgW="2755800" imgH="419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309813"/>
                        <a:ext cx="5880100" cy="895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528530"/>
              </p:ext>
            </p:extLst>
          </p:nvPr>
        </p:nvGraphicFramePr>
        <p:xfrm>
          <a:off x="2385497" y="3924203"/>
          <a:ext cx="341471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1600200" imgH="393480" progId="Equation.3">
                  <p:embed/>
                </p:oleObj>
              </mc:Choice>
              <mc:Fallback>
                <p:oleObj name="Equation" r:id="rId5" imgW="1600200" imgH="39348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5497" y="3924203"/>
                        <a:ext cx="3414712" cy="841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670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548</Words>
  <Application>Microsoft Office PowerPoint</Application>
  <PresentationFormat>On-screen Show (4:3)</PresentationFormat>
  <Paragraphs>178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Symbol</vt:lpstr>
      <vt:lpstr>Office Theme</vt:lpstr>
      <vt:lpstr>Equation</vt:lpstr>
      <vt:lpstr>EART30351</vt:lpstr>
      <vt:lpstr>Vorticity</vt:lpstr>
      <vt:lpstr>Vorticity </vt:lpstr>
      <vt:lpstr>Components of vorticity</vt:lpstr>
      <vt:lpstr>Natural coordinates</vt:lpstr>
      <vt:lpstr>Vortex stretching</vt:lpstr>
      <vt:lpstr>Vortex stretching</vt:lpstr>
      <vt:lpstr>Vortex stretching</vt:lpstr>
      <vt:lpstr>Barotropic vorticity equation</vt:lpstr>
      <vt:lpstr>Potential Vorticity</vt:lpstr>
      <vt:lpstr>Potential Vorticity</vt:lpstr>
      <vt:lpstr>Potential vorticity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Vaughan</dc:creator>
  <cp:lastModifiedBy>Geraint Vaughan</cp:lastModifiedBy>
  <cp:revision>68</cp:revision>
  <dcterms:created xsi:type="dcterms:W3CDTF">2014-11-26T10:33:08Z</dcterms:created>
  <dcterms:modified xsi:type="dcterms:W3CDTF">2019-10-28T15:41:53Z</dcterms:modified>
</cp:coreProperties>
</file>