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1" r:id="rId2"/>
    <p:sldId id="256" r:id="rId3"/>
    <p:sldId id="271" r:id="rId4"/>
    <p:sldId id="262" r:id="rId5"/>
    <p:sldId id="272" r:id="rId6"/>
    <p:sldId id="263" r:id="rId7"/>
    <p:sldId id="273" r:id="rId8"/>
    <p:sldId id="264" r:id="rId9"/>
    <p:sldId id="267" r:id="rId10"/>
    <p:sldId id="268" r:id="rId11"/>
    <p:sldId id="274" r:id="rId12"/>
    <p:sldId id="269" r:id="rId13"/>
    <p:sldId id="270" r:id="rId14"/>
    <p:sldId id="265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60" autoAdjust="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6177D2-85CD-4DDA-BE4C-B0C8D11C8C38}" type="datetimeFigureOut">
              <a:rPr lang="en-GB" smtClean="0"/>
              <a:t>12/08/2020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8E952-34FF-48C4-BB3B-2152EBC44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770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12/08/2020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12/08/2020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12/08/2020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12/08/2020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12/08/2020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12/08/2020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12/08/2020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12/08/2020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12/08/2020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12/08/2020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12/08/2020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E1061-93EB-4B23-826A-97BA1BEC0C25}" type="datetimeFigureOut">
              <a:rPr lang="en-GB" smtClean="0"/>
              <a:pPr/>
              <a:t>12/08/2020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EART30351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Lecture 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598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Ageostrophic</a:t>
            </a:r>
            <a:r>
              <a:rPr lang="en-GB" dirty="0" smtClean="0"/>
              <a:t> wind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Decompose </a:t>
            </a:r>
            <a:r>
              <a:rPr lang="en-GB" b="1" dirty="0" smtClean="0"/>
              <a:t>U</a:t>
            </a:r>
            <a:r>
              <a:rPr lang="en-GB" dirty="0" smtClean="0"/>
              <a:t> into:</a:t>
            </a:r>
          </a:p>
          <a:p>
            <a:pPr marL="0" indent="0" algn="ctr">
              <a:buNone/>
            </a:pPr>
            <a:r>
              <a:rPr lang="en-GB" b="1" dirty="0" smtClean="0"/>
              <a:t>U = U</a:t>
            </a:r>
            <a:r>
              <a:rPr lang="en-GB" b="1" baseline="-25000" dirty="0" smtClean="0"/>
              <a:t>G </a:t>
            </a:r>
            <a:r>
              <a:rPr lang="en-GB" b="1" dirty="0" smtClean="0"/>
              <a:t> + U</a:t>
            </a:r>
            <a:r>
              <a:rPr lang="en-GB" b="1" baseline="-25000" dirty="0" smtClean="0"/>
              <a:t>A</a:t>
            </a:r>
          </a:p>
          <a:p>
            <a:pPr marL="0" indent="0">
              <a:buNone/>
            </a:pPr>
            <a:r>
              <a:rPr lang="en-GB" dirty="0" smtClean="0"/>
              <a:t>Geostrophic and </a:t>
            </a:r>
            <a:r>
              <a:rPr lang="en-GB" dirty="0" err="1" smtClean="0"/>
              <a:t>ageostrophic</a:t>
            </a:r>
            <a:r>
              <a:rPr lang="en-GB" dirty="0" smtClean="0"/>
              <a:t> wind.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Divergence/convergence therefore depend mainly on departures from </a:t>
            </a:r>
            <a:r>
              <a:rPr lang="en-GB" dirty="0" err="1" smtClean="0"/>
              <a:t>geostrophy</a:t>
            </a:r>
            <a:r>
              <a:rPr lang="en-GB" dirty="0" smtClean="0"/>
              <a:t> – i.e. </a:t>
            </a:r>
            <a:r>
              <a:rPr lang="en-GB" b="1" dirty="0" smtClean="0"/>
              <a:t>U</a:t>
            </a:r>
            <a:r>
              <a:rPr lang="en-GB" b="1" baseline="-25000" dirty="0" smtClean="0"/>
              <a:t>A</a:t>
            </a:r>
            <a:r>
              <a:rPr lang="en-GB" b="1" dirty="0" smtClean="0"/>
              <a:t> 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569737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Ageostrophic</a:t>
            </a:r>
            <a:r>
              <a:rPr lang="en-GB" dirty="0" smtClean="0"/>
              <a:t> wind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Decompose </a:t>
            </a:r>
            <a:r>
              <a:rPr lang="en-GB" b="1" dirty="0" smtClean="0"/>
              <a:t>U</a:t>
            </a:r>
            <a:r>
              <a:rPr lang="en-GB" dirty="0" smtClean="0"/>
              <a:t> into:</a:t>
            </a:r>
          </a:p>
          <a:p>
            <a:pPr marL="0" indent="0" algn="ctr">
              <a:buNone/>
            </a:pPr>
            <a:r>
              <a:rPr lang="en-GB" b="1" dirty="0" smtClean="0"/>
              <a:t>U = U</a:t>
            </a:r>
            <a:r>
              <a:rPr lang="en-GB" b="1" baseline="-25000" dirty="0" smtClean="0"/>
              <a:t>G </a:t>
            </a:r>
            <a:r>
              <a:rPr lang="en-GB" b="1" dirty="0" smtClean="0"/>
              <a:t> + U</a:t>
            </a:r>
            <a:r>
              <a:rPr lang="en-GB" b="1" baseline="-25000" dirty="0" smtClean="0"/>
              <a:t>A</a:t>
            </a:r>
          </a:p>
          <a:p>
            <a:pPr marL="0" indent="0">
              <a:buNone/>
            </a:pPr>
            <a:r>
              <a:rPr lang="en-GB" dirty="0" smtClean="0"/>
              <a:t>Geostrophic and </a:t>
            </a:r>
            <a:r>
              <a:rPr lang="en-GB" dirty="0" err="1" smtClean="0"/>
              <a:t>ageostrophic</a:t>
            </a:r>
            <a:r>
              <a:rPr lang="en-GB" dirty="0" smtClean="0"/>
              <a:t> wind.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Divergence/convergence therefore depend mainly on departures from </a:t>
            </a:r>
            <a:r>
              <a:rPr lang="en-GB" dirty="0" err="1" smtClean="0"/>
              <a:t>geostrophy</a:t>
            </a:r>
            <a:r>
              <a:rPr lang="en-GB" dirty="0" smtClean="0"/>
              <a:t> – i.e. </a:t>
            </a:r>
            <a:r>
              <a:rPr lang="en-GB" b="1" dirty="0" smtClean="0"/>
              <a:t>U</a:t>
            </a:r>
            <a:r>
              <a:rPr lang="en-GB" b="1" baseline="-25000" dirty="0" smtClean="0"/>
              <a:t>A</a:t>
            </a:r>
            <a:r>
              <a:rPr lang="en-GB" b="1" dirty="0" smtClean="0"/>
              <a:t> 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From the momentum equation: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𝑼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𝛁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Φ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𝑼</m:t>
                      </m:r>
                    </m:oMath>
                  </m:oMathPara>
                </a14:m>
                <a:endParaRPr lang="en-GB" b="1" dirty="0" smtClean="0"/>
              </a:p>
              <a:p>
                <a:pPr marL="0" indent="0">
                  <a:buNone/>
                </a:pPr>
                <a:r>
                  <a:rPr lang="en-GB" dirty="0" smtClean="0"/>
                  <a:t>By the definition of </a:t>
                </a:r>
                <a:r>
                  <a:rPr lang="en-GB" b="1" dirty="0" smtClean="0"/>
                  <a:t>U</a:t>
                </a:r>
                <a:r>
                  <a:rPr lang="en-GB" b="1" baseline="-25000" dirty="0" smtClean="0"/>
                  <a:t>G</a:t>
                </a:r>
                <a:r>
                  <a:rPr lang="en-GB" b="1" dirty="0" smtClean="0"/>
                  <a:t> 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𝑼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GB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GB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</m:oMath>
                  </m:oMathPara>
                </a14:m>
                <a:endParaRPr lang="en-GB" b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𝑼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GB" b="1" dirty="0" smtClean="0"/>
              </a:p>
              <a:p>
                <a:pPr marL="0" indent="0">
                  <a:buNone/>
                </a:pPr>
                <a:r>
                  <a:rPr lang="en-GB" b="1" dirty="0" err="1" smtClean="0"/>
                  <a:t>Ageostrophic</a:t>
                </a:r>
                <a:r>
                  <a:rPr lang="en-GB" b="1" dirty="0" smtClean="0"/>
                  <a:t> wind is proportional to acceleration</a:t>
                </a:r>
                <a:endParaRPr lang="en-GB" b="1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2719" t="-2156" r="-25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8735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Ageostrophic</a:t>
            </a:r>
            <a:r>
              <a:rPr lang="en-GB" dirty="0" smtClean="0"/>
              <a:t> wind around jet stream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Acceleration is greatest where wind is greatest, i.e. jet stream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U</a:t>
            </a:r>
            <a:r>
              <a:rPr lang="en-GB" baseline="-25000" dirty="0" smtClean="0"/>
              <a:t>A</a:t>
            </a:r>
            <a:r>
              <a:rPr lang="en-GB" dirty="0" smtClean="0"/>
              <a:t> is perpendicular to the acceleration (x product)</a:t>
            </a:r>
            <a:endParaRPr lang="en-GB" dirty="0"/>
          </a:p>
        </p:txBody>
      </p:sp>
      <p:sp>
        <p:nvSpPr>
          <p:cNvPr id="7" name="Right Arrow 6"/>
          <p:cNvSpPr/>
          <p:nvPr/>
        </p:nvSpPr>
        <p:spPr>
          <a:xfrm>
            <a:off x="2630078" y="4656841"/>
            <a:ext cx="2941163" cy="1046375"/>
          </a:xfrm>
          <a:custGeom>
            <a:avLst/>
            <a:gdLst>
              <a:gd name="connsiteX0" fmla="*/ 0 w 2941163"/>
              <a:gd name="connsiteY0" fmla="*/ 94268 h 377072"/>
              <a:gd name="connsiteX1" fmla="*/ 2752627 w 2941163"/>
              <a:gd name="connsiteY1" fmla="*/ 94268 h 377072"/>
              <a:gd name="connsiteX2" fmla="*/ 2752627 w 2941163"/>
              <a:gd name="connsiteY2" fmla="*/ 0 h 377072"/>
              <a:gd name="connsiteX3" fmla="*/ 2941163 w 2941163"/>
              <a:gd name="connsiteY3" fmla="*/ 188536 h 377072"/>
              <a:gd name="connsiteX4" fmla="*/ 2752627 w 2941163"/>
              <a:gd name="connsiteY4" fmla="*/ 377072 h 377072"/>
              <a:gd name="connsiteX5" fmla="*/ 2752627 w 2941163"/>
              <a:gd name="connsiteY5" fmla="*/ 282804 h 377072"/>
              <a:gd name="connsiteX6" fmla="*/ 0 w 2941163"/>
              <a:gd name="connsiteY6" fmla="*/ 282804 h 377072"/>
              <a:gd name="connsiteX7" fmla="*/ 0 w 2941163"/>
              <a:gd name="connsiteY7" fmla="*/ 94268 h 377072"/>
              <a:gd name="connsiteX0" fmla="*/ 0 w 2941163"/>
              <a:gd name="connsiteY0" fmla="*/ 94268 h 537328"/>
              <a:gd name="connsiteX1" fmla="*/ 2752627 w 2941163"/>
              <a:gd name="connsiteY1" fmla="*/ 94268 h 537328"/>
              <a:gd name="connsiteX2" fmla="*/ 2752627 w 2941163"/>
              <a:gd name="connsiteY2" fmla="*/ 0 h 537328"/>
              <a:gd name="connsiteX3" fmla="*/ 2941163 w 2941163"/>
              <a:gd name="connsiteY3" fmla="*/ 188536 h 537328"/>
              <a:gd name="connsiteX4" fmla="*/ 2752627 w 2941163"/>
              <a:gd name="connsiteY4" fmla="*/ 377072 h 537328"/>
              <a:gd name="connsiteX5" fmla="*/ 2771480 w 2941163"/>
              <a:gd name="connsiteY5" fmla="*/ 537328 h 537328"/>
              <a:gd name="connsiteX6" fmla="*/ 0 w 2941163"/>
              <a:gd name="connsiteY6" fmla="*/ 282804 h 537328"/>
              <a:gd name="connsiteX7" fmla="*/ 0 w 2941163"/>
              <a:gd name="connsiteY7" fmla="*/ 94268 h 537328"/>
              <a:gd name="connsiteX0" fmla="*/ 0 w 2941163"/>
              <a:gd name="connsiteY0" fmla="*/ 254524 h 697584"/>
              <a:gd name="connsiteX1" fmla="*/ 2733773 w 2941163"/>
              <a:gd name="connsiteY1" fmla="*/ 0 h 697584"/>
              <a:gd name="connsiteX2" fmla="*/ 2752627 w 2941163"/>
              <a:gd name="connsiteY2" fmla="*/ 160256 h 697584"/>
              <a:gd name="connsiteX3" fmla="*/ 2941163 w 2941163"/>
              <a:gd name="connsiteY3" fmla="*/ 348792 h 697584"/>
              <a:gd name="connsiteX4" fmla="*/ 2752627 w 2941163"/>
              <a:gd name="connsiteY4" fmla="*/ 537328 h 697584"/>
              <a:gd name="connsiteX5" fmla="*/ 2771480 w 2941163"/>
              <a:gd name="connsiteY5" fmla="*/ 697584 h 697584"/>
              <a:gd name="connsiteX6" fmla="*/ 0 w 2941163"/>
              <a:gd name="connsiteY6" fmla="*/ 443060 h 697584"/>
              <a:gd name="connsiteX7" fmla="*/ 0 w 2941163"/>
              <a:gd name="connsiteY7" fmla="*/ 254524 h 697584"/>
              <a:gd name="connsiteX0" fmla="*/ 0 w 2941163"/>
              <a:gd name="connsiteY0" fmla="*/ 395926 h 838986"/>
              <a:gd name="connsiteX1" fmla="*/ 2733773 w 2941163"/>
              <a:gd name="connsiteY1" fmla="*/ 141402 h 838986"/>
              <a:gd name="connsiteX2" fmla="*/ 2771481 w 2941163"/>
              <a:gd name="connsiteY2" fmla="*/ 0 h 838986"/>
              <a:gd name="connsiteX3" fmla="*/ 2941163 w 2941163"/>
              <a:gd name="connsiteY3" fmla="*/ 490194 h 838986"/>
              <a:gd name="connsiteX4" fmla="*/ 2752627 w 2941163"/>
              <a:gd name="connsiteY4" fmla="*/ 678730 h 838986"/>
              <a:gd name="connsiteX5" fmla="*/ 2771480 w 2941163"/>
              <a:gd name="connsiteY5" fmla="*/ 838986 h 838986"/>
              <a:gd name="connsiteX6" fmla="*/ 0 w 2941163"/>
              <a:gd name="connsiteY6" fmla="*/ 584462 h 838986"/>
              <a:gd name="connsiteX7" fmla="*/ 0 w 2941163"/>
              <a:gd name="connsiteY7" fmla="*/ 395926 h 838986"/>
              <a:gd name="connsiteX0" fmla="*/ 0 w 2941163"/>
              <a:gd name="connsiteY0" fmla="*/ 395926 h 1046375"/>
              <a:gd name="connsiteX1" fmla="*/ 2733773 w 2941163"/>
              <a:gd name="connsiteY1" fmla="*/ 141402 h 1046375"/>
              <a:gd name="connsiteX2" fmla="*/ 2771481 w 2941163"/>
              <a:gd name="connsiteY2" fmla="*/ 0 h 1046375"/>
              <a:gd name="connsiteX3" fmla="*/ 2941163 w 2941163"/>
              <a:gd name="connsiteY3" fmla="*/ 490194 h 1046375"/>
              <a:gd name="connsiteX4" fmla="*/ 2828041 w 2941163"/>
              <a:gd name="connsiteY4" fmla="*/ 1046375 h 1046375"/>
              <a:gd name="connsiteX5" fmla="*/ 2771480 w 2941163"/>
              <a:gd name="connsiteY5" fmla="*/ 838986 h 1046375"/>
              <a:gd name="connsiteX6" fmla="*/ 0 w 2941163"/>
              <a:gd name="connsiteY6" fmla="*/ 584462 h 1046375"/>
              <a:gd name="connsiteX7" fmla="*/ 0 w 2941163"/>
              <a:gd name="connsiteY7" fmla="*/ 395926 h 1046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41163" h="1046375">
                <a:moveTo>
                  <a:pt x="0" y="395926"/>
                </a:moveTo>
                <a:lnTo>
                  <a:pt x="2733773" y="141402"/>
                </a:lnTo>
                <a:lnTo>
                  <a:pt x="2771481" y="0"/>
                </a:lnTo>
                <a:lnTo>
                  <a:pt x="2941163" y="490194"/>
                </a:lnTo>
                <a:lnTo>
                  <a:pt x="2828041" y="1046375"/>
                </a:lnTo>
                <a:lnTo>
                  <a:pt x="2771480" y="838986"/>
                </a:lnTo>
                <a:lnTo>
                  <a:pt x="0" y="584462"/>
                </a:lnTo>
                <a:lnTo>
                  <a:pt x="0" y="395926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5948313" y="4883085"/>
            <a:ext cx="29128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Jet stream accelerating from left to right (jet entrance)</a:t>
            </a:r>
            <a:endParaRPr lang="en-GB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525625" y="5180028"/>
            <a:ext cx="1187777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08689" y="4995362"/>
            <a:ext cx="641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chemeClr val="bg1"/>
                </a:solidFill>
              </a:rPr>
              <a:t>accn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525625" y="4468305"/>
            <a:ext cx="0" cy="1234911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57600" y="4355184"/>
            <a:ext cx="443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U</a:t>
            </a:r>
            <a:r>
              <a:rPr lang="en-GB" baseline="-25000" dirty="0" smtClean="0"/>
              <a:t>A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729473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Convergence around jet streak</a:t>
            </a:r>
            <a:endParaRPr lang="en-GB" dirty="0"/>
          </a:p>
        </p:txBody>
      </p:sp>
      <p:grpSp>
        <p:nvGrpSpPr>
          <p:cNvPr id="3" name="Group 2"/>
          <p:cNvGrpSpPr/>
          <p:nvPr/>
        </p:nvGrpSpPr>
        <p:grpSpPr>
          <a:xfrm>
            <a:off x="829558" y="1823502"/>
            <a:ext cx="7230360" cy="2814019"/>
            <a:chOff x="829558" y="1823502"/>
            <a:chExt cx="7230360" cy="2814019"/>
          </a:xfrm>
        </p:grpSpPr>
        <p:sp>
          <p:nvSpPr>
            <p:cNvPr id="4" name="Freeform 3"/>
            <p:cNvSpPr/>
            <p:nvPr/>
          </p:nvSpPr>
          <p:spPr>
            <a:xfrm>
              <a:off x="895546" y="2271860"/>
              <a:ext cx="7164372" cy="527385"/>
            </a:xfrm>
            <a:custGeom>
              <a:avLst/>
              <a:gdLst>
                <a:gd name="connsiteX0" fmla="*/ 0 w 7164372"/>
                <a:gd name="connsiteY0" fmla="*/ 84841 h 527385"/>
                <a:gd name="connsiteX1" fmla="*/ 1451728 w 7164372"/>
                <a:gd name="connsiteY1" fmla="*/ 339365 h 527385"/>
                <a:gd name="connsiteX2" fmla="*/ 2422689 w 7164372"/>
                <a:gd name="connsiteY2" fmla="*/ 480767 h 527385"/>
                <a:gd name="connsiteX3" fmla="*/ 4176075 w 7164372"/>
                <a:gd name="connsiteY3" fmla="*/ 518474 h 527385"/>
                <a:gd name="connsiteX4" fmla="*/ 5854046 w 7164372"/>
                <a:gd name="connsiteY4" fmla="*/ 329938 h 527385"/>
                <a:gd name="connsiteX5" fmla="*/ 7164372 w 7164372"/>
                <a:gd name="connsiteY5" fmla="*/ 0 h 527385"/>
                <a:gd name="connsiteX6" fmla="*/ 7164372 w 7164372"/>
                <a:gd name="connsiteY6" fmla="*/ 0 h 527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164372" h="527385">
                  <a:moveTo>
                    <a:pt x="0" y="84841"/>
                  </a:moveTo>
                  <a:lnTo>
                    <a:pt x="1451728" y="339365"/>
                  </a:lnTo>
                  <a:cubicBezTo>
                    <a:pt x="1855509" y="405353"/>
                    <a:pt x="1968631" y="450916"/>
                    <a:pt x="2422689" y="480767"/>
                  </a:cubicBezTo>
                  <a:cubicBezTo>
                    <a:pt x="2876747" y="510619"/>
                    <a:pt x="3604182" y="543612"/>
                    <a:pt x="4176075" y="518474"/>
                  </a:cubicBezTo>
                  <a:cubicBezTo>
                    <a:pt x="4747968" y="493336"/>
                    <a:pt x="5355997" y="416350"/>
                    <a:pt x="5854046" y="329938"/>
                  </a:cubicBezTo>
                  <a:cubicBezTo>
                    <a:pt x="6352095" y="243526"/>
                    <a:pt x="7164372" y="0"/>
                    <a:pt x="7164372" y="0"/>
                  </a:cubicBezTo>
                  <a:lnTo>
                    <a:pt x="716437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Freeform 4"/>
            <p:cNvSpPr/>
            <p:nvPr/>
          </p:nvSpPr>
          <p:spPr>
            <a:xfrm>
              <a:off x="895546" y="2755822"/>
              <a:ext cx="7164372" cy="263693"/>
            </a:xfrm>
            <a:custGeom>
              <a:avLst/>
              <a:gdLst>
                <a:gd name="connsiteX0" fmla="*/ 0 w 7164372"/>
                <a:gd name="connsiteY0" fmla="*/ 84841 h 527385"/>
                <a:gd name="connsiteX1" fmla="*/ 1451728 w 7164372"/>
                <a:gd name="connsiteY1" fmla="*/ 339365 h 527385"/>
                <a:gd name="connsiteX2" fmla="*/ 2422689 w 7164372"/>
                <a:gd name="connsiteY2" fmla="*/ 480767 h 527385"/>
                <a:gd name="connsiteX3" fmla="*/ 4176075 w 7164372"/>
                <a:gd name="connsiteY3" fmla="*/ 518474 h 527385"/>
                <a:gd name="connsiteX4" fmla="*/ 5854046 w 7164372"/>
                <a:gd name="connsiteY4" fmla="*/ 329938 h 527385"/>
                <a:gd name="connsiteX5" fmla="*/ 7164372 w 7164372"/>
                <a:gd name="connsiteY5" fmla="*/ 0 h 527385"/>
                <a:gd name="connsiteX6" fmla="*/ 7164372 w 7164372"/>
                <a:gd name="connsiteY6" fmla="*/ 0 h 527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164372" h="527385">
                  <a:moveTo>
                    <a:pt x="0" y="84841"/>
                  </a:moveTo>
                  <a:lnTo>
                    <a:pt x="1451728" y="339365"/>
                  </a:lnTo>
                  <a:cubicBezTo>
                    <a:pt x="1855509" y="405353"/>
                    <a:pt x="1968631" y="450916"/>
                    <a:pt x="2422689" y="480767"/>
                  </a:cubicBezTo>
                  <a:cubicBezTo>
                    <a:pt x="2876747" y="510619"/>
                    <a:pt x="3604182" y="543612"/>
                    <a:pt x="4176075" y="518474"/>
                  </a:cubicBezTo>
                  <a:cubicBezTo>
                    <a:pt x="4747968" y="493336"/>
                    <a:pt x="5355997" y="416350"/>
                    <a:pt x="5854046" y="329938"/>
                  </a:cubicBezTo>
                  <a:cubicBezTo>
                    <a:pt x="6352095" y="243526"/>
                    <a:pt x="7164372" y="0"/>
                    <a:pt x="7164372" y="0"/>
                  </a:cubicBezTo>
                  <a:lnTo>
                    <a:pt x="716437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Freeform 5"/>
            <p:cNvSpPr/>
            <p:nvPr/>
          </p:nvSpPr>
          <p:spPr>
            <a:xfrm>
              <a:off x="895546" y="3164368"/>
              <a:ext cx="7164372" cy="45719"/>
            </a:xfrm>
            <a:custGeom>
              <a:avLst/>
              <a:gdLst>
                <a:gd name="connsiteX0" fmla="*/ 0 w 7164372"/>
                <a:gd name="connsiteY0" fmla="*/ 84841 h 527385"/>
                <a:gd name="connsiteX1" fmla="*/ 1451728 w 7164372"/>
                <a:gd name="connsiteY1" fmla="*/ 339365 h 527385"/>
                <a:gd name="connsiteX2" fmla="*/ 2422689 w 7164372"/>
                <a:gd name="connsiteY2" fmla="*/ 480767 h 527385"/>
                <a:gd name="connsiteX3" fmla="*/ 4176075 w 7164372"/>
                <a:gd name="connsiteY3" fmla="*/ 518474 h 527385"/>
                <a:gd name="connsiteX4" fmla="*/ 5854046 w 7164372"/>
                <a:gd name="connsiteY4" fmla="*/ 329938 h 527385"/>
                <a:gd name="connsiteX5" fmla="*/ 7164372 w 7164372"/>
                <a:gd name="connsiteY5" fmla="*/ 0 h 527385"/>
                <a:gd name="connsiteX6" fmla="*/ 7164372 w 7164372"/>
                <a:gd name="connsiteY6" fmla="*/ 0 h 527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164372" h="527385">
                  <a:moveTo>
                    <a:pt x="0" y="84841"/>
                  </a:moveTo>
                  <a:lnTo>
                    <a:pt x="1451728" y="339365"/>
                  </a:lnTo>
                  <a:cubicBezTo>
                    <a:pt x="1855509" y="405353"/>
                    <a:pt x="1968631" y="450916"/>
                    <a:pt x="2422689" y="480767"/>
                  </a:cubicBezTo>
                  <a:cubicBezTo>
                    <a:pt x="2876747" y="510619"/>
                    <a:pt x="3604182" y="543612"/>
                    <a:pt x="4176075" y="518474"/>
                  </a:cubicBezTo>
                  <a:cubicBezTo>
                    <a:pt x="4747968" y="493336"/>
                    <a:pt x="5355997" y="416350"/>
                    <a:pt x="5854046" y="329938"/>
                  </a:cubicBezTo>
                  <a:cubicBezTo>
                    <a:pt x="6352095" y="243526"/>
                    <a:pt x="7164372" y="0"/>
                    <a:pt x="7164372" y="0"/>
                  </a:cubicBezTo>
                  <a:lnTo>
                    <a:pt x="716437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Freeform 6"/>
            <p:cNvSpPr/>
            <p:nvPr/>
          </p:nvSpPr>
          <p:spPr>
            <a:xfrm flipV="1">
              <a:off x="895546" y="3729894"/>
              <a:ext cx="7164372" cy="527385"/>
            </a:xfrm>
            <a:custGeom>
              <a:avLst/>
              <a:gdLst>
                <a:gd name="connsiteX0" fmla="*/ 0 w 7164372"/>
                <a:gd name="connsiteY0" fmla="*/ 84841 h 527385"/>
                <a:gd name="connsiteX1" fmla="*/ 1451728 w 7164372"/>
                <a:gd name="connsiteY1" fmla="*/ 339365 h 527385"/>
                <a:gd name="connsiteX2" fmla="*/ 2422689 w 7164372"/>
                <a:gd name="connsiteY2" fmla="*/ 480767 h 527385"/>
                <a:gd name="connsiteX3" fmla="*/ 4176075 w 7164372"/>
                <a:gd name="connsiteY3" fmla="*/ 518474 h 527385"/>
                <a:gd name="connsiteX4" fmla="*/ 5854046 w 7164372"/>
                <a:gd name="connsiteY4" fmla="*/ 329938 h 527385"/>
                <a:gd name="connsiteX5" fmla="*/ 7164372 w 7164372"/>
                <a:gd name="connsiteY5" fmla="*/ 0 h 527385"/>
                <a:gd name="connsiteX6" fmla="*/ 7164372 w 7164372"/>
                <a:gd name="connsiteY6" fmla="*/ 0 h 527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164372" h="527385">
                  <a:moveTo>
                    <a:pt x="0" y="84841"/>
                  </a:moveTo>
                  <a:lnTo>
                    <a:pt x="1451728" y="339365"/>
                  </a:lnTo>
                  <a:cubicBezTo>
                    <a:pt x="1855509" y="405353"/>
                    <a:pt x="1968631" y="450916"/>
                    <a:pt x="2422689" y="480767"/>
                  </a:cubicBezTo>
                  <a:cubicBezTo>
                    <a:pt x="2876747" y="510619"/>
                    <a:pt x="3604182" y="543612"/>
                    <a:pt x="4176075" y="518474"/>
                  </a:cubicBezTo>
                  <a:cubicBezTo>
                    <a:pt x="4747968" y="493336"/>
                    <a:pt x="5355997" y="416350"/>
                    <a:pt x="5854046" y="329938"/>
                  </a:cubicBezTo>
                  <a:cubicBezTo>
                    <a:pt x="6352095" y="243526"/>
                    <a:pt x="7164372" y="0"/>
                    <a:pt x="7164372" y="0"/>
                  </a:cubicBezTo>
                  <a:lnTo>
                    <a:pt x="716437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Freeform 7"/>
            <p:cNvSpPr/>
            <p:nvPr/>
          </p:nvSpPr>
          <p:spPr>
            <a:xfrm flipV="1">
              <a:off x="829558" y="3466201"/>
              <a:ext cx="7164372" cy="263693"/>
            </a:xfrm>
            <a:custGeom>
              <a:avLst/>
              <a:gdLst>
                <a:gd name="connsiteX0" fmla="*/ 0 w 7164372"/>
                <a:gd name="connsiteY0" fmla="*/ 84841 h 527385"/>
                <a:gd name="connsiteX1" fmla="*/ 1451728 w 7164372"/>
                <a:gd name="connsiteY1" fmla="*/ 339365 h 527385"/>
                <a:gd name="connsiteX2" fmla="*/ 2422689 w 7164372"/>
                <a:gd name="connsiteY2" fmla="*/ 480767 h 527385"/>
                <a:gd name="connsiteX3" fmla="*/ 4176075 w 7164372"/>
                <a:gd name="connsiteY3" fmla="*/ 518474 h 527385"/>
                <a:gd name="connsiteX4" fmla="*/ 5854046 w 7164372"/>
                <a:gd name="connsiteY4" fmla="*/ 329938 h 527385"/>
                <a:gd name="connsiteX5" fmla="*/ 7164372 w 7164372"/>
                <a:gd name="connsiteY5" fmla="*/ 0 h 527385"/>
                <a:gd name="connsiteX6" fmla="*/ 7164372 w 7164372"/>
                <a:gd name="connsiteY6" fmla="*/ 0 h 527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164372" h="527385">
                  <a:moveTo>
                    <a:pt x="0" y="84841"/>
                  </a:moveTo>
                  <a:lnTo>
                    <a:pt x="1451728" y="339365"/>
                  </a:lnTo>
                  <a:cubicBezTo>
                    <a:pt x="1855509" y="405353"/>
                    <a:pt x="1968631" y="450916"/>
                    <a:pt x="2422689" y="480767"/>
                  </a:cubicBezTo>
                  <a:cubicBezTo>
                    <a:pt x="2876747" y="510619"/>
                    <a:pt x="3604182" y="543612"/>
                    <a:pt x="4176075" y="518474"/>
                  </a:cubicBezTo>
                  <a:cubicBezTo>
                    <a:pt x="4747968" y="493336"/>
                    <a:pt x="5355997" y="416350"/>
                    <a:pt x="5854046" y="329938"/>
                  </a:cubicBezTo>
                  <a:cubicBezTo>
                    <a:pt x="6352095" y="243526"/>
                    <a:pt x="7164372" y="0"/>
                    <a:pt x="7164372" y="0"/>
                  </a:cubicBezTo>
                  <a:lnTo>
                    <a:pt x="716437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Freeform 9"/>
            <p:cNvSpPr/>
            <p:nvPr/>
          </p:nvSpPr>
          <p:spPr>
            <a:xfrm flipV="1">
              <a:off x="895546" y="4257279"/>
              <a:ext cx="7164372" cy="380242"/>
            </a:xfrm>
            <a:custGeom>
              <a:avLst/>
              <a:gdLst>
                <a:gd name="connsiteX0" fmla="*/ 0 w 7164372"/>
                <a:gd name="connsiteY0" fmla="*/ 84841 h 527385"/>
                <a:gd name="connsiteX1" fmla="*/ 1451728 w 7164372"/>
                <a:gd name="connsiteY1" fmla="*/ 339365 h 527385"/>
                <a:gd name="connsiteX2" fmla="*/ 2422689 w 7164372"/>
                <a:gd name="connsiteY2" fmla="*/ 480767 h 527385"/>
                <a:gd name="connsiteX3" fmla="*/ 4176075 w 7164372"/>
                <a:gd name="connsiteY3" fmla="*/ 518474 h 527385"/>
                <a:gd name="connsiteX4" fmla="*/ 5854046 w 7164372"/>
                <a:gd name="connsiteY4" fmla="*/ 329938 h 527385"/>
                <a:gd name="connsiteX5" fmla="*/ 7164372 w 7164372"/>
                <a:gd name="connsiteY5" fmla="*/ 0 h 527385"/>
                <a:gd name="connsiteX6" fmla="*/ 7164372 w 7164372"/>
                <a:gd name="connsiteY6" fmla="*/ 0 h 527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164372" h="527385">
                  <a:moveTo>
                    <a:pt x="0" y="84841"/>
                  </a:moveTo>
                  <a:lnTo>
                    <a:pt x="1451728" y="339365"/>
                  </a:lnTo>
                  <a:cubicBezTo>
                    <a:pt x="1855509" y="405353"/>
                    <a:pt x="1968631" y="450916"/>
                    <a:pt x="2422689" y="480767"/>
                  </a:cubicBezTo>
                  <a:cubicBezTo>
                    <a:pt x="2876747" y="510619"/>
                    <a:pt x="3604182" y="543612"/>
                    <a:pt x="4176075" y="518474"/>
                  </a:cubicBezTo>
                  <a:cubicBezTo>
                    <a:pt x="4747968" y="493336"/>
                    <a:pt x="5355997" y="416350"/>
                    <a:pt x="5854046" y="329938"/>
                  </a:cubicBezTo>
                  <a:cubicBezTo>
                    <a:pt x="6352095" y="243526"/>
                    <a:pt x="7164372" y="0"/>
                    <a:pt x="7164372" y="0"/>
                  </a:cubicBezTo>
                  <a:lnTo>
                    <a:pt x="716437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895546" y="1825625"/>
              <a:ext cx="7164372" cy="380242"/>
            </a:xfrm>
            <a:custGeom>
              <a:avLst/>
              <a:gdLst>
                <a:gd name="connsiteX0" fmla="*/ 0 w 7164372"/>
                <a:gd name="connsiteY0" fmla="*/ 84841 h 527385"/>
                <a:gd name="connsiteX1" fmla="*/ 1451728 w 7164372"/>
                <a:gd name="connsiteY1" fmla="*/ 339365 h 527385"/>
                <a:gd name="connsiteX2" fmla="*/ 2422689 w 7164372"/>
                <a:gd name="connsiteY2" fmla="*/ 480767 h 527385"/>
                <a:gd name="connsiteX3" fmla="*/ 4176075 w 7164372"/>
                <a:gd name="connsiteY3" fmla="*/ 518474 h 527385"/>
                <a:gd name="connsiteX4" fmla="*/ 5854046 w 7164372"/>
                <a:gd name="connsiteY4" fmla="*/ 329938 h 527385"/>
                <a:gd name="connsiteX5" fmla="*/ 7164372 w 7164372"/>
                <a:gd name="connsiteY5" fmla="*/ 0 h 527385"/>
                <a:gd name="connsiteX6" fmla="*/ 7164372 w 7164372"/>
                <a:gd name="connsiteY6" fmla="*/ 0 h 527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164372" h="527385">
                  <a:moveTo>
                    <a:pt x="0" y="84841"/>
                  </a:moveTo>
                  <a:lnTo>
                    <a:pt x="1451728" y="339365"/>
                  </a:lnTo>
                  <a:cubicBezTo>
                    <a:pt x="1855509" y="405353"/>
                    <a:pt x="1968631" y="450916"/>
                    <a:pt x="2422689" y="480767"/>
                  </a:cubicBezTo>
                  <a:cubicBezTo>
                    <a:pt x="2876747" y="510619"/>
                    <a:pt x="3604182" y="543612"/>
                    <a:pt x="4176075" y="518474"/>
                  </a:cubicBezTo>
                  <a:cubicBezTo>
                    <a:pt x="4747968" y="493336"/>
                    <a:pt x="5355997" y="416350"/>
                    <a:pt x="5854046" y="329938"/>
                  </a:cubicBezTo>
                  <a:cubicBezTo>
                    <a:pt x="6352095" y="243526"/>
                    <a:pt x="7164372" y="0"/>
                    <a:pt x="7164372" y="0"/>
                  </a:cubicBezTo>
                  <a:lnTo>
                    <a:pt x="716437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3374796" y="2799245"/>
              <a:ext cx="2366128" cy="66695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42062" y="2887668"/>
              <a:ext cx="6315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 smtClean="0">
                  <a:solidFill>
                    <a:srgbClr val="FF0000"/>
                  </a:solidFill>
                </a:rPr>
                <a:t>Jet</a:t>
              </a:r>
              <a:endParaRPr lang="en-GB" dirty="0">
                <a:solidFill>
                  <a:srgbClr val="FF0000"/>
                </a:solidFill>
              </a:endParaRPr>
            </a:p>
          </p:txBody>
        </p:sp>
        <p:sp>
          <p:nvSpPr>
            <p:cNvPr id="14" name="Right Arrow 13"/>
            <p:cNvSpPr/>
            <p:nvPr/>
          </p:nvSpPr>
          <p:spPr>
            <a:xfrm>
              <a:off x="1918354" y="2950015"/>
              <a:ext cx="1178351" cy="384340"/>
            </a:xfrm>
            <a:prstGeom prst="rightArrow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ight Arrow 14"/>
            <p:cNvSpPr/>
            <p:nvPr/>
          </p:nvSpPr>
          <p:spPr>
            <a:xfrm flipH="1">
              <a:off x="5869756" y="2928298"/>
              <a:ext cx="1178351" cy="384340"/>
            </a:xfrm>
            <a:prstGeom prst="rightArrow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0644" y="2901916"/>
              <a:ext cx="8295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err="1" smtClean="0">
                  <a:solidFill>
                    <a:schemeClr val="accent3">
                      <a:lumMod val="75000"/>
                    </a:schemeClr>
                  </a:solidFill>
                </a:rPr>
                <a:t>dU</a:t>
              </a:r>
              <a:r>
                <a:rPr lang="en-GB" dirty="0" smtClean="0">
                  <a:solidFill>
                    <a:schemeClr val="accent3">
                      <a:lumMod val="75000"/>
                    </a:schemeClr>
                  </a:solidFill>
                </a:rPr>
                <a:t>/</a:t>
              </a:r>
              <a:r>
                <a:rPr lang="en-GB" dirty="0" err="1" smtClean="0">
                  <a:solidFill>
                    <a:schemeClr val="accent3">
                      <a:lumMod val="75000"/>
                    </a:schemeClr>
                  </a:solidFill>
                </a:rPr>
                <a:t>dt</a:t>
              </a:r>
              <a:endParaRPr lang="en-GB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062247" y="2835440"/>
              <a:ext cx="8295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err="1" smtClean="0">
                  <a:solidFill>
                    <a:schemeClr val="accent3">
                      <a:lumMod val="75000"/>
                    </a:schemeClr>
                  </a:solidFill>
                </a:rPr>
                <a:t>dU</a:t>
              </a:r>
              <a:r>
                <a:rPr lang="en-GB" dirty="0" smtClean="0">
                  <a:solidFill>
                    <a:schemeClr val="accent3">
                      <a:lumMod val="75000"/>
                    </a:schemeClr>
                  </a:solidFill>
                </a:rPr>
                <a:t>/</a:t>
              </a:r>
              <a:r>
                <a:rPr lang="en-GB" dirty="0" err="1" smtClean="0">
                  <a:solidFill>
                    <a:schemeClr val="accent3">
                      <a:lumMod val="75000"/>
                    </a:schemeClr>
                  </a:solidFill>
                </a:rPr>
                <a:t>dt</a:t>
              </a:r>
              <a:endParaRPr lang="en-GB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18" name="Down Arrow 17"/>
            <p:cNvSpPr/>
            <p:nvPr/>
          </p:nvSpPr>
          <p:spPr>
            <a:xfrm flipV="1">
              <a:off x="2375555" y="2554664"/>
              <a:ext cx="56560" cy="1244338"/>
            </a:xfrm>
            <a:prstGeom prst="downArrow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Down Arrow 18"/>
            <p:cNvSpPr/>
            <p:nvPr/>
          </p:nvSpPr>
          <p:spPr>
            <a:xfrm>
              <a:off x="6579910" y="2527109"/>
              <a:ext cx="56560" cy="1244338"/>
            </a:xfrm>
            <a:prstGeom prst="downArrow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950591" y="1823502"/>
              <a:ext cx="36293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Undisturbed flow, </a:t>
              </a:r>
              <a:r>
                <a:rPr lang="en-GB" dirty="0" err="1" smtClean="0"/>
                <a:t>dU</a:t>
              </a:r>
              <a:r>
                <a:rPr lang="en-GB" dirty="0" smtClean="0"/>
                <a:t>/</a:t>
              </a:r>
              <a:r>
                <a:rPr lang="en-GB" dirty="0" err="1" smtClean="0"/>
                <a:t>dt</a:t>
              </a:r>
              <a:r>
                <a:rPr lang="en-GB" dirty="0" smtClean="0"/>
                <a:t> = 0</a:t>
              </a:r>
              <a:endParaRPr lang="en-GB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96705" y="4191064"/>
              <a:ext cx="36293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Undisturbed flow, </a:t>
              </a:r>
              <a:r>
                <a:rPr lang="en-GB" dirty="0" err="1" smtClean="0"/>
                <a:t>dU</a:t>
              </a:r>
              <a:r>
                <a:rPr lang="en-GB" dirty="0" smtClean="0"/>
                <a:t>/</a:t>
              </a:r>
              <a:r>
                <a:rPr lang="en-GB" dirty="0" err="1" smtClean="0"/>
                <a:t>dt</a:t>
              </a:r>
              <a:r>
                <a:rPr lang="en-GB" dirty="0" smtClean="0"/>
                <a:t> = 0</a:t>
              </a:r>
              <a:endParaRPr lang="en-GB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413262" y="2581472"/>
              <a:ext cx="4556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accent3">
                      <a:lumMod val="50000"/>
                    </a:schemeClr>
                  </a:solidFill>
                </a:rPr>
                <a:t>U</a:t>
              </a:r>
              <a:r>
                <a:rPr lang="en-GB" baseline="-25000" dirty="0" smtClean="0">
                  <a:solidFill>
                    <a:schemeClr val="accent3">
                      <a:lumMod val="50000"/>
                    </a:schemeClr>
                  </a:solidFill>
                </a:rPr>
                <a:t>A</a:t>
              </a:r>
              <a:endParaRPr lang="en-GB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600331" y="3214459"/>
              <a:ext cx="4556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accent3">
                      <a:lumMod val="50000"/>
                    </a:schemeClr>
                  </a:solidFill>
                </a:rPr>
                <a:t>U</a:t>
              </a:r>
              <a:r>
                <a:rPr lang="en-GB" baseline="-25000" dirty="0" smtClean="0">
                  <a:solidFill>
                    <a:schemeClr val="accent3">
                      <a:lumMod val="50000"/>
                    </a:schemeClr>
                  </a:solidFill>
                </a:rPr>
                <a:t>A</a:t>
              </a:r>
              <a:endParaRPr lang="en-GB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2710208" y="2490464"/>
              <a:ext cx="505901" cy="386500"/>
              <a:chOff x="659875" y="537327"/>
              <a:chExt cx="505901" cy="386500"/>
            </a:xfrm>
          </p:grpSpPr>
          <p:sp>
            <p:nvSpPr>
              <p:cNvPr id="27" name="Oval 26"/>
              <p:cNvSpPr/>
              <p:nvPr/>
            </p:nvSpPr>
            <p:spPr>
              <a:xfrm>
                <a:off x="659875" y="537328"/>
                <a:ext cx="395927" cy="386499"/>
              </a:xfrm>
              <a:prstGeom prst="ellipse">
                <a:avLst/>
              </a:prstGeom>
              <a:no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703862" y="537327"/>
                <a:ext cx="4619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solidFill>
                      <a:schemeClr val="accent6"/>
                    </a:solidFill>
                  </a:rPr>
                  <a:t>C</a:t>
                </a:r>
                <a:endParaRPr lang="en-GB" dirty="0">
                  <a:solidFill>
                    <a:schemeClr val="accent6"/>
                  </a:solidFill>
                </a:endParaRPr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6174564" y="3347398"/>
              <a:ext cx="505901" cy="386500"/>
              <a:chOff x="659875" y="537327"/>
              <a:chExt cx="505901" cy="386500"/>
            </a:xfrm>
          </p:grpSpPr>
          <p:sp>
            <p:nvSpPr>
              <p:cNvPr id="30" name="Oval 29"/>
              <p:cNvSpPr/>
              <p:nvPr/>
            </p:nvSpPr>
            <p:spPr>
              <a:xfrm>
                <a:off x="659875" y="537328"/>
                <a:ext cx="395927" cy="386499"/>
              </a:xfrm>
              <a:prstGeom prst="ellipse">
                <a:avLst/>
              </a:prstGeom>
              <a:no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03862" y="537327"/>
                <a:ext cx="4619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solidFill>
                      <a:schemeClr val="accent6"/>
                    </a:solidFill>
                  </a:rPr>
                  <a:t>C</a:t>
                </a:r>
                <a:endParaRPr lang="en-GB" dirty="0">
                  <a:solidFill>
                    <a:schemeClr val="accent6"/>
                  </a:solidFill>
                </a:endParaRPr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2728269" y="3370421"/>
              <a:ext cx="507482" cy="397251"/>
              <a:chOff x="1530272" y="1139316"/>
              <a:chExt cx="507482" cy="397251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1530272" y="1150068"/>
                <a:ext cx="395927" cy="386499"/>
              </a:xfrm>
              <a:prstGeom prst="ellipse">
                <a:avLst/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575840" y="1139316"/>
                <a:ext cx="4619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rgbClr val="7030A0"/>
                    </a:solidFill>
                  </a:rPr>
                  <a:t>D</a:t>
                </a:r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6172983" y="2529540"/>
              <a:ext cx="507482" cy="397251"/>
              <a:chOff x="1530272" y="1139316"/>
              <a:chExt cx="507482" cy="397251"/>
            </a:xfrm>
          </p:grpSpPr>
          <p:sp>
            <p:nvSpPr>
              <p:cNvPr id="36" name="Oval 35"/>
              <p:cNvSpPr/>
              <p:nvPr/>
            </p:nvSpPr>
            <p:spPr>
              <a:xfrm>
                <a:off x="1530272" y="1150068"/>
                <a:ext cx="395927" cy="386499"/>
              </a:xfrm>
              <a:prstGeom prst="ellipse">
                <a:avLst/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1575840" y="1139316"/>
                <a:ext cx="4619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rgbClr val="7030A0"/>
                    </a:solidFill>
                  </a:rPr>
                  <a:t>D</a:t>
                </a:r>
              </a:p>
            </p:txBody>
          </p:sp>
        </p:grpSp>
      </p:grpSp>
      <p:sp>
        <p:nvSpPr>
          <p:cNvPr id="38" name="TextBox 37"/>
          <p:cNvSpPr txBox="1"/>
          <p:nvPr/>
        </p:nvSpPr>
        <p:spPr>
          <a:xfrm>
            <a:off x="829558" y="5109328"/>
            <a:ext cx="78572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Ageostrophic</a:t>
            </a:r>
            <a:r>
              <a:rPr lang="en-GB" dirty="0" smtClean="0"/>
              <a:t> wind at jet entrance (LHS) points poleward. This means air ‘piles up’ on the poleward side – convergence. As this is near the tropopause it tends to force downward motion – and by symmetry we can see a quadrupole pattern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858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Dines Compensation</a:t>
            </a:r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59876" y="2526384"/>
            <a:ext cx="7984503" cy="1885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59875" y="4026817"/>
            <a:ext cx="7984503" cy="18853"/>
          </a:xfrm>
          <a:prstGeom prst="line">
            <a:avLst/>
          </a:prstGeom>
          <a:ln w="381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509044" y="2705491"/>
            <a:ext cx="1960776" cy="120663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2691350" y="2705491"/>
            <a:ext cx="1960776" cy="120663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4846162" y="2708635"/>
            <a:ext cx="1960776" cy="120663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7055963" y="2705492"/>
            <a:ext cx="1960776" cy="120663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7404753" y="4117825"/>
            <a:ext cx="1225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663300"/>
                </a:solidFill>
              </a:rPr>
              <a:t>Ground</a:t>
            </a:r>
            <a:endParaRPr lang="en-GB" dirty="0">
              <a:solidFill>
                <a:srgbClr val="6633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26664" y="2130458"/>
            <a:ext cx="170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B050"/>
                </a:solidFill>
              </a:rPr>
              <a:t>Tropopause</a:t>
            </a:r>
            <a:endParaRPr lang="en-GB" dirty="0">
              <a:solidFill>
                <a:srgbClr val="00B050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055802" y="2705491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460476" y="2707060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266385" y="3912122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670277" y="3912122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3266385" y="2707060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1165776" y="3912122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5421197" y="3912122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7546151" y="2705491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6200000" flipH="1">
            <a:off x="2062892" y="3286027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6200000" flipH="1">
            <a:off x="2293843" y="3286027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6411006" y="3333161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H="1">
            <a:off x="6660032" y="3333161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 flipH="1" flipV="1">
            <a:off x="8611387" y="3304570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 flipH="1" flipV="1">
            <a:off x="4439234" y="3304570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 flipH="1" flipV="1">
            <a:off x="4246774" y="3304570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 flipH="1" flipV="1">
            <a:off x="99768" y="3267483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57200" y="4892511"/>
            <a:ext cx="855953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Schematic of synoptic-scale atmospheric circulation – overturning cells (showing w rather than </a:t>
            </a:r>
            <a:r>
              <a:rPr lang="en-GB" sz="2000" dirty="0" smtClean="0">
                <a:sym typeface="Symbol" panose="05050102010706020507" pitchFamily="18" charset="2"/>
              </a:rPr>
              <a:t> vertical velocity)</a:t>
            </a:r>
            <a:endParaRPr lang="en-GB" sz="2000" dirty="0" smtClean="0"/>
          </a:p>
          <a:p>
            <a:endParaRPr lang="en-GB" sz="2000" dirty="0"/>
          </a:p>
          <a:p>
            <a:r>
              <a:rPr lang="en-GB" sz="2000" dirty="0" smtClean="0"/>
              <a:t>Areas of vertical motion related to vertical dipoles of </a:t>
            </a:r>
            <a:r>
              <a:rPr lang="en-GB" sz="2000" dirty="0" smtClean="0">
                <a:solidFill>
                  <a:schemeClr val="accent6"/>
                </a:solidFill>
              </a:rPr>
              <a:t>convergence</a:t>
            </a:r>
            <a:r>
              <a:rPr lang="en-GB" sz="2000" dirty="0" smtClean="0"/>
              <a:t> and </a:t>
            </a:r>
            <a:r>
              <a:rPr lang="en-GB" sz="2000" dirty="0" smtClean="0">
                <a:solidFill>
                  <a:srgbClr val="7030A0"/>
                </a:solidFill>
              </a:rPr>
              <a:t>divergence</a:t>
            </a:r>
            <a:endParaRPr lang="en-GB" sz="2000" dirty="0">
              <a:solidFill>
                <a:srgbClr val="7030A0"/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2366122" y="2543273"/>
            <a:ext cx="505901" cy="386500"/>
            <a:chOff x="659875" y="537327"/>
            <a:chExt cx="505901" cy="386500"/>
          </a:xfrm>
        </p:grpSpPr>
        <p:sp>
          <p:nvSpPr>
            <p:cNvPr id="34" name="Oval 33"/>
            <p:cNvSpPr/>
            <p:nvPr/>
          </p:nvSpPr>
          <p:spPr>
            <a:xfrm>
              <a:off x="659875" y="537328"/>
              <a:ext cx="395927" cy="386499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03862" y="537327"/>
              <a:ext cx="4619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accent6"/>
                  </a:solidFill>
                </a:rPr>
                <a:t>C</a:t>
              </a:r>
              <a:endParaRPr lang="en-GB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360621" y="3621284"/>
            <a:ext cx="507482" cy="397251"/>
            <a:chOff x="1530272" y="1139316"/>
            <a:chExt cx="507482" cy="397251"/>
          </a:xfrm>
        </p:grpSpPr>
        <p:sp>
          <p:nvSpPr>
            <p:cNvPr id="36" name="Oval 35"/>
            <p:cNvSpPr/>
            <p:nvPr/>
          </p:nvSpPr>
          <p:spPr>
            <a:xfrm>
              <a:off x="1530272" y="1150068"/>
              <a:ext cx="395927" cy="386499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575840" y="1139316"/>
              <a:ext cx="4619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7030A0"/>
                  </a:solidFill>
                </a:rPr>
                <a:t>D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546865" y="3611726"/>
            <a:ext cx="505901" cy="386500"/>
            <a:chOff x="659875" y="537327"/>
            <a:chExt cx="505901" cy="386500"/>
          </a:xfrm>
        </p:grpSpPr>
        <p:sp>
          <p:nvSpPr>
            <p:cNvPr id="41" name="Oval 40"/>
            <p:cNvSpPr/>
            <p:nvPr/>
          </p:nvSpPr>
          <p:spPr>
            <a:xfrm>
              <a:off x="659875" y="537328"/>
              <a:ext cx="395927" cy="386499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03862" y="537327"/>
              <a:ext cx="4619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accent6"/>
                  </a:solidFill>
                </a:rPr>
                <a:t>C</a:t>
              </a:r>
              <a:endParaRPr lang="en-GB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761369" y="2543273"/>
            <a:ext cx="505901" cy="386500"/>
            <a:chOff x="659875" y="537327"/>
            <a:chExt cx="505901" cy="386500"/>
          </a:xfrm>
        </p:grpSpPr>
        <p:sp>
          <p:nvSpPr>
            <p:cNvPr id="44" name="Oval 43"/>
            <p:cNvSpPr/>
            <p:nvPr/>
          </p:nvSpPr>
          <p:spPr>
            <a:xfrm>
              <a:off x="659875" y="537328"/>
              <a:ext cx="395927" cy="386499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03862" y="537327"/>
              <a:ext cx="4619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accent6"/>
                  </a:solidFill>
                </a:rPr>
                <a:t>C</a:t>
              </a:r>
              <a:endParaRPr lang="en-GB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539006" y="2520941"/>
            <a:ext cx="507482" cy="397251"/>
            <a:chOff x="1530272" y="1139316"/>
            <a:chExt cx="507482" cy="397251"/>
          </a:xfrm>
        </p:grpSpPr>
        <p:sp>
          <p:nvSpPr>
            <p:cNvPr id="47" name="Oval 46"/>
            <p:cNvSpPr/>
            <p:nvPr/>
          </p:nvSpPr>
          <p:spPr>
            <a:xfrm>
              <a:off x="1530272" y="1150068"/>
              <a:ext cx="395927" cy="386499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575840" y="1139316"/>
              <a:ext cx="4619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7030A0"/>
                  </a:solidFill>
                </a:rPr>
                <a:t>D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6722888" y="3640260"/>
            <a:ext cx="507482" cy="397251"/>
            <a:chOff x="1530272" y="1139316"/>
            <a:chExt cx="507482" cy="397251"/>
          </a:xfrm>
        </p:grpSpPr>
        <p:sp>
          <p:nvSpPr>
            <p:cNvPr id="50" name="Oval 49"/>
            <p:cNvSpPr/>
            <p:nvPr/>
          </p:nvSpPr>
          <p:spPr>
            <a:xfrm>
              <a:off x="1530272" y="1150068"/>
              <a:ext cx="395927" cy="386499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575840" y="1139316"/>
              <a:ext cx="4619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7030A0"/>
                  </a:solidFill>
                </a:rPr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9601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Relation to flow</a:t>
            </a:r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59876" y="2526384"/>
            <a:ext cx="7984503" cy="1885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59875" y="4026817"/>
            <a:ext cx="7984503" cy="18853"/>
          </a:xfrm>
          <a:prstGeom prst="line">
            <a:avLst/>
          </a:prstGeom>
          <a:ln w="381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509044" y="2705491"/>
            <a:ext cx="1960776" cy="120663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2691350" y="2705491"/>
            <a:ext cx="1960776" cy="120663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4846162" y="2708635"/>
            <a:ext cx="1960776" cy="120663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7055963" y="2705492"/>
            <a:ext cx="1960776" cy="120663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7404753" y="4117825"/>
            <a:ext cx="1225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663300"/>
                </a:solidFill>
              </a:rPr>
              <a:t>Ground</a:t>
            </a:r>
            <a:endParaRPr lang="en-GB" dirty="0">
              <a:solidFill>
                <a:srgbClr val="6633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26664" y="2130458"/>
            <a:ext cx="170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B050"/>
                </a:solidFill>
              </a:rPr>
              <a:t>Tropopause</a:t>
            </a:r>
            <a:endParaRPr lang="en-GB" dirty="0">
              <a:solidFill>
                <a:srgbClr val="00B050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055802" y="2705491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460476" y="2707060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266385" y="3912122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670277" y="3912122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3266385" y="2707060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1165776" y="3912122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5421197" y="3912122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7546151" y="2705491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6200000" flipH="1">
            <a:off x="2062892" y="3286027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6200000" flipH="1">
            <a:off x="2293843" y="3286027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6411006" y="3333161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H="1">
            <a:off x="6660032" y="3333161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 flipH="1" flipV="1">
            <a:off x="8611387" y="3304570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 flipH="1" flipV="1">
            <a:off x="4439234" y="3304570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 flipH="1" flipV="1">
            <a:off x="4246774" y="3304570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 flipH="1" flipV="1">
            <a:off x="99768" y="3267483"/>
            <a:ext cx="81070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57200" y="4892511"/>
            <a:ext cx="85595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Convergence and divergence is greatest at jet stream level: jet stream essentially drives the circulation cells.</a:t>
            </a:r>
          </a:p>
          <a:p>
            <a:endParaRPr lang="en-GB" sz="2000" dirty="0">
              <a:solidFill>
                <a:srgbClr val="7030A0"/>
              </a:solidFill>
            </a:endParaRPr>
          </a:p>
          <a:p>
            <a:r>
              <a:rPr lang="en-GB" sz="2000" dirty="0" smtClean="0">
                <a:solidFill>
                  <a:srgbClr val="7030A0"/>
                </a:solidFill>
              </a:rPr>
              <a:t>Convergence aloft =&gt; More mass in the column of air =&gt; High pressure at surface</a:t>
            </a:r>
          </a:p>
          <a:p>
            <a:r>
              <a:rPr lang="en-GB" sz="2000" dirty="0" smtClean="0">
                <a:solidFill>
                  <a:srgbClr val="7030A0"/>
                </a:solidFill>
              </a:rPr>
              <a:t>Divergence </a:t>
            </a:r>
            <a:r>
              <a:rPr lang="en-GB" sz="2000" dirty="0">
                <a:solidFill>
                  <a:srgbClr val="7030A0"/>
                </a:solidFill>
              </a:rPr>
              <a:t>aloft </a:t>
            </a:r>
            <a:r>
              <a:rPr lang="en-GB" sz="2000" dirty="0" smtClean="0">
                <a:solidFill>
                  <a:srgbClr val="7030A0"/>
                </a:solidFill>
              </a:rPr>
              <a:t>   =&gt; Less </a:t>
            </a:r>
            <a:r>
              <a:rPr lang="en-GB" sz="2000" dirty="0">
                <a:solidFill>
                  <a:srgbClr val="7030A0"/>
                </a:solidFill>
              </a:rPr>
              <a:t>mass in the column of air </a:t>
            </a:r>
            <a:r>
              <a:rPr lang="en-GB" sz="2000" dirty="0" smtClean="0">
                <a:solidFill>
                  <a:srgbClr val="7030A0"/>
                </a:solidFill>
              </a:rPr>
              <a:t>   =&gt; Low </a:t>
            </a:r>
            <a:r>
              <a:rPr lang="en-GB" sz="2000" dirty="0">
                <a:solidFill>
                  <a:srgbClr val="7030A0"/>
                </a:solidFill>
              </a:rPr>
              <a:t>pressure at surface</a:t>
            </a:r>
          </a:p>
          <a:p>
            <a:endParaRPr lang="en-GB" sz="2000" dirty="0">
              <a:solidFill>
                <a:srgbClr val="7030A0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2366122" y="2590408"/>
            <a:ext cx="395927" cy="3864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2448606" y="2590407"/>
            <a:ext cx="46191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J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6761369" y="2543273"/>
            <a:ext cx="505901" cy="386500"/>
            <a:chOff x="659875" y="537327"/>
            <a:chExt cx="505901" cy="386500"/>
          </a:xfrm>
        </p:grpSpPr>
        <p:sp>
          <p:nvSpPr>
            <p:cNvPr id="44" name="Oval 43"/>
            <p:cNvSpPr/>
            <p:nvPr/>
          </p:nvSpPr>
          <p:spPr>
            <a:xfrm>
              <a:off x="659875" y="537328"/>
              <a:ext cx="395927" cy="38649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03862" y="537327"/>
              <a:ext cx="4619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rgbClr val="FF0000"/>
                  </a:solidFill>
                </a:rPr>
                <a:t>J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539006" y="2520941"/>
            <a:ext cx="507482" cy="397251"/>
            <a:chOff x="1530272" y="1139316"/>
            <a:chExt cx="507482" cy="397251"/>
          </a:xfrm>
        </p:grpSpPr>
        <p:sp>
          <p:nvSpPr>
            <p:cNvPr id="47" name="Oval 46"/>
            <p:cNvSpPr/>
            <p:nvPr/>
          </p:nvSpPr>
          <p:spPr>
            <a:xfrm>
              <a:off x="1530272" y="1150068"/>
              <a:ext cx="395927" cy="38649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575840" y="1139316"/>
              <a:ext cx="4619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rgbClr val="FF0000"/>
                  </a:solidFill>
                </a:rPr>
                <a:t>J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365338" y="3531360"/>
            <a:ext cx="395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FF0000"/>
                </a:solidFill>
              </a:rPr>
              <a:t>H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731520" y="3544011"/>
            <a:ext cx="395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FF0000"/>
                </a:solidFill>
              </a:rPr>
              <a:t>H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598703" y="3543181"/>
            <a:ext cx="395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3996760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Mass continuity equation 1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Geometric coordinates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9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marL="2243138" lvl="4" indent="0">
                  <a:buNone/>
                </a:pPr>
                <a:endParaRPr lang="en-GB" sz="2000" dirty="0" smtClean="0"/>
              </a:p>
              <a:p>
                <a:pPr marL="2243138" lvl="4" indent="0">
                  <a:buNone/>
                </a:pPr>
                <a:r>
                  <a:rPr lang="en-GB" sz="2000" dirty="0" smtClean="0"/>
                  <a:t>Mass of element </a:t>
                </a:r>
              </a:p>
              <a:p>
                <a:pPr marL="2243138" lvl="4" indent="0">
                  <a:buNone/>
                </a:pPr>
                <a:r>
                  <a:rPr lang="el-GR" sz="2000" dirty="0" smtClean="0"/>
                  <a:t>Δ</a:t>
                </a:r>
                <a:r>
                  <a:rPr lang="en-GB" sz="2000" dirty="0" smtClean="0"/>
                  <a:t>M = </a:t>
                </a:r>
                <a:r>
                  <a:rPr lang="el-GR" sz="2000" dirty="0" smtClean="0"/>
                  <a:t>ρΔ</a:t>
                </a:r>
                <a:r>
                  <a:rPr lang="en-GB" sz="2000" dirty="0" smtClean="0"/>
                  <a:t>x</a:t>
                </a:r>
                <a:r>
                  <a:rPr lang="el-GR" sz="2000" dirty="0" smtClean="0"/>
                  <a:t>Δ</a:t>
                </a:r>
                <a:r>
                  <a:rPr lang="en-GB" sz="2000" dirty="0" smtClean="0"/>
                  <a:t>y</a:t>
                </a:r>
                <a:r>
                  <a:rPr lang="el-GR" sz="2000" dirty="0" smtClean="0"/>
                  <a:t>Δ</a:t>
                </a:r>
                <a:r>
                  <a:rPr lang="en-GB" sz="2000" dirty="0" smtClean="0"/>
                  <a:t>z</a:t>
                </a:r>
              </a:p>
              <a:p>
                <a:pPr marL="2243138" lvl="4" indent="0">
                  <a:buNone/>
                </a:pPr>
                <a:endParaRPr lang="en-GB" sz="2000" dirty="0"/>
              </a:p>
              <a:p>
                <a:pPr marL="2243138" lvl="4" indent="0">
                  <a:buNone/>
                </a:pPr>
                <a:endParaRPr lang="en-GB" sz="2000" dirty="0" smtClean="0"/>
              </a:p>
              <a:p>
                <a:pPr marL="0" lvl="4" indent="0">
                  <a:buNone/>
                </a:pPr>
                <a:endParaRPr lang="en-GB" sz="2000" i="1" dirty="0" smtClean="0">
                  <a:latin typeface="Cambria Math" panose="02040503050406030204" pitchFamily="18" charset="0"/>
                </a:endParaRPr>
              </a:p>
              <a:p>
                <a:pPr marL="0" lvl="4" indent="0">
                  <a:buNone/>
                </a:pPr>
                <a:endParaRPr lang="en-GB" sz="2000" i="1" dirty="0">
                  <a:latin typeface="Cambria Math" panose="02040503050406030204" pitchFamily="18" charset="0"/>
                </a:endParaRPr>
              </a:p>
              <a:p>
                <a:pPr marL="0" lvl="4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GB" sz="2000" dirty="0" smtClean="0"/>
                  <a:t> </a:t>
                </a:r>
                <a14:m>
                  <m:oMath xmlns:m="http://schemas.openxmlformats.org/officeDocument/2006/math">
                    <m:r>
                      <a:rPr lang="en-GB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num>
                      <m:den>
                        <m: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2000" dirty="0"/>
              </a:p>
              <a:p>
                <a:pPr marL="0" lvl="4" indent="0">
                  <a:buNone/>
                </a:pPr>
                <a:endParaRPr lang="en-GB" sz="2000" dirty="0" smtClean="0"/>
              </a:p>
              <a:p>
                <a:pPr marL="0" lvl="4" indent="0">
                  <a:buNone/>
                </a:pPr>
                <a:r>
                  <a:rPr lang="en-GB" sz="2000" dirty="0" smtClean="0"/>
                  <a:t>But</a:t>
                </a:r>
                <a:endParaRPr lang="en-GB" sz="2000" dirty="0"/>
              </a:p>
              <a:p>
                <a:pPr marL="0" lvl="4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+∆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0" name="Content Placeholder 9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9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6" name="Cube 5"/>
          <p:cNvSpPr/>
          <p:nvPr/>
        </p:nvSpPr>
        <p:spPr>
          <a:xfrm>
            <a:off x="892796" y="2408917"/>
            <a:ext cx="1338607" cy="1432874"/>
          </a:xfrm>
          <a:prstGeom prst="cub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2192909" y="2814637"/>
            <a:ext cx="480767" cy="371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r>
              <a:rPr lang="en-GB" dirty="0" smtClean="0"/>
              <a:t>z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2048759" y="3593084"/>
            <a:ext cx="480767" cy="371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r>
              <a:rPr lang="en-GB" dirty="0"/>
              <a:t>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90919" y="3835507"/>
            <a:ext cx="480767" cy="371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r>
              <a:rPr lang="en-GB" dirty="0" smtClean="0"/>
              <a:t>x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673480" y="3645819"/>
            <a:ext cx="3393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x</a:t>
            </a:r>
            <a:endParaRPr lang="en-GB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1400325" y="3564695"/>
            <a:ext cx="670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x</a:t>
            </a:r>
            <a:r>
              <a:rPr lang="en-GB" sz="1600" dirty="0" smtClean="0"/>
              <a:t>+</a:t>
            </a:r>
            <a:r>
              <a:rPr lang="el-GR" sz="1600" dirty="0" smtClean="0"/>
              <a:t>Δ</a:t>
            </a:r>
            <a:r>
              <a:rPr lang="en-GB" sz="1600" dirty="0" smtClean="0"/>
              <a:t>x</a:t>
            </a:r>
            <a:endParaRPr lang="en-GB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Mass continuity equation 1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Geometric coordinates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9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marL="2243138" lvl="4" indent="0">
                  <a:buNone/>
                </a:pPr>
                <a:endParaRPr lang="en-GB" sz="2000" dirty="0" smtClean="0"/>
              </a:p>
              <a:p>
                <a:pPr marL="2243138" lvl="4" indent="0">
                  <a:buNone/>
                </a:pPr>
                <a:r>
                  <a:rPr lang="en-GB" sz="2000" dirty="0" smtClean="0"/>
                  <a:t>Mass of element </a:t>
                </a:r>
              </a:p>
              <a:p>
                <a:pPr marL="2243138" lvl="4" indent="0">
                  <a:buNone/>
                </a:pPr>
                <a:r>
                  <a:rPr lang="el-GR" sz="2000" dirty="0" smtClean="0"/>
                  <a:t>Δ</a:t>
                </a:r>
                <a:r>
                  <a:rPr lang="en-GB" sz="2000" dirty="0" smtClean="0"/>
                  <a:t>M = </a:t>
                </a:r>
                <a:r>
                  <a:rPr lang="el-GR" sz="2000" dirty="0" smtClean="0"/>
                  <a:t>ρΔ</a:t>
                </a:r>
                <a:r>
                  <a:rPr lang="en-GB" sz="2000" dirty="0" smtClean="0"/>
                  <a:t>x</a:t>
                </a:r>
                <a:r>
                  <a:rPr lang="el-GR" sz="2000" dirty="0" smtClean="0"/>
                  <a:t>Δ</a:t>
                </a:r>
                <a:r>
                  <a:rPr lang="en-GB" sz="2000" dirty="0" smtClean="0"/>
                  <a:t>y</a:t>
                </a:r>
                <a:r>
                  <a:rPr lang="el-GR" sz="2000" dirty="0" smtClean="0"/>
                  <a:t>Δ</a:t>
                </a:r>
                <a:r>
                  <a:rPr lang="en-GB" sz="2000" dirty="0" smtClean="0"/>
                  <a:t>z</a:t>
                </a:r>
              </a:p>
              <a:p>
                <a:pPr marL="2243138" lvl="4" indent="0">
                  <a:buNone/>
                </a:pPr>
                <a:endParaRPr lang="en-GB" sz="2000" dirty="0"/>
              </a:p>
              <a:p>
                <a:pPr marL="2243138" lvl="4" indent="0">
                  <a:buNone/>
                </a:pPr>
                <a:endParaRPr lang="en-GB" sz="2000" dirty="0" smtClean="0"/>
              </a:p>
              <a:p>
                <a:pPr marL="0" lvl="4" indent="0">
                  <a:buNone/>
                </a:pPr>
                <a:endParaRPr lang="en-GB" sz="2000" i="1" dirty="0" smtClean="0">
                  <a:latin typeface="Cambria Math" panose="02040503050406030204" pitchFamily="18" charset="0"/>
                </a:endParaRPr>
              </a:p>
              <a:p>
                <a:pPr marL="0" lvl="4" indent="0">
                  <a:buNone/>
                </a:pPr>
                <a:endParaRPr lang="en-GB" sz="2000" i="1" dirty="0">
                  <a:latin typeface="Cambria Math" panose="02040503050406030204" pitchFamily="18" charset="0"/>
                </a:endParaRPr>
              </a:p>
              <a:p>
                <a:pPr marL="0" lvl="4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GB" sz="2000" dirty="0" smtClean="0"/>
                  <a:t> </a:t>
                </a:r>
                <a14:m>
                  <m:oMath xmlns:m="http://schemas.openxmlformats.org/officeDocument/2006/math">
                    <m:r>
                      <a:rPr lang="en-GB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num>
                      <m:den>
                        <m: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2000" dirty="0"/>
              </a:p>
              <a:p>
                <a:pPr marL="0" lvl="4" indent="0">
                  <a:buNone/>
                </a:pPr>
                <a:endParaRPr lang="en-GB" sz="2000" dirty="0" smtClean="0"/>
              </a:p>
              <a:p>
                <a:pPr marL="0" lvl="4" indent="0">
                  <a:buNone/>
                </a:pPr>
                <a:r>
                  <a:rPr lang="en-GB" sz="2000" dirty="0" smtClean="0"/>
                  <a:t>But</a:t>
                </a:r>
                <a:endParaRPr lang="en-GB" sz="2000" dirty="0"/>
              </a:p>
              <a:p>
                <a:pPr marL="0" lvl="4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+∆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0" name="Content Placeholder 9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9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11"/>
              <p:cNvSpPr>
                <a:spLocks noGrp="1"/>
              </p:cNvSpPr>
              <p:nvPr>
                <p:ph sz="quarter" idx="4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r>
                            <a:rPr lang="en-GB" sz="18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num>
                        <m:den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</m:t>
                      </m:r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 </m:t>
                      </m:r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num>
                        <m:den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</m:t>
                      </m:r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+…</m:t>
                      </m:r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𝛻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/>
                  <a:t>b</a:t>
                </a:r>
                <a:r>
                  <a:rPr lang="en-GB" dirty="0" smtClean="0"/>
                  <a:t>y conservation of mass. So: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den>
                    </m:f>
                    <m:f>
                      <m:fPr>
                        <m:ctrlPr>
                          <a:rPr lang="en-GB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GB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num>
                      <m:den>
                        <m:r>
                          <a:rPr lang="en-GB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  <m:r>
                      <a:rPr lang="en-GB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GB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𝑽</m:t>
                    </m:r>
                  </m:oMath>
                </a14:m>
                <a:r>
                  <a:rPr lang="en-GB" sz="2800" dirty="0" smtClean="0">
                    <a:solidFill>
                      <a:srgbClr val="FF0000"/>
                    </a:solidFill>
                  </a:rPr>
                  <a:t> = 0</a:t>
                </a:r>
                <a:endParaRPr lang="en-GB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Content Placeholder 1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blipFill>
                <a:blip r:embed="rId3"/>
                <a:stretch>
                  <a:fillRect l="-24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be 5"/>
          <p:cNvSpPr/>
          <p:nvPr/>
        </p:nvSpPr>
        <p:spPr>
          <a:xfrm>
            <a:off x="892796" y="2408917"/>
            <a:ext cx="1338607" cy="1432874"/>
          </a:xfrm>
          <a:prstGeom prst="cub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2192909" y="2814637"/>
            <a:ext cx="480767" cy="371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r>
              <a:rPr lang="en-GB" dirty="0" smtClean="0"/>
              <a:t>z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2048759" y="3593084"/>
            <a:ext cx="480767" cy="371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r>
              <a:rPr lang="en-GB" dirty="0"/>
              <a:t>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90919" y="3835507"/>
            <a:ext cx="480767" cy="371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r>
              <a:rPr lang="en-GB" dirty="0" smtClean="0"/>
              <a:t>x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673480" y="3645819"/>
            <a:ext cx="3393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x</a:t>
            </a:r>
            <a:endParaRPr lang="en-GB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1400325" y="3564695"/>
            <a:ext cx="670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x</a:t>
            </a:r>
            <a:r>
              <a:rPr lang="en-GB" sz="1600" dirty="0" smtClean="0"/>
              <a:t>+</a:t>
            </a:r>
            <a:r>
              <a:rPr lang="el-GR" sz="1600" dirty="0" smtClean="0"/>
              <a:t>Δ</a:t>
            </a:r>
            <a:r>
              <a:rPr lang="en-GB" sz="1600" dirty="0" smtClean="0"/>
              <a:t>x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319737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Mass continuity equation 2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Pressure coordinates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9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2243138" lvl="4" indent="0">
                  <a:buNone/>
                </a:pPr>
                <a:endParaRPr lang="en-GB" sz="2000" dirty="0" smtClean="0"/>
              </a:p>
              <a:p>
                <a:pPr marL="2243138" lvl="4" indent="0">
                  <a:buNone/>
                </a:pPr>
                <a:r>
                  <a:rPr lang="en-GB" sz="2000" dirty="0" smtClean="0"/>
                  <a:t>Mass of element </a:t>
                </a:r>
              </a:p>
              <a:p>
                <a:pPr marL="2243138" lvl="4" indent="0">
                  <a:buNone/>
                </a:pPr>
                <a:r>
                  <a:rPr lang="el-GR" sz="2000" dirty="0" smtClean="0"/>
                  <a:t>Δ</a:t>
                </a:r>
                <a:r>
                  <a:rPr lang="en-GB" sz="2000" dirty="0" smtClean="0"/>
                  <a:t>M = g</a:t>
                </a:r>
                <a:r>
                  <a:rPr lang="en-GB" sz="2000" baseline="30000" dirty="0" smtClean="0"/>
                  <a:t>-1</a:t>
                </a:r>
                <a:r>
                  <a:rPr lang="el-GR" sz="2000" dirty="0" smtClean="0"/>
                  <a:t>Δ</a:t>
                </a:r>
                <a:r>
                  <a:rPr lang="en-GB" sz="2000" dirty="0" smtClean="0"/>
                  <a:t>x</a:t>
                </a:r>
                <a:r>
                  <a:rPr lang="el-GR" sz="2000" dirty="0" smtClean="0"/>
                  <a:t>Δ</a:t>
                </a:r>
                <a:r>
                  <a:rPr lang="en-GB" sz="2000" dirty="0" smtClean="0"/>
                  <a:t>y</a:t>
                </a:r>
                <a:r>
                  <a:rPr lang="el-GR" sz="2000" dirty="0" smtClean="0"/>
                  <a:t>Δ</a:t>
                </a:r>
                <a:r>
                  <a:rPr lang="en-GB" sz="2000" dirty="0" smtClean="0"/>
                  <a:t>p</a:t>
                </a:r>
              </a:p>
              <a:p>
                <a:pPr marL="2243138" lvl="4" indent="0">
                  <a:buNone/>
                </a:pPr>
                <a:endParaRPr lang="en-GB" sz="2000" dirty="0" smtClean="0"/>
              </a:p>
              <a:p>
                <a:pPr marL="2243138" lvl="4" indent="0">
                  <a:buNone/>
                </a:pPr>
                <a:r>
                  <a:rPr lang="en-GB" sz="2000" dirty="0" smtClean="0"/>
                  <a:t>since</a:t>
                </a:r>
                <a:endParaRPr lang="en-GB" sz="2000" dirty="0"/>
              </a:p>
              <a:p>
                <a:pPr marL="2243138" lvl="4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en-GB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den>
                      </m:f>
                      <m:r>
                        <a:rPr lang="en-GB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GB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</a:endParaRPr>
              </a:p>
              <a:p>
                <a:pPr marL="0" lvl="4" indent="0">
                  <a:buNone/>
                </a:pPr>
                <a:endParaRPr lang="en-GB" sz="2000" i="1" dirty="0">
                  <a:latin typeface="Cambria Math" panose="02040503050406030204" pitchFamily="18" charset="0"/>
                </a:endParaRPr>
              </a:p>
              <a:p>
                <a:pPr marL="0" lvl="4" indent="0">
                  <a:lnSpc>
                    <a:spcPct val="12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GB" sz="2400" dirty="0" smtClean="0"/>
                  <a:t> 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2400" dirty="0"/>
              </a:p>
              <a:p>
                <a:pPr marL="0" lvl="4" indent="0">
                  <a:buNone/>
                </a:pPr>
                <a:endParaRPr lang="en-GB" sz="2000" dirty="0" smtClean="0"/>
              </a:p>
              <a:p>
                <a:pPr marL="0" lvl="4" indent="0">
                  <a:buNone/>
                </a:pPr>
                <a:r>
                  <a:rPr lang="en-GB" sz="2000" dirty="0" smtClean="0"/>
                  <a:t>But</a:t>
                </a:r>
                <a:endParaRPr lang="en-GB" sz="2000" dirty="0"/>
              </a:p>
              <a:p>
                <a:pPr marL="0" lvl="4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+∆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0" name="Content Placeholder 9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2000" dirty="0"/>
          </a:p>
        </p:txBody>
      </p:sp>
      <p:sp>
        <p:nvSpPr>
          <p:cNvPr id="6" name="Cube 5"/>
          <p:cNvSpPr/>
          <p:nvPr/>
        </p:nvSpPr>
        <p:spPr>
          <a:xfrm>
            <a:off x="892796" y="2408917"/>
            <a:ext cx="1338607" cy="1432874"/>
          </a:xfrm>
          <a:prstGeom prst="cub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2192909" y="2814637"/>
            <a:ext cx="480767" cy="371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r>
              <a:rPr lang="en-GB" dirty="0"/>
              <a:t>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48759" y="3593084"/>
            <a:ext cx="480767" cy="371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r>
              <a:rPr lang="en-GB" dirty="0"/>
              <a:t>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90919" y="3835507"/>
            <a:ext cx="480767" cy="371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r>
              <a:rPr lang="en-GB" dirty="0" smtClean="0"/>
              <a:t>x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673480" y="3645819"/>
            <a:ext cx="3393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x</a:t>
            </a:r>
            <a:endParaRPr lang="en-GB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1400325" y="3564695"/>
            <a:ext cx="670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x</a:t>
            </a:r>
            <a:r>
              <a:rPr lang="en-GB" sz="1600" dirty="0" smtClean="0"/>
              <a:t>+</a:t>
            </a:r>
            <a:r>
              <a:rPr lang="el-GR" sz="1600" dirty="0" smtClean="0"/>
              <a:t>Δ</a:t>
            </a:r>
            <a:r>
              <a:rPr lang="en-GB" sz="1600" dirty="0" smtClean="0"/>
              <a:t>x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18452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Mass continuity equation 2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Pressure coordinates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9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2243138" lvl="4" indent="0">
                  <a:buNone/>
                </a:pPr>
                <a:endParaRPr lang="en-GB" sz="2000" dirty="0" smtClean="0"/>
              </a:p>
              <a:p>
                <a:pPr marL="2243138" lvl="4" indent="0">
                  <a:buNone/>
                </a:pPr>
                <a:r>
                  <a:rPr lang="en-GB" sz="2000" dirty="0" smtClean="0"/>
                  <a:t>Mass of element </a:t>
                </a:r>
              </a:p>
              <a:p>
                <a:pPr marL="2243138" lvl="4" indent="0">
                  <a:buNone/>
                </a:pPr>
                <a:r>
                  <a:rPr lang="el-GR" sz="2000" dirty="0" smtClean="0"/>
                  <a:t>Δ</a:t>
                </a:r>
                <a:r>
                  <a:rPr lang="en-GB" sz="2000" dirty="0" smtClean="0"/>
                  <a:t>M = g</a:t>
                </a:r>
                <a:r>
                  <a:rPr lang="en-GB" sz="2000" baseline="30000" dirty="0" smtClean="0"/>
                  <a:t>-1</a:t>
                </a:r>
                <a:r>
                  <a:rPr lang="el-GR" sz="2000" dirty="0" smtClean="0"/>
                  <a:t>Δ</a:t>
                </a:r>
                <a:r>
                  <a:rPr lang="en-GB" sz="2000" dirty="0" smtClean="0"/>
                  <a:t>x</a:t>
                </a:r>
                <a:r>
                  <a:rPr lang="el-GR" sz="2000" dirty="0" smtClean="0"/>
                  <a:t>Δ</a:t>
                </a:r>
                <a:r>
                  <a:rPr lang="en-GB" sz="2000" dirty="0" smtClean="0"/>
                  <a:t>y</a:t>
                </a:r>
                <a:r>
                  <a:rPr lang="el-GR" sz="2000" dirty="0" smtClean="0"/>
                  <a:t>Δ</a:t>
                </a:r>
                <a:r>
                  <a:rPr lang="en-GB" sz="2000" dirty="0" smtClean="0"/>
                  <a:t>p</a:t>
                </a:r>
              </a:p>
              <a:p>
                <a:pPr marL="2243138" lvl="4" indent="0">
                  <a:buNone/>
                </a:pPr>
                <a:endParaRPr lang="en-GB" sz="2000" dirty="0" smtClean="0"/>
              </a:p>
              <a:p>
                <a:pPr marL="2243138" lvl="4" indent="0">
                  <a:buNone/>
                </a:pPr>
                <a:r>
                  <a:rPr lang="en-GB" sz="2000" dirty="0" smtClean="0"/>
                  <a:t>since</a:t>
                </a:r>
                <a:endParaRPr lang="en-GB" sz="2000" dirty="0"/>
              </a:p>
              <a:p>
                <a:pPr marL="2243138" lvl="4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en-GB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den>
                      </m:f>
                      <m:r>
                        <a:rPr lang="en-GB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GB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</a:endParaRPr>
              </a:p>
              <a:p>
                <a:pPr marL="0" lvl="4" indent="0">
                  <a:buNone/>
                </a:pPr>
                <a:endParaRPr lang="en-GB" sz="2000" i="1" dirty="0">
                  <a:latin typeface="Cambria Math" panose="02040503050406030204" pitchFamily="18" charset="0"/>
                </a:endParaRPr>
              </a:p>
              <a:p>
                <a:pPr marL="0" lvl="4" indent="0">
                  <a:lnSpc>
                    <a:spcPct val="12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GB" sz="2400" dirty="0" smtClean="0"/>
                  <a:t> 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2400" dirty="0"/>
              </a:p>
              <a:p>
                <a:pPr marL="0" lvl="4" indent="0">
                  <a:buNone/>
                </a:pPr>
                <a:endParaRPr lang="en-GB" sz="2000" dirty="0" smtClean="0"/>
              </a:p>
              <a:p>
                <a:pPr marL="0" lvl="4" indent="0">
                  <a:buNone/>
                </a:pPr>
                <a:r>
                  <a:rPr lang="en-GB" sz="2000" dirty="0" smtClean="0"/>
                  <a:t>But</a:t>
                </a:r>
                <a:endParaRPr lang="en-GB" sz="2000" dirty="0"/>
              </a:p>
              <a:p>
                <a:pPr marL="0" lvl="4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+∆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0" name="Content Placeholder 9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11"/>
              <p:cNvSpPr>
                <a:spLocks noGrp="1"/>
              </p:cNvSpPr>
              <p:nvPr>
                <p:ph sz="quarter" idx="4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r>
                            <a:rPr lang="en-GB" sz="18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800" i="1">
                              <a:latin typeface="Cambria Math" panose="02040503050406030204" pitchFamily="18" charset="0"/>
                            </a:rPr>
                            <m:t>𝑔</m:t>
                          </m:r>
                        </m:den>
                      </m:f>
                      <m:f>
                        <m:fPr>
                          <m:ctrlP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num>
                        <m:den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GB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𝛻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/>
                  <a:t>b</a:t>
                </a:r>
                <a:r>
                  <a:rPr lang="en-GB" dirty="0" smtClean="0"/>
                  <a:t>y conservation of mass. So: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GB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  <m:r>
                      <a:rPr lang="en-GB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GB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𝑽</m:t>
                    </m:r>
                  </m:oMath>
                </a14:m>
                <a:r>
                  <a:rPr lang="en-GB" sz="2800" dirty="0" smtClean="0">
                    <a:solidFill>
                      <a:srgbClr val="FF0000"/>
                    </a:solidFill>
                  </a:rPr>
                  <a:t> = 0</a:t>
                </a:r>
              </a:p>
              <a:p>
                <a:pPr marL="0" indent="0" algn="ctr">
                  <a:buNone/>
                </a:pPr>
                <a:r>
                  <a:rPr lang="en-GB" sz="2000" dirty="0" smtClean="0">
                    <a:solidFill>
                      <a:srgbClr val="FF0000"/>
                    </a:solidFill>
                  </a:rPr>
                  <a:t>Under the hydrostatic assumption, air behaves like an incompressible fluid! </a:t>
                </a:r>
              </a:p>
              <a:p>
                <a:pPr marL="0" indent="0" algn="ctr">
                  <a:buNone/>
                </a:pPr>
                <a:r>
                  <a:rPr lang="en-GB" sz="2000" dirty="0" smtClean="0"/>
                  <a:t>(compressibility of air only important on small scales – e.g. sound waves)</a:t>
                </a:r>
                <a:endParaRPr lang="en-GB" sz="2000" dirty="0"/>
              </a:p>
            </p:txBody>
          </p:sp>
        </mc:Choice>
        <mc:Fallback xmlns="">
          <p:sp>
            <p:nvSpPr>
              <p:cNvPr id="12" name="Content Placeholder 1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blipFill>
                <a:blip r:embed="rId3"/>
                <a:stretch>
                  <a:fillRect l="-1961" r="-6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be 5"/>
          <p:cNvSpPr/>
          <p:nvPr/>
        </p:nvSpPr>
        <p:spPr>
          <a:xfrm>
            <a:off x="892796" y="2408917"/>
            <a:ext cx="1338607" cy="1432874"/>
          </a:xfrm>
          <a:prstGeom prst="cub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2192909" y="2814637"/>
            <a:ext cx="480767" cy="371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r>
              <a:rPr lang="en-GB" dirty="0"/>
              <a:t>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48759" y="3593084"/>
            <a:ext cx="480767" cy="371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r>
              <a:rPr lang="en-GB" dirty="0"/>
              <a:t>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90919" y="3835507"/>
            <a:ext cx="480767" cy="371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r>
              <a:rPr lang="en-GB" dirty="0" smtClean="0"/>
              <a:t>x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673480" y="3645819"/>
            <a:ext cx="3393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x</a:t>
            </a:r>
            <a:endParaRPr lang="en-GB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1400325" y="3564695"/>
            <a:ext cx="670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x</a:t>
            </a:r>
            <a:r>
              <a:rPr lang="en-GB" sz="1600" dirty="0" smtClean="0"/>
              <a:t>+</a:t>
            </a:r>
            <a:r>
              <a:rPr lang="el-GR" sz="1600" dirty="0" smtClean="0"/>
              <a:t>Δ</a:t>
            </a:r>
            <a:r>
              <a:rPr lang="en-GB" sz="1600" dirty="0" smtClean="0"/>
              <a:t>x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248110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Convergence and Divergence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Since </a:t>
                </a:r>
                <a:r>
                  <a:rPr lang="en-GB" dirty="0" smtClean="0">
                    <a:sym typeface="Symbol" panose="05050102010706020507" pitchFamily="18" charset="2"/>
                  </a:rPr>
                  <a:t>.</a:t>
                </a:r>
                <a:r>
                  <a:rPr lang="en-GB" b="1" dirty="0" smtClean="0">
                    <a:sym typeface="Symbol" panose="05050102010706020507" pitchFamily="18" charset="2"/>
                  </a:rPr>
                  <a:t>V </a:t>
                </a:r>
                <a:r>
                  <a:rPr lang="en-GB" dirty="0" smtClean="0">
                    <a:sym typeface="Symbol" panose="05050102010706020507" pitchFamily="18" charset="2"/>
                  </a:rPr>
                  <a:t> 0, the term ‘divergence’ is used for the horizontal components only: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𝛻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𝑼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𝜕𝜔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 lang="en-GB" b="0" dirty="0" smtClean="0"/>
              </a:p>
              <a:p>
                <a:pPr>
                  <a:buFont typeface="Symbol" panose="05050102010706020507" pitchFamily="18" charset="2"/>
                  <a:buChar char="w"/>
                </a:pPr>
                <a:r>
                  <a:rPr lang="en-GB" dirty="0" smtClean="0">
                    <a:sym typeface="Symbol" panose="05050102010706020507" pitchFamily="18" charset="2"/>
                  </a:rPr>
                  <a:t>= </a:t>
                </a:r>
                <a:r>
                  <a:rPr lang="en-GB" dirty="0" err="1" smtClean="0">
                    <a:sym typeface="Symbol" panose="05050102010706020507" pitchFamily="18" charset="2"/>
                  </a:rPr>
                  <a:t>dp</a:t>
                </a:r>
                <a:r>
                  <a:rPr lang="en-GB" dirty="0" smtClean="0">
                    <a:sym typeface="Symbol" panose="05050102010706020507" pitchFamily="18" charset="2"/>
                  </a:rPr>
                  <a:t>/</a:t>
                </a:r>
                <a:r>
                  <a:rPr lang="en-GB" dirty="0" err="1" smtClean="0">
                    <a:sym typeface="Symbol" panose="05050102010706020507" pitchFamily="18" charset="2"/>
                  </a:rPr>
                  <a:t>dt</a:t>
                </a:r>
                <a:r>
                  <a:rPr lang="en-GB" dirty="0" smtClean="0">
                    <a:sym typeface="Symbol" panose="05050102010706020507" pitchFamily="18" charset="2"/>
                  </a:rPr>
                  <a:t> is the vertical velocity in pressure coordinates. Roughly:</a:t>
                </a:r>
              </a:p>
              <a:p>
                <a:pPr algn="ctr">
                  <a:buFont typeface="Symbol" panose="05050102010706020507" pitchFamily="18" charset="2"/>
                  <a:buChar char="w"/>
                </a:pPr>
                <a:r>
                  <a:rPr lang="en-GB" dirty="0" smtClean="0">
                    <a:sym typeface="Symbol" panose="05050102010706020507" pitchFamily="18" charset="2"/>
                  </a:rPr>
                  <a:t>≈ -g</a:t>
                </a:r>
                <a:r>
                  <a:rPr lang="el-GR" dirty="0" smtClean="0">
                    <a:sym typeface="Symbol" panose="05050102010706020507" pitchFamily="18" charset="2"/>
                  </a:rPr>
                  <a:t>ρ</a:t>
                </a:r>
                <a:r>
                  <a:rPr lang="en-GB" dirty="0" smtClean="0">
                    <a:sym typeface="Symbol" panose="05050102010706020507" pitchFamily="18" charset="2"/>
                  </a:rPr>
                  <a:t>w</a:t>
                </a:r>
                <a:endParaRPr lang="en-GB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GB" dirty="0" smtClean="0">
                    <a:solidFill>
                      <a:srgbClr val="FF0000"/>
                    </a:solidFill>
                    <a:sym typeface="Symbol" panose="05050102010706020507" pitchFamily="18" charset="2"/>
                  </a:rPr>
                  <a:t>Patterns of (horizontal) convergence and divergence determine vertical motion</a:t>
                </a:r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2715" t="-3235" r="-33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114800" y="2974156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733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Convergence and Divergence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Since </a:t>
                </a:r>
                <a:r>
                  <a:rPr lang="en-GB" dirty="0" smtClean="0">
                    <a:sym typeface="Symbol" panose="05050102010706020507" pitchFamily="18" charset="2"/>
                  </a:rPr>
                  <a:t>.</a:t>
                </a:r>
                <a:r>
                  <a:rPr lang="en-GB" b="1" dirty="0" smtClean="0">
                    <a:sym typeface="Symbol" panose="05050102010706020507" pitchFamily="18" charset="2"/>
                  </a:rPr>
                  <a:t>V </a:t>
                </a:r>
                <a:r>
                  <a:rPr lang="en-GB" dirty="0" smtClean="0">
                    <a:sym typeface="Symbol" panose="05050102010706020507" pitchFamily="18" charset="2"/>
                  </a:rPr>
                  <a:t> 0, the term ‘divergence’ is used for the horizontal components only: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𝛻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𝑼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𝜕𝜔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 lang="en-GB" b="0" dirty="0" smtClean="0"/>
              </a:p>
              <a:p>
                <a:pPr>
                  <a:buFont typeface="Symbol" panose="05050102010706020507" pitchFamily="18" charset="2"/>
                  <a:buChar char="w"/>
                </a:pPr>
                <a:r>
                  <a:rPr lang="en-GB" dirty="0" smtClean="0">
                    <a:sym typeface="Symbol" panose="05050102010706020507" pitchFamily="18" charset="2"/>
                  </a:rPr>
                  <a:t>= </a:t>
                </a:r>
                <a:r>
                  <a:rPr lang="en-GB" dirty="0" err="1" smtClean="0">
                    <a:sym typeface="Symbol" panose="05050102010706020507" pitchFamily="18" charset="2"/>
                  </a:rPr>
                  <a:t>dp</a:t>
                </a:r>
                <a:r>
                  <a:rPr lang="en-GB" dirty="0" smtClean="0">
                    <a:sym typeface="Symbol" panose="05050102010706020507" pitchFamily="18" charset="2"/>
                  </a:rPr>
                  <a:t>/</a:t>
                </a:r>
                <a:r>
                  <a:rPr lang="en-GB" dirty="0" err="1" smtClean="0">
                    <a:sym typeface="Symbol" panose="05050102010706020507" pitchFamily="18" charset="2"/>
                  </a:rPr>
                  <a:t>dt</a:t>
                </a:r>
                <a:r>
                  <a:rPr lang="en-GB" dirty="0" smtClean="0">
                    <a:sym typeface="Symbol" panose="05050102010706020507" pitchFamily="18" charset="2"/>
                  </a:rPr>
                  <a:t> is the vertical velocity in pressure coordinates. Roughly:</a:t>
                </a:r>
              </a:p>
              <a:p>
                <a:pPr algn="ctr">
                  <a:buFont typeface="Symbol" panose="05050102010706020507" pitchFamily="18" charset="2"/>
                  <a:buChar char="w"/>
                </a:pPr>
                <a:r>
                  <a:rPr lang="en-GB" dirty="0" smtClean="0">
                    <a:sym typeface="Symbol" panose="05050102010706020507" pitchFamily="18" charset="2"/>
                  </a:rPr>
                  <a:t>≈ -g</a:t>
                </a:r>
                <a:r>
                  <a:rPr lang="el-GR" dirty="0" smtClean="0">
                    <a:sym typeface="Symbol" panose="05050102010706020507" pitchFamily="18" charset="2"/>
                  </a:rPr>
                  <a:t>ρ</a:t>
                </a:r>
                <a:r>
                  <a:rPr lang="en-GB" dirty="0" smtClean="0">
                    <a:sym typeface="Symbol" panose="05050102010706020507" pitchFamily="18" charset="2"/>
                  </a:rPr>
                  <a:t>w</a:t>
                </a:r>
                <a:endParaRPr lang="en-GB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GB" dirty="0" smtClean="0">
                    <a:solidFill>
                      <a:srgbClr val="FF0000"/>
                    </a:solidFill>
                    <a:sym typeface="Symbol" panose="05050102010706020507" pitchFamily="18" charset="2"/>
                  </a:rPr>
                  <a:t>Patterns of (horizontal) convergence and divergence determine vertical motion</a:t>
                </a:r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2413" t="-21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dirty="0" smtClean="0"/>
              <a:t>Weather systems are vertically coherent (300 and 700 </a:t>
            </a:r>
            <a:r>
              <a:rPr lang="en-GB" dirty="0" err="1" smtClean="0"/>
              <a:t>mb</a:t>
            </a:r>
            <a:r>
              <a:rPr lang="en-GB" dirty="0" smtClean="0"/>
              <a:t> </a:t>
            </a:r>
            <a:r>
              <a:rPr lang="en-GB" dirty="0" smtClean="0"/>
              <a:t>charts qualitatively similar).</a:t>
            </a:r>
          </a:p>
          <a:p>
            <a:pPr marL="0" indent="0">
              <a:lnSpc>
                <a:spcPct val="120000"/>
              </a:lnSpc>
              <a:buNone/>
            </a:pPr>
            <a:endParaRPr lang="en-GB" dirty="0"/>
          </a:p>
          <a:p>
            <a:pPr marL="0" indent="0">
              <a:lnSpc>
                <a:spcPct val="120000"/>
              </a:lnSpc>
              <a:buNone/>
            </a:pPr>
            <a:r>
              <a:rPr lang="en-GB" dirty="0" smtClean="0"/>
              <a:t>So, the sign of w and </a:t>
            </a:r>
            <a:r>
              <a:rPr lang="en-GB" dirty="0" smtClean="0">
                <a:sym typeface="Symbol" panose="05050102010706020507" pitchFamily="18" charset="2"/>
              </a:rPr>
              <a:t> doesn’t change in the vertical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dirty="0" smtClean="0">
                <a:sym typeface="Symbol" panose="05050102010706020507" pitchFamily="18" charset="2"/>
              </a:rPr>
              <a:t>At the ground, w, = 0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dirty="0" smtClean="0">
                <a:sym typeface="Symbol" panose="05050102010706020507" pitchFamily="18" charset="2"/>
              </a:rPr>
              <a:t>At the tropopause w, ≈ 0 since stratosphere restricts vertical motion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114800" y="2974156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4592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Convergence-Divergence Dipoles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Positive </a:t>
            </a:r>
            <a:r>
              <a:rPr lang="en-GB" sz="2400" dirty="0" smtClean="0">
                <a:sym typeface="Symbol" panose="05050102010706020507" pitchFamily="18" charset="2"/>
              </a:rPr>
              <a:t> (downward motion)</a:t>
            </a:r>
            <a:endParaRPr lang="en-GB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 smtClean="0"/>
              <a:t>Negative </a:t>
            </a:r>
            <a:r>
              <a:rPr lang="en-GB" sz="2400" dirty="0">
                <a:sym typeface="Symbol" panose="05050102010706020507" pitchFamily="18" charset="2"/>
              </a:rPr>
              <a:t> </a:t>
            </a:r>
            <a:r>
              <a:rPr lang="en-GB" sz="2400" dirty="0" smtClean="0">
                <a:sym typeface="Symbol" panose="05050102010706020507" pitchFamily="18" charset="2"/>
              </a:rPr>
              <a:t>(upward </a:t>
            </a:r>
            <a:r>
              <a:rPr lang="en-GB" sz="2400" dirty="0">
                <a:sym typeface="Symbol" panose="05050102010706020507" pitchFamily="18" charset="2"/>
              </a:rPr>
              <a:t>motion)</a:t>
            </a:r>
            <a:endParaRPr lang="en-GB" sz="2400" dirty="0"/>
          </a:p>
          <a:p>
            <a:pPr marL="0" indent="0">
              <a:buNone/>
            </a:pPr>
            <a:endParaRPr lang="en-GB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25485" y="2149311"/>
            <a:ext cx="18853" cy="32805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234911" y="5448693"/>
            <a:ext cx="246039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34911" y="2969443"/>
            <a:ext cx="2328421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1225485" y="2318994"/>
            <a:ext cx="1745037" cy="3139126"/>
          </a:xfrm>
          <a:custGeom>
            <a:avLst/>
            <a:gdLst>
              <a:gd name="connsiteX0" fmla="*/ 9426 w 1745037"/>
              <a:gd name="connsiteY0" fmla="*/ 3139126 h 3139126"/>
              <a:gd name="connsiteX1" fmla="*/ 650449 w 1745037"/>
              <a:gd name="connsiteY1" fmla="*/ 2997724 h 3139126"/>
              <a:gd name="connsiteX2" fmla="*/ 1272618 w 1745037"/>
              <a:gd name="connsiteY2" fmla="*/ 2743200 h 3139126"/>
              <a:gd name="connsiteX3" fmla="*/ 1640263 w 1745037"/>
              <a:gd name="connsiteY3" fmla="*/ 2224726 h 3139126"/>
              <a:gd name="connsiteX4" fmla="*/ 1630837 w 1745037"/>
              <a:gd name="connsiteY4" fmla="*/ 1385740 h 3139126"/>
              <a:gd name="connsiteX5" fmla="*/ 339364 w 1745037"/>
              <a:gd name="connsiteY5" fmla="*/ 603315 h 3139126"/>
              <a:gd name="connsiteX6" fmla="*/ 113121 w 1745037"/>
              <a:gd name="connsiteY6" fmla="*/ 367645 h 3139126"/>
              <a:gd name="connsiteX7" fmla="*/ 0 w 1745037"/>
              <a:gd name="connsiteY7" fmla="*/ 0 h 3139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45037" h="3139126">
                <a:moveTo>
                  <a:pt x="9426" y="3139126"/>
                </a:moveTo>
                <a:cubicBezTo>
                  <a:pt x="224671" y="3101419"/>
                  <a:pt x="439917" y="3063712"/>
                  <a:pt x="650449" y="2997724"/>
                </a:cubicBezTo>
                <a:cubicBezTo>
                  <a:pt x="860981" y="2931736"/>
                  <a:pt x="1107649" y="2872033"/>
                  <a:pt x="1272618" y="2743200"/>
                </a:cubicBezTo>
                <a:cubicBezTo>
                  <a:pt x="1437587" y="2614367"/>
                  <a:pt x="1580560" y="2450969"/>
                  <a:pt x="1640263" y="2224726"/>
                </a:cubicBezTo>
                <a:cubicBezTo>
                  <a:pt x="1699966" y="1998483"/>
                  <a:pt x="1847653" y="1655975"/>
                  <a:pt x="1630837" y="1385740"/>
                </a:cubicBezTo>
                <a:cubicBezTo>
                  <a:pt x="1414021" y="1115505"/>
                  <a:pt x="592317" y="772997"/>
                  <a:pt x="339364" y="603315"/>
                </a:cubicBezTo>
                <a:cubicBezTo>
                  <a:pt x="86411" y="433633"/>
                  <a:pt x="169682" y="468197"/>
                  <a:pt x="113121" y="367645"/>
                </a:cubicBezTo>
                <a:cubicBezTo>
                  <a:pt x="56560" y="267092"/>
                  <a:pt x="28280" y="133546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3459637" y="2743200"/>
            <a:ext cx="791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Trop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" y="3818948"/>
            <a:ext cx="1348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Height</a:t>
            </a:r>
          </a:p>
          <a:p>
            <a:r>
              <a:rPr lang="en-GB" dirty="0" smtClean="0">
                <a:solidFill>
                  <a:srgbClr val="92D050"/>
                </a:solidFill>
              </a:rPr>
              <a:t>Pressure</a:t>
            </a:r>
            <a:endParaRPr lang="en-GB" dirty="0">
              <a:solidFill>
                <a:srgbClr val="92D050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848412" y="2826355"/>
            <a:ext cx="0" cy="9274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941922" y="5627802"/>
            <a:ext cx="1253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Symbol" panose="05050102010706020507" pitchFamily="18" charset="2"/>
              </a:rPr>
              <a:t></a:t>
            </a:r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399121" y="5812468"/>
            <a:ext cx="116421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848412" y="4543720"/>
            <a:ext cx="0" cy="886119"/>
          </a:xfrm>
          <a:prstGeom prst="straightConnector1">
            <a:avLst/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865748" y="4986779"/>
            <a:ext cx="1385741" cy="367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∂</a:t>
            </a:r>
            <a:r>
              <a:rPr lang="en-GB" dirty="0" smtClean="0">
                <a:solidFill>
                  <a:srgbClr val="7030A0"/>
                </a:solidFill>
                <a:sym typeface="Symbol" panose="05050102010706020507" pitchFamily="18" charset="2"/>
              </a:rPr>
              <a:t>/∂p &lt; 0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79581" y="2988298"/>
            <a:ext cx="1385741" cy="367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∂</a:t>
            </a:r>
            <a:r>
              <a:rPr lang="en-GB" dirty="0" smtClean="0">
                <a:solidFill>
                  <a:srgbClr val="7030A0"/>
                </a:solidFill>
                <a:sym typeface="Symbol" panose="05050102010706020507" pitchFamily="18" charset="2"/>
              </a:rPr>
              <a:t>/∂p &gt; 0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94000" y="2978873"/>
            <a:ext cx="1469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Convergence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77699" y="4994520"/>
            <a:ext cx="1469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Divergence</a:t>
            </a:r>
            <a:endParaRPr lang="en-GB" dirty="0">
              <a:solidFill>
                <a:srgbClr val="7030A0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7489473" y="2020363"/>
            <a:ext cx="18853" cy="32805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047930" y="5442293"/>
            <a:ext cx="246039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756389" y="2812214"/>
            <a:ext cx="2328421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reeform 28"/>
          <p:cNvSpPr/>
          <p:nvPr/>
        </p:nvSpPr>
        <p:spPr>
          <a:xfrm flipH="1">
            <a:off x="5746963" y="2161765"/>
            <a:ext cx="1745037" cy="3139126"/>
          </a:xfrm>
          <a:custGeom>
            <a:avLst/>
            <a:gdLst>
              <a:gd name="connsiteX0" fmla="*/ 9426 w 1745037"/>
              <a:gd name="connsiteY0" fmla="*/ 3139126 h 3139126"/>
              <a:gd name="connsiteX1" fmla="*/ 650449 w 1745037"/>
              <a:gd name="connsiteY1" fmla="*/ 2997724 h 3139126"/>
              <a:gd name="connsiteX2" fmla="*/ 1272618 w 1745037"/>
              <a:gd name="connsiteY2" fmla="*/ 2743200 h 3139126"/>
              <a:gd name="connsiteX3" fmla="*/ 1640263 w 1745037"/>
              <a:gd name="connsiteY3" fmla="*/ 2224726 h 3139126"/>
              <a:gd name="connsiteX4" fmla="*/ 1630837 w 1745037"/>
              <a:gd name="connsiteY4" fmla="*/ 1385740 h 3139126"/>
              <a:gd name="connsiteX5" fmla="*/ 339364 w 1745037"/>
              <a:gd name="connsiteY5" fmla="*/ 603315 h 3139126"/>
              <a:gd name="connsiteX6" fmla="*/ 113121 w 1745037"/>
              <a:gd name="connsiteY6" fmla="*/ 367645 h 3139126"/>
              <a:gd name="connsiteX7" fmla="*/ 0 w 1745037"/>
              <a:gd name="connsiteY7" fmla="*/ 0 h 3139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45037" h="3139126">
                <a:moveTo>
                  <a:pt x="9426" y="3139126"/>
                </a:moveTo>
                <a:cubicBezTo>
                  <a:pt x="224671" y="3101419"/>
                  <a:pt x="439917" y="3063712"/>
                  <a:pt x="650449" y="2997724"/>
                </a:cubicBezTo>
                <a:cubicBezTo>
                  <a:pt x="860981" y="2931736"/>
                  <a:pt x="1107649" y="2872033"/>
                  <a:pt x="1272618" y="2743200"/>
                </a:cubicBezTo>
                <a:cubicBezTo>
                  <a:pt x="1437587" y="2614367"/>
                  <a:pt x="1580560" y="2450969"/>
                  <a:pt x="1640263" y="2224726"/>
                </a:cubicBezTo>
                <a:cubicBezTo>
                  <a:pt x="1699966" y="1998483"/>
                  <a:pt x="1847653" y="1655975"/>
                  <a:pt x="1630837" y="1385740"/>
                </a:cubicBezTo>
                <a:cubicBezTo>
                  <a:pt x="1414021" y="1115505"/>
                  <a:pt x="592317" y="772997"/>
                  <a:pt x="339364" y="603315"/>
                </a:cubicBezTo>
                <a:cubicBezTo>
                  <a:pt x="86411" y="433633"/>
                  <a:pt x="169682" y="468197"/>
                  <a:pt x="113121" y="367645"/>
                </a:cubicBezTo>
                <a:cubicBezTo>
                  <a:pt x="56560" y="267092"/>
                  <a:pt x="28280" y="133546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132033" y="2600111"/>
            <a:ext cx="791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Trop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7534051" y="3731328"/>
            <a:ext cx="1348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Height</a:t>
            </a:r>
          </a:p>
          <a:p>
            <a:r>
              <a:rPr lang="en-GB" dirty="0" smtClean="0">
                <a:solidFill>
                  <a:srgbClr val="92D050"/>
                </a:solidFill>
              </a:rPr>
              <a:t>Pressure</a:t>
            </a:r>
            <a:endParaRPr lang="en-GB" dirty="0">
              <a:solidFill>
                <a:srgbClr val="92D050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7802005" y="2816005"/>
            <a:ext cx="0" cy="9274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923222" y="5634185"/>
            <a:ext cx="1253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Symbol" panose="05050102010706020507" pitchFamily="18" charset="2"/>
              </a:rPr>
              <a:t></a:t>
            </a:r>
            <a:endParaRPr lang="en-GB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6344115" y="5818851"/>
            <a:ext cx="116421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802005" y="4433623"/>
            <a:ext cx="0" cy="886119"/>
          </a:xfrm>
          <a:prstGeom prst="straightConnector1">
            <a:avLst/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063518" y="2884643"/>
            <a:ext cx="1385741" cy="367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∂</a:t>
            </a:r>
            <a:r>
              <a:rPr lang="en-GB" dirty="0" smtClean="0">
                <a:solidFill>
                  <a:srgbClr val="7030A0"/>
                </a:solidFill>
                <a:sym typeface="Symbol" panose="05050102010706020507" pitchFamily="18" charset="2"/>
              </a:rPr>
              <a:t>/∂p &lt; 0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784259" y="4904964"/>
            <a:ext cx="1385741" cy="367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∂</a:t>
            </a:r>
            <a:r>
              <a:rPr lang="en-GB" dirty="0" smtClean="0">
                <a:solidFill>
                  <a:srgbClr val="7030A0"/>
                </a:solidFill>
                <a:sym typeface="Symbol" panose="05050102010706020507" pitchFamily="18" charset="2"/>
              </a:rPr>
              <a:t>/∂p &gt; 0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050901" y="4876683"/>
            <a:ext cx="1469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Convergence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170000" y="2910395"/>
            <a:ext cx="1469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Divergence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225485" y="6126163"/>
            <a:ext cx="7117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Convergence aloft means divergence below and vice versa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716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Divergence of the Geostrophic wind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𝛁</m:t>
                      </m:r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Φ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sty m:val="p"/>
                                </m:rP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Φ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sty m:val="p"/>
                                </m:rP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Φ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,0</m:t>
                          </m:r>
                        </m:e>
                      </m:d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Neglecting variation of f with latitude: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𝛻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dirty="0" smtClean="0"/>
              </a:p>
              <a:p>
                <a:pPr marL="0" indent="0" algn="ctr">
                  <a:buNone/>
                </a:pPr>
                <a:r>
                  <a:rPr lang="en-GB" dirty="0" smtClean="0">
                    <a:solidFill>
                      <a:schemeClr val="bg1">
                        <a:lumMod val="50000"/>
                      </a:schemeClr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  <m:r>
                      <a:rPr lang="en-GB" b="0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sSub>
                      <m:sSubPr>
                        <m:ctrlPr>
                          <a:rPr lang="en-GB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GB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𝐺</m:t>
                        </m:r>
                      </m:sub>
                    </m:sSub>
                    <m:r>
                      <a:rPr lang="en-GB" b="0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den>
                    </m:f>
                    <m:r>
                      <a:rPr lang="en-GB" b="0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  <m:r>
                      <a:rPr lang="en-GB" b="0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d>
                      <m:dPr>
                        <m:ctrlPr>
                          <a:rPr lang="en-GB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1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en-GB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b="1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𝛁</m:t>
                        </m:r>
                        <m:r>
                          <m:rPr>
                            <m:sty m:val="p"/>
                          </m:rPr>
                          <a:rPr lang="el-GR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</m:d>
                    <m:r>
                      <a:rPr lang="en-GB" b="0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GB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GB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f>
                      <m:fPr>
                        <m:ctrlPr>
                          <a:rPr lang="en-GB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GB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GB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den>
                    </m:f>
                    <m:d>
                      <m:dPr>
                        <m:ctrlP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1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b="1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𝛁</m:t>
                        </m:r>
                        <m:r>
                          <m:rPr>
                            <m:sty m:val="p"/>
                          </m:rPr>
                          <a:rPr lang="el-GR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</m:d>
                  </m:oMath>
                </a14:m>
                <a:endParaRPr lang="en-GB" dirty="0" smtClean="0">
                  <a:solidFill>
                    <a:schemeClr val="bg1">
                      <a:lumMod val="50000"/>
                    </a:schemeClr>
                  </a:solidFill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GB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GB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𝐺</m:t>
                            </m:r>
                          </m:sub>
                        </m:sSub>
                      </m:num>
                      <m:den>
                        <m:r>
                          <a:rPr lang="en-GB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den>
                    </m:f>
                    <m:f>
                      <m:fPr>
                        <m:ctrlP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GB" dirty="0" smtClean="0">
                    <a:solidFill>
                      <a:schemeClr val="bg1">
                        <a:lumMod val="50000"/>
                      </a:schemeClr>
                    </a:solidFill>
                  </a:rPr>
                  <a:t> =-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sz="2800" i="1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800" i="1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GB" sz="2800" i="1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𝐺</m:t>
                            </m:r>
                          </m:sub>
                        </m:sSub>
                      </m:num>
                      <m:den>
                        <m:r>
                          <a:rPr lang="en-GB" sz="28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GB" sz="28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den>
                    </m:f>
                    <m:f>
                      <m:fPr>
                        <m:ctrlPr>
                          <a:rPr lang="en-GB" sz="28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GB" sz="28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en-GB" sz="28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GB" sz="280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den>
                    </m:f>
                    <m:r>
                      <a:rPr lang="en-GB" sz="2800" b="0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GB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𝐺</m:t>
                            </m:r>
                          </m:sub>
                        </m:sSub>
                      </m:num>
                      <m:den>
                        <m:r>
                          <a:rPr lang="en-GB" sz="28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den>
                    </m:f>
                    <m:r>
                      <a:rPr lang="en-GB" sz="2800" b="0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𝑐𝑜𝑡</m:t>
                    </m:r>
                    <m:r>
                      <a:rPr lang="en-GB" sz="2800" b="0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GB" sz="2800" dirty="0" smtClean="0">
                    <a:solidFill>
                      <a:schemeClr val="bg1">
                        <a:lumMod val="50000"/>
                      </a:schemeClr>
                    </a:solidFill>
                  </a:rPr>
                  <a:t>, ~5x10</a:t>
                </a:r>
                <a:r>
                  <a:rPr lang="en-GB" sz="2800" baseline="30000" dirty="0" smtClean="0">
                    <a:solidFill>
                      <a:schemeClr val="bg1">
                        <a:lumMod val="50000"/>
                      </a:schemeClr>
                    </a:solidFill>
                  </a:rPr>
                  <a:t>-6</a:t>
                </a:r>
                <a:r>
                  <a:rPr lang="en-GB" sz="2800" dirty="0" smtClean="0">
                    <a:solidFill>
                      <a:schemeClr val="bg1">
                        <a:lumMod val="50000"/>
                      </a:schemeClr>
                    </a:solidFill>
                  </a:rPr>
                  <a:t> s</a:t>
                </a:r>
                <a:r>
                  <a:rPr lang="en-GB" sz="2800" baseline="30000" dirty="0" smtClean="0">
                    <a:solidFill>
                      <a:schemeClr val="bg1">
                        <a:lumMod val="50000"/>
                      </a:schemeClr>
                    </a:solidFill>
                  </a:rPr>
                  <a:t>-1</a:t>
                </a:r>
                <a:r>
                  <a:rPr lang="en-GB" sz="2800" dirty="0" smtClean="0">
                    <a:solidFill>
                      <a:schemeClr val="bg1">
                        <a:lumMod val="50000"/>
                      </a:schemeClr>
                    </a:solidFill>
                  </a:rPr>
                  <a:t>. </a:t>
                </a:r>
              </a:p>
              <a:p>
                <a:pPr marL="0" indent="0" algn="ctr">
                  <a:buNone/>
                </a:pPr>
                <a:r>
                  <a:rPr lang="en-GB" sz="2800" dirty="0" smtClean="0">
                    <a:solidFill>
                      <a:schemeClr val="bg1">
                        <a:lumMod val="50000"/>
                      </a:schemeClr>
                    </a:solidFill>
                  </a:rPr>
                  <a:t>Actual values around jet stream ~ 3 x 10</a:t>
                </a:r>
                <a:r>
                  <a:rPr lang="en-GB" sz="2800" baseline="30000" dirty="0" smtClean="0">
                    <a:solidFill>
                      <a:schemeClr val="bg1">
                        <a:lumMod val="50000"/>
                      </a:schemeClr>
                    </a:solidFill>
                  </a:rPr>
                  <a:t>-5 </a:t>
                </a:r>
                <a:r>
                  <a:rPr lang="en-GB" sz="2800" dirty="0" smtClean="0">
                    <a:solidFill>
                      <a:schemeClr val="bg1">
                        <a:lumMod val="50000"/>
                      </a:schemeClr>
                    </a:solidFill>
                  </a:rPr>
                  <a:t>s</a:t>
                </a:r>
                <a:r>
                  <a:rPr lang="en-GB" sz="2800" baseline="30000" dirty="0" smtClean="0">
                    <a:solidFill>
                      <a:schemeClr val="bg1">
                        <a:lumMod val="50000"/>
                      </a:schemeClr>
                    </a:solidFill>
                  </a:rPr>
                  <a:t>-1</a:t>
                </a:r>
                <a:r>
                  <a:rPr lang="en-GB" sz="2800" dirty="0" smtClean="0">
                    <a:solidFill>
                      <a:schemeClr val="bg1">
                        <a:lumMod val="50000"/>
                      </a:schemeClr>
                    </a:solidFill>
                  </a:rPr>
                  <a:t>)</a:t>
                </a:r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b="-1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1501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548</Words>
  <Application>Microsoft Office PowerPoint</Application>
  <PresentationFormat>On-screen Show (4:3)</PresentationFormat>
  <Paragraphs>193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 Math</vt:lpstr>
      <vt:lpstr>Symbol</vt:lpstr>
      <vt:lpstr>Office Theme</vt:lpstr>
      <vt:lpstr>EART30351</vt:lpstr>
      <vt:lpstr>Mass continuity equation 1</vt:lpstr>
      <vt:lpstr>Mass continuity equation 1</vt:lpstr>
      <vt:lpstr>Mass continuity equation 2</vt:lpstr>
      <vt:lpstr>Mass continuity equation 2</vt:lpstr>
      <vt:lpstr>Convergence and Divergence</vt:lpstr>
      <vt:lpstr>Convergence and Divergence</vt:lpstr>
      <vt:lpstr>Convergence-Divergence Dipoles</vt:lpstr>
      <vt:lpstr>Divergence of the Geostrophic wind</vt:lpstr>
      <vt:lpstr>Ageostrophic wind</vt:lpstr>
      <vt:lpstr>Ageostrophic wind</vt:lpstr>
      <vt:lpstr>Ageostrophic wind around jet stream</vt:lpstr>
      <vt:lpstr>Convergence around jet streak</vt:lpstr>
      <vt:lpstr>Dines Compensation</vt:lpstr>
      <vt:lpstr>Relation to flow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Vaughan</dc:creator>
  <cp:lastModifiedBy>Geraint Vaughan</cp:lastModifiedBy>
  <cp:revision>40</cp:revision>
  <dcterms:created xsi:type="dcterms:W3CDTF">2014-11-26T10:33:08Z</dcterms:created>
  <dcterms:modified xsi:type="dcterms:W3CDTF">2020-08-12T15:48:35Z</dcterms:modified>
</cp:coreProperties>
</file>