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70" r:id="rId9"/>
    <p:sldId id="262" r:id="rId10"/>
    <p:sldId id="265" r:id="rId11"/>
    <p:sldId id="263" r:id="rId12"/>
    <p:sldId id="269" r:id="rId13"/>
    <p:sldId id="264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6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88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12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18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43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39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04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27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1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5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4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9866B-B83A-405F-BB5A-B262C26CDABB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D9619-0115-44FD-833D-65550616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59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EART30351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3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frame of 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this frame, x is East, y is North and z is up. </a:t>
            </a:r>
          </a:p>
          <a:p>
            <a:pPr marL="0" indent="0">
              <a:buNone/>
            </a:pPr>
            <a:r>
              <a:rPr lang="en-GB" dirty="0" smtClean="0"/>
              <a:t>The reference frame is different at each point on the Earth’s surface but is the natural one in which to measure wind velocity, acceleration </a:t>
            </a:r>
            <a:r>
              <a:rPr lang="en-GB" dirty="0" err="1" smtClean="0"/>
              <a:t>etc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Surprisingly, transforming from a frame fixed to the Earth to a local frame only introduces terms O(V</a:t>
            </a:r>
            <a:r>
              <a:rPr lang="en-GB" baseline="30000" dirty="0" smtClean="0"/>
              <a:t>2</a:t>
            </a:r>
            <a:r>
              <a:rPr lang="en-GB" dirty="0" smtClean="0"/>
              <a:t>/A) to the momentum equation, where A is the radius of the Earth</a:t>
            </a:r>
          </a:p>
          <a:p>
            <a:pPr marL="0" indent="0">
              <a:buNone/>
            </a:pPr>
            <a:r>
              <a:rPr lang="en-GB" b="1" dirty="0" smtClean="0"/>
              <a:t>From this point on we will be working in the local frame of reference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97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How big is the Coriolis force?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Ω</a:t>
            </a:r>
            <a:r>
              <a:rPr lang="en-GB" dirty="0" smtClean="0"/>
              <a:t> = 2</a:t>
            </a:r>
            <a:r>
              <a:rPr lang="el-GR" dirty="0" smtClean="0"/>
              <a:t>π</a:t>
            </a:r>
            <a:r>
              <a:rPr lang="en-GB" dirty="0" smtClean="0"/>
              <a:t>/86400 = 7.27x10</a:t>
            </a:r>
            <a:r>
              <a:rPr lang="en-GB" baseline="30000" dirty="0" smtClean="0"/>
              <a:t>-5</a:t>
            </a:r>
            <a:r>
              <a:rPr lang="en-GB" dirty="0" smtClean="0"/>
              <a:t> rad s</a:t>
            </a:r>
            <a:r>
              <a:rPr lang="en-GB" baseline="30000" dirty="0" smtClean="0"/>
              <a:t>-1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For a car, v ~ 30 ms</a:t>
            </a:r>
            <a:r>
              <a:rPr lang="en-GB" baseline="30000" dirty="0" smtClean="0"/>
              <a:t>-1</a:t>
            </a:r>
            <a:r>
              <a:rPr lang="en-GB" dirty="0" smtClean="0"/>
              <a:t> so Coriolis 	2</a:t>
            </a:r>
            <a:r>
              <a:rPr lang="el-GR" dirty="0" smtClean="0"/>
              <a:t>Ω</a:t>
            </a:r>
            <a:r>
              <a:rPr lang="en-GB" dirty="0" smtClean="0"/>
              <a:t>v ~ 0.006 ms</a:t>
            </a:r>
            <a:r>
              <a:rPr lang="en-GB" baseline="30000" dirty="0" smtClean="0"/>
              <a:t>-2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If car goes round corner with radius 1 km, centripetal acceleration (v</a:t>
            </a:r>
            <a:r>
              <a:rPr lang="en-GB" baseline="30000" dirty="0" smtClean="0"/>
              <a:t>2</a:t>
            </a:r>
            <a:r>
              <a:rPr lang="en-GB" dirty="0" smtClean="0"/>
              <a:t>/R) ~ 1 ms</a:t>
            </a:r>
            <a:r>
              <a:rPr lang="en-GB" baseline="30000" dirty="0" smtClean="0"/>
              <a:t>-2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Artillery shell aimed at a point 10 km away, will be diverted by 22 m by Coriolis acceleration – enough to require a correction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76304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How big is the Coriolis force?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Ω</a:t>
            </a:r>
            <a:r>
              <a:rPr lang="en-GB" dirty="0" smtClean="0"/>
              <a:t> = 2</a:t>
            </a:r>
            <a:r>
              <a:rPr lang="el-GR" dirty="0" smtClean="0"/>
              <a:t>π</a:t>
            </a:r>
            <a:r>
              <a:rPr lang="en-GB" dirty="0" smtClean="0"/>
              <a:t>/86400 = 7.27x10</a:t>
            </a:r>
            <a:r>
              <a:rPr lang="en-GB" baseline="30000" dirty="0" smtClean="0"/>
              <a:t>-5</a:t>
            </a:r>
            <a:r>
              <a:rPr lang="en-GB" dirty="0" smtClean="0"/>
              <a:t> rad s</a:t>
            </a:r>
            <a:r>
              <a:rPr lang="en-GB" baseline="30000" dirty="0" smtClean="0"/>
              <a:t>-1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For a car, v ~ 30 ms</a:t>
            </a:r>
            <a:r>
              <a:rPr lang="en-GB" baseline="30000" dirty="0" smtClean="0"/>
              <a:t>-1</a:t>
            </a:r>
            <a:r>
              <a:rPr lang="en-GB" dirty="0" smtClean="0"/>
              <a:t> so Coriolis 	2</a:t>
            </a:r>
            <a:r>
              <a:rPr lang="el-GR" dirty="0" smtClean="0"/>
              <a:t>Ω</a:t>
            </a:r>
            <a:r>
              <a:rPr lang="en-GB" dirty="0" smtClean="0"/>
              <a:t>v </a:t>
            </a:r>
            <a:r>
              <a:rPr lang="en-GB" smtClean="0"/>
              <a:t>~ 0.004 </a:t>
            </a:r>
            <a:r>
              <a:rPr lang="en-GB" dirty="0" smtClean="0"/>
              <a:t>ms</a:t>
            </a:r>
            <a:r>
              <a:rPr lang="en-GB" baseline="30000" dirty="0" smtClean="0"/>
              <a:t>-2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If car goes round corner with radius 1 km, centripetal acceleration (v</a:t>
            </a:r>
            <a:r>
              <a:rPr lang="en-GB" baseline="30000" dirty="0" smtClean="0"/>
              <a:t>2</a:t>
            </a:r>
            <a:r>
              <a:rPr lang="en-GB" dirty="0" smtClean="0"/>
              <a:t>/R) ~ 1 ms</a:t>
            </a:r>
            <a:r>
              <a:rPr lang="en-GB" baseline="30000" dirty="0" smtClean="0"/>
              <a:t>-2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Artillery shell aimed at a point 10 km away, will be diverted by 22 m by Coriolis acceleration – enough to require a correction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For air motion around high and low pressure systems, the radius of curvature is ~ 10</a:t>
            </a:r>
            <a:r>
              <a:rPr lang="en-GB" baseline="30000" dirty="0" smtClean="0"/>
              <a:t>3</a:t>
            </a:r>
            <a:r>
              <a:rPr lang="en-GB" dirty="0" smtClean="0"/>
              <a:t> km.</a:t>
            </a:r>
          </a:p>
          <a:p>
            <a:pPr marL="0" indent="0">
              <a:buNone/>
            </a:pPr>
            <a:r>
              <a:rPr lang="en-GB" dirty="0" smtClean="0"/>
              <a:t>Typical wind speed 10 ms</a:t>
            </a:r>
            <a:r>
              <a:rPr lang="en-GB" baseline="30000" dirty="0" smtClean="0"/>
              <a:t>-1</a:t>
            </a:r>
            <a:r>
              <a:rPr lang="en-GB" baseline="30000" dirty="0"/>
              <a:t> 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Centripetal Acceleration = 100/10</a:t>
            </a:r>
            <a:r>
              <a:rPr lang="en-GB" baseline="30000" dirty="0" smtClean="0"/>
              <a:t>6</a:t>
            </a:r>
            <a:r>
              <a:rPr lang="en-GB" dirty="0" smtClean="0"/>
              <a:t> = 10</a:t>
            </a:r>
            <a:r>
              <a:rPr lang="en-GB" baseline="30000" dirty="0" smtClean="0"/>
              <a:t>-4 </a:t>
            </a:r>
            <a:r>
              <a:rPr lang="en-GB" dirty="0" smtClean="0"/>
              <a:t> ms</a:t>
            </a:r>
            <a:r>
              <a:rPr lang="en-GB" baseline="30000" dirty="0" smtClean="0"/>
              <a:t>-2 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Coriolis = 2</a:t>
            </a:r>
            <a:r>
              <a:rPr lang="el-GR" dirty="0" smtClean="0"/>
              <a:t>Ω</a:t>
            </a:r>
            <a:r>
              <a:rPr lang="en-GB" dirty="0" smtClean="0"/>
              <a:t>V = 1.4 x 10</a:t>
            </a:r>
            <a:r>
              <a:rPr lang="en-GB" baseline="30000" dirty="0" smtClean="0"/>
              <a:t>-3</a:t>
            </a:r>
            <a:r>
              <a:rPr lang="en-GB" dirty="0" smtClean="0"/>
              <a:t> ms</a:t>
            </a:r>
            <a:r>
              <a:rPr lang="en-GB" baseline="30000" dirty="0" smtClean="0"/>
              <a:t>-2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262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Components of the Coriolis Acceleration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200" dirty="0" smtClean="0"/>
              <a:t>Local frame of reference</a:t>
            </a:r>
            <a:endParaRPr lang="en-GB" sz="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825625"/>
                <a:ext cx="5432778" cy="4351338"/>
              </a:xfrm>
            </p:spPr>
            <p:txBody>
              <a:bodyPr>
                <a:normAutofit fontScale="32500" lnSpcReduction="20000"/>
              </a:bodyPr>
              <a:lstStyle/>
              <a:p>
                <a:pPr marL="0" indent="0">
                  <a:spcAft>
                    <a:spcPts val="1200"/>
                  </a:spcAft>
                  <a:buNone/>
                </a:pPr>
                <a:r>
                  <a:rPr lang="en-GB" sz="6200" dirty="0" smtClean="0"/>
                  <a:t>Coriolis acceleration = -2</a:t>
                </a:r>
                <a:r>
                  <a:rPr lang="el-GR" sz="6200" b="1" dirty="0" smtClean="0"/>
                  <a:t>Ω</a:t>
                </a:r>
                <a:r>
                  <a:rPr lang="en-GB" sz="6200" dirty="0" err="1" smtClean="0"/>
                  <a:t>x</a:t>
                </a:r>
                <a:r>
                  <a:rPr lang="en-GB" sz="6200" b="1" dirty="0" err="1" smtClean="0"/>
                  <a:t>V</a:t>
                </a:r>
                <a:endParaRPr lang="en-GB" sz="6200" b="1" dirty="0" smtClean="0"/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55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−2</m:t>
                      </m:r>
                      <m:r>
                        <m:rPr>
                          <m:sty m:val="p"/>
                        </m:rPr>
                        <a:rPr lang="el-GR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d>
                        <m:dPr>
                          <m:ctrlP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</m:t>
                          </m:r>
                          <m:r>
                            <m:rPr>
                              <m:sty m:val="p"/>
                            </m:rPr>
                            <a:rPr lang="el-GR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m:rPr>
                              <m:sty m:val="p"/>
                            </m:rPr>
                            <a:rPr lang="el-GR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</m:e>
                      </m:d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5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</m:oMath>
                  </m:oMathPara>
                </a14:m>
                <a:endParaRPr lang="en-GB" sz="55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</m:t>
                      </m:r>
                      <m:r>
                        <m:rPr>
                          <m:sty m:val="p"/>
                        </m:rPr>
                        <a:rPr lang="el-GR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𝑤𝑐𝑜𝑠</m:t>
                      </m:r>
                      <m:r>
                        <m:rPr>
                          <m:sty m:val="p"/>
                        </m:rPr>
                        <a:rPr lang="el-GR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𝑣𝑠𝑖𝑛</m:t>
                      </m:r>
                      <m:r>
                        <m:rPr>
                          <m:sty m:val="p"/>
                        </m:rPr>
                        <a:rPr lang="el-GR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𝑢𝑠𝑖𝑛</m:t>
                      </m:r>
                      <m:r>
                        <m:rPr>
                          <m:sty m:val="p"/>
                        </m:rPr>
                        <a:rPr lang="el-GR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,−</m:t>
                      </m:r>
                      <m:r>
                        <a:rPr lang="en-GB" sz="5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𝑢𝑐𝑜𝑠</m:t>
                      </m:r>
                      <m:r>
                        <m:rPr>
                          <m:sty m:val="p"/>
                        </m:rPr>
                        <a:rPr lang="en-GB" sz="55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λ</m:t>
                      </m:r>
                      <m:r>
                        <a:rPr lang="en-GB" sz="55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5500" dirty="0" smtClean="0"/>
              </a:p>
              <a:p>
                <a:pPr marL="514350" indent="-514350">
                  <a:lnSpc>
                    <a:spcPct val="120000"/>
                  </a:lnSpc>
                  <a:buAutoNum type="romanLcParenBoth"/>
                </a:pPr>
                <a:r>
                  <a:rPr lang="en-GB" sz="6200" dirty="0" smtClean="0"/>
                  <a:t>Vertical component -2</a:t>
                </a:r>
                <a:r>
                  <a:rPr lang="el-GR" sz="6200" dirty="0" smtClean="0"/>
                  <a:t>Ω</a:t>
                </a:r>
                <a:r>
                  <a:rPr lang="en-GB" sz="6200" dirty="0" err="1" smtClean="0"/>
                  <a:t>ucos</a:t>
                </a:r>
                <a:r>
                  <a:rPr lang="el-GR" sz="6200" dirty="0" smtClean="0"/>
                  <a:t>λ</a:t>
                </a:r>
                <a:r>
                  <a:rPr lang="en-GB" sz="6200" dirty="0" smtClean="0"/>
                  <a:t> &lt;&lt; g, can be neglected</a:t>
                </a:r>
              </a:p>
              <a:p>
                <a:pPr marL="514350" indent="-514350">
                  <a:lnSpc>
                    <a:spcPct val="120000"/>
                  </a:lnSpc>
                  <a:buAutoNum type="romanLcParenBoth"/>
                </a:pPr>
                <a:r>
                  <a:rPr lang="en-GB" sz="6200" dirty="0" smtClean="0"/>
                  <a:t>On weather (synoptic) scales w ~ 1 cms</a:t>
                </a:r>
                <a:r>
                  <a:rPr lang="en-GB" sz="6200" baseline="30000" dirty="0" smtClean="0"/>
                  <a:t>-1</a:t>
                </a:r>
                <a:r>
                  <a:rPr lang="en-GB" sz="6200" dirty="0" smtClean="0"/>
                  <a:t> so it can be neglected too.  So   		Coriolis = -2</a:t>
                </a:r>
                <a:r>
                  <a:rPr lang="el-GR" sz="6200" dirty="0" smtClean="0"/>
                  <a:t>Ω</a:t>
                </a:r>
                <a:r>
                  <a:rPr lang="en-GB" sz="6200" dirty="0" smtClean="0"/>
                  <a:t>sin</a:t>
                </a:r>
                <a:r>
                  <a:rPr lang="el-GR" sz="6200" dirty="0" smtClean="0"/>
                  <a:t>λ</a:t>
                </a:r>
                <a:r>
                  <a:rPr lang="en-GB" sz="6200" dirty="0" smtClean="0"/>
                  <a:t>(-v,u,0)			  = -f </a:t>
                </a:r>
                <a:r>
                  <a:rPr lang="en-GB" sz="6200" b="1" dirty="0" smtClean="0"/>
                  <a:t>k</a:t>
                </a:r>
                <a:r>
                  <a:rPr lang="en-GB" sz="6200" dirty="0"/>
                  <a:t> </a:t>
                </a:r>
                <a:r>
                  <a:rPr lang="en-GB" sz="6200" dirty="0" smtClean="0"/>
                  <a:t>x </a:t>
                </a:r>
                <a:r>
                  <a:rPr lang="en-GB" sz="6200" b="1" dirty="0" smtClean="0"/>
                  <a:t>U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sz="6200" dirty="0" smtClean="0"/>
                  <a:t>f is the </a:t>
                </a:r>
                <a:r>
                  <a:rPr lang="en-GB" sz="6200" i="1" dirty="0" smtClean="0"/>
                  <a:t>Coriolis parameter</a:t>
                </a:r>
                <a:r>
                  <a:rPr lang="en-GB" sz="6200" dirty="0" smtClean="0"/>
                  <a:t> = 2</a:t>
                </a:r>
                <a:r>
                  <a:rPr lang="el-GR" sz="6200" dirty="0" smtClean="0"/>
                  <a:t>Ω</a:t>
                </a:r>
                <a:r>
                  <a:rPr lang="en-GB" sz="6200" dirty="0" smtClean="0"/>
                  <a:t>sin</a:t>
                </a:r>
                <a:r>
                  <a:rPr lang="el-GR" sz="6200" dirty="0" smtClean="0"/>
                  <a:t>λ</a:t>
                </a:r>
                <a:endParaRPr lang="en-GB" sz="62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sz="6200" b="1" dirty="0" smtClean="0"/>
                  <a:t>U</a:t>
                </a:r>
                <a:r>
                  <a:rPr lang="en-GB" sz="6200" dirty="0" smtClean="0"/>
                  <a:t> is the </a:t>
                </a:r>
                <a:r>
                  <a:rPr lang="en-GB" sz="6200" i="1" dirty="0" smtClean="0"/>
                  <a:t>horizontal velocity vector = </a:t>
                </a:r>
                <a:r>
                  <a:rPr lang="en-GB" sz="6200" dirty="0" smtClean="0"/>
                  <a:t>(u,v,0)</a:t>
                </a:r>
                <a:endParaRPr lang="en-GB" sz="6200" b="1" dirty="0" smtClean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825625"/>
                <a:ext cx="5432778" cy="4351338"/>
              </a:xfrm>
              <a:blipFill>
                <a:blip r:embed="rId2"/>
                <a:stretch>
                  <a:fillRect l="-1235" t="-2521" r="-10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287624" y="2743200"/>
            <a:ext cx="1735494" cy="17354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2136710" y="2276669"/>
            <a:ext cx="37323" cy="2659225"/>
          </a:xfrm>
          <a:prstGeom prst="line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rved Right Arrow 7"/>
          <p:cNvSpPr/>
          <p:nvPr/>
        </p:nvSpPr>
        <p:spPr>
          <a:xfrm>
            <a:off x="1931437" y="2444620"/>
            <a:ext cx="391885" cy="298580"/>
          </a:xfrm>
          <a:prstGeom prst="curved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6873" y="2276669"/>
            <a:ext cx="354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136710" y="3601616"/>
            <a:ext cx="11103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7"/>
          </p:cNvCxnSpPr>
          <p:nvPr/>
        </p:nvCxnSpPr>
        <p:spPr>
          <a:xfrm flipV="1">
            <a:off x="2136710" y="2997357"/>
            <a:ext cx="632251" cy="6042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29812" y="2997357"/>
            <a:ext cx="39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379306" y="3276218"/>
            <a:ext cx="42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endParaRPr lang="en-GB" dirty="0"/>
          </a:p>
        </p:txBody>
      </p:sp>
      <p:sp>
        <p:nvSpPr>
          <p:cNvPr id="20" name="Arc 19"/>
          <p:cNvSpPr/>
          <p:nvPr/>
        </p:nvSpPr>
        <p:spPr>
          <a:xfrm>
            <a:off x="2230016" y="3276218"/>
            <a:ext cx="485192" cy="62397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768961" y="2573867"/>
            <a:ext cx="478092" cy="434779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2462570" y="2670970"/>
            <a:ext cx="332698" cy="335911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197766" y="2307052"/>
            <a:ext cx="245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k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86482" y="2346874"/>
            <a:ext cx="245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j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93067" y="2276669"/>
            <a:ext cx="19642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k </a:t>
            </a:r>
            <a:r>
              <a:rPr lang="en-GB" dirty="0" smtClean="0"/>
              <a:t>and </a:t>
            </a:r>
            <a:r>
              <a:rPr lang="en-GB" b="1" dirty="0" smtClean="0"/>
              <a:t>j </a:t>
            </a:r>
            <a:r>
              <a:rPr lang="en-GB" dirty="0" smtClean="0"/>
              <a:t> are unit vectors up and northward at P</a:t>
            </a:r>
          </a:p>
          <a:p>
            <a:endParaRPr lang="en-GB" b="1" dirty="0" smtClean="0"/>
          </a:p>
          <a:p>
            <a:pPr algn="just"/>
            <a:r>
              <a:rPr lang="en-GB" b="1" dirty="0" smtClean="0"/>
              <a:t>Ω</a:t>
            </a:r>
            <a:r>
              <a:rPr lang="en-GB" dirty="0" smtClean="0"/>
              <a:t> has components </a:t>
            </a:r>
            <a:r>
              <a:rPr lang="el-GR" dirty="0" smtClean="0"/>
              <a:t>Ω</a:t>
            </a:r>
            <a:r>
              <a:rPr lang="en-GB" baseline="-25000" dirty="0" smtClean="0"/>
              <a:t>k</a:t>
            </a:r>
            <a:r>
              <a:rPr lang="en-GB" dirty="0" smtClean="0"/>
              <a:t> and </a:t>
            </a:r>
            <a:r>
              <a:rPr lang="el-GR" dirty="0" smtClean="0"/>
              <a:t>Ω</a:t>
            </a:r>
            <a:r>
              <a:rPr lang="en-GB" baseline="-25000" dirty="0" smtClean="0"/>
              <a:t>j</a:t>
            </a:r>
            <a:r>
              <a:rPr lang="en-GB" dirty="0" smtClean="0"/>
              <a:t> along </a:t>
            </a:r>
            <a:r>
              <a:rPr lang="en-GB" b="1" dirty="0" smtClean="0"/>
              <a:t>k </a:t>
            </a:r>
            <a:r>
              <a:rPr lang="en-GB" dirty="0" smtClean="0"/>
              <a:t>and </a:t>
            </a:r>
            <a:r>
              <a:rPr lang="en-GB" b="1" dirty="0" smtClean="0"/>
              <a:t>j</a:t>
            </a:r>
            <a:endParaRPr lang="en-GB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22400" y="5147733"/>
            <a:ext cx="4131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</a:t>
            </a:r>
            <a:r>
              <a:rPr lang="en-GB" baseline="-25000" dirty="0" smtClean="0"/>
              <a:t>j</a:t>
            </a:r>
            <a:r>
              <a:rPr lang="en-GB" dirty="0" smtClean="0"/>
              <a:t> = </a:t>
            </a:r>
            <a:r>
              <a:rPr lang="el-GR" dirty="0" smtClean="0"/>
              <a:t>Ω</a:t>
            </a:r>
            <a:r>
              <a:rPr lang="en-GB" dirty="0" smtClean="0"/>
              <a:t>cos</a:t>
            </a:r>
            <a:r>
              <a:rPr lang="el-GR" dirty="0" smtClean="0"/>
              <a:t>λ</a:t>
            </a:r>
            <a:r>
              <a:rPr lang="en-GB" dirty="0" smtClean="0"/>
              <a:t>,   </a:t>
            </a:r>
            <a:r>
              <a:rPr lang="el-GR" dirty="0" smtClean="0"/>
              <a:t>Ω</a:t>
            </a:r>
            <a:r>
              <a:rPr lang="en-GB" baseline="-25000" dirty="0" smtClean="0"/>
              <a:t>k</a:t>
            </a:r>
            <a:r>
              <a:rPr lang="en-GB" dirty="0" smtClean="0"/>
              <a:t> = </a:t>
            </a:r>
            <a:r>
              <a:rPr lang="el-GR" dirty="0" smtClean="0"/>
              <a:t>Ω</a:t>
            </a:r>
            <a:r>
              <a:rPr lang="en-GB" dirty="0" smtClean="0"/>
              <a:t>sin</a:t>
            </a:r>
            <a:r>
              <a:rPr lang="el-GR" dirty="0" smtClean="0"/>
              <a:t>λ</a:t>
            </a:r>
            <a:endParaRPr lang="en-GB" dirty="0" smtClean="0"/>
          </a:p>
          <a:p>
            <a:r>
              <a:rPr lang="en-GB" dirty="0" smtClean="0"/>
              <a:t>where </a:t>
            </a:r>
            <a:r>
              <a:rPr lang="el-GR" dirty="0" smtClean="0"/>
              <a:t>λ</a:t>
            </a:r>
            <a:r>
              <a:rPr lang="en-GB" dirty="0" smtClean="0"/>
              <a:t> is latitude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838200" y="5937956"/>
            <a:ext cx="423051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i="1" dirty="0" smtClean="0">
                <a:solidFill>
                  <a:schemeClr val="accent6">
                    <a:lumMod val="75000"/>
                  </a:schemeClr>
                </a:solidFill>
              </a:rPr>
              <a:t>Local frame of reference</a:t>
            </a:r>
            <a:endParaRPr lang="en-GB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version of the momentum equation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local frame of reference: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 will see next time how this equation can be simplified.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85716" y="2960496"/>
                <a:ext cx="5684569" cy="11237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𝑼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𝐠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𝐅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GB" sz="2400" b="0" i="0" smtClean="0">
                          <a:latin typeface="Cambria Math" panose="02040503050406030204" pitchFamily="18" charset="0"/>
                        </a:rPr>
                        <m:t>O</m:t>
                      </m:r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2400" dirty="0" smtClean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716" y="2960496"/>
                <a:ext cx="5684569" cy="11237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43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Forces on a parcel of air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1000"/>
                  </a:spcAft>
                  <a:buNone/>
                </a:pPr>
                <a:r>
                  <a:rPr lang="en-GB" dirty="0" smtClean="0"/>
                  <a:t>We start with </a:t>
                </a:r>
                <a:r>
                  <a:rPr lang="en-GB" b="1" dirty="0" smtClean="0"/>
                  <a:t>F = </a:t>
                </a:r>
                <a:r>
                  <a:rPr lang="en-GB" dirty="0" smtClean="0"/>
                  <a:t>m</a:t>
                </a:r>
                <a:r>
                  <a:rPr lang="en-GB" b="1" dirty="0" smtClean="0"/>
                  <a:t>a</a:t>
                </a:r>
              </a:p>
              <a:p>
                <a:pPr marL="0" indent="0"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GB" b="1" i="1" smtClean="0"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i.e. acceleration in an inertial frame is the force per unit mass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71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825625"/>
                <a:ext cx="5181600" cy="4687142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spcAft>
                    <a:spcPts val="1000"/>
                  </a:spcAft>
                  <a:buAutoNum type="arabicPeriod"/>
                </a:pPr>
                <a:r>
                  <a:rPr lang="en-GB" sz="2400" dirty="0"/>
                  <a:t>Gravitational acceleration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GB" sz="2400" dirty="0"/>
              </a:p>
              <a:p>
                <a:pPr marL="0" indent="0">
                  <a:buNone/>
                </a:pPr>
                <a:r>
                  <a:rPr lang="en-GB" sz="2400" b="1" dirty="0"/>
                  <a:t>A </a:t>
                </a:r>
                <a:r>
                  <a:rPr lang="en-GB" sz="2400" dirty="0"/>
                  <a:t>= vector from centre of </a:t>
                </a:r>
                <a:r>
                  <a:rPr lang="en-GB" sz="2400" dirty="0" smtClean="0"/>
                  <a:t>Earth</a:t>
                </a:r>
              </a:p>
              <a:p>
                <a:pPr marL="0" indent="0">
                  <a:buNone/>
                </a:pPr>
                <a:r>
                  <a:rPr lang="en-GB" sz="2400" dirty="0" smtClean="0"/>
                  <a:t>M</a:t>
                </a:r>
                <a:r>
                  <a:rPr lang="en-GB" sz="2400" baseline="-25000" dirty="0" smtClean="0"/>
                  <a:t>E</a:t>
                </a:r>
                <a:r>
                  <a:rPr lang="en-GB" sz="2400" dirty="0" smtClean="0"/>
                  <a:t> = mass of Earth</a:t>
                </a:r>
                <a:endParaRPr lang="en-GB" sz="2400" dirty="0"/>
              </a:p>
              <a:p>
                <a:pPr marL="0" indent="0">
                  <a:buNone/>
                </a:pPr>
                <a:endParaRPr lang="en-GB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825625"/>
                <a:ext cx="5181600" cy="4687142"/>
              </a:xfrm>
              <a:blipFill>
                <a:blip r:embed="rId3"/>
                <a:stretch>
                  <a:fillRect l="-1882" t="-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7473820" y="4058816"/>
            <a:ext cx="1912776" cy="186612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8490857" y="4450702"/>
            <a:ext cx="709127" cy="559837"/>
          </a:xfrm>
          <a:prstGeom prst="line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9245600" y="4199467"/>
            <a:ext cx="270933" cy="214489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490857" y="4450702"/>
            <a:ext cx="280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9538996" y="4001294"/>
            <a:ext cx="100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</a:t>
            </a:r>
            <a:r>
              <a:rPr lang="en-GB" b="1" dirty="0" err="1" smtClean="0"/>
              <a:t>V</a:t>
            </a:r>
            <a:r>
              <a:rPr lang="en-GB" dirty="0" smtClean="0"/>
              <a:t>/</a:t>
            </a:r>
            <a:r>
              <a:rPr lang="en-GB" dirty="0" err="1" smtClean="0"/>
              <a:t>dt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51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Forces on a parcel of air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spcAft>
                    <a:spcPts val="1000"/>
                  </a:spcAft>
                  <a:buNone/>
                </a:pPr>
                <a:r>
                  <a:rPr lang="en-GB" dirty="0" smtClean="0"/>
                  <a:t>We start with </a:t>
                </a:r>
                <a:r>
                  <a:rPr lang="en-GB" b="1" dirty="0" smtClean="0"/>
                  <a:t>F = </a:t>
                </a:r>
                <a:r>
                  <a:rPr lang="en-GB" dirty="0" smtClean="0"/>
                  <a:t>m</a:t>
                </a:r>
                <a:r>
                  <a:rPr lang="en-GB" b="1" dirty="0" smtClean="0"/>
                  <a:t>a</a:t>
                </a:r>
              </a:p>
              <a:p>
                <a:pPr marL="0" indent="0"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GB" b="1" i="1" smtClean="0"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i.e. acceleration in an inertial frame is the force per unit mass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514350" indent="-514350">
                  <a:spcAft>
                    <a:spcPts val="1000"/>
                  </a:spcAft>
                  <a:buAutoNum type="arabicPeriod"/>
                </a:pPr>
                <a:r>
                  <a:rPr lang="en-GB" dirty="0" smtClean="0"/>
                  <a:t>Gravitational acceleration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b="1" dirty="0" smtClean="0"/>
                  <a:t>A </a:t>
                </a:r>
                <a:r>
                  <a:rPr lang="en-GB" dirty="0" smtClean="0"/>
                  <a:t>= vector from centre of Earth</a:t>
                </a:r>
                <a:endParaRPr lang="en-GB" b="1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882" t="-26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825625"/>
                <a:ext cx="5181600" cy="4687142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2. Pressure gradient acceleration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spcAft>
                    <a:spcPts val="300"/>
                  </a:spcAft>
                  <a:buNone/>
                </a:pPr>
                <a:endParaRPr lang="en-GB" sz="18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spcAft>
                    <a:spcPts val="3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𝑁𝑒𝑡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𝑓𝑜𝑟𝑐𝑒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𝑎𝑙𝑜𝑛𝑔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d>
                        </m:e>
                      </m:d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𝑑𝑦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𝑑𝑧</m:t>
                      </m:r>
                    </m:oMath>
                  </m:oMathPara>
                </a14:m>
                <a:endParaRPr lang="en-GB" sz="18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spcAft>
                    <a:spcPts val="3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𝑑𝑦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𝑑𝑧</m:t>
                      </m:r>
                    </m:oMath>
                  </m:oMathPara>
                </a14:m>
                <a:endParaRPr lang="en-GB" sz="1800" dirty="0" smtClean="0"/>
              </a:p>
              <a:p>
                <a:pPr marL="0" indent="0">
                  <a:spcAft>
                    <a:spcPts val="3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𝑚𝑎𝑠𝑠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𝑎𝑖𝑟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𝑝𝑎𝑟𝑐𝑒𝑙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𝑑𝑧</m:t>
                      </m:r>
                    </m:oMath>
                  </m:oMathPara>
                </a14:m>
                <a:endParaRPr lang="en-GB" sz="1800" dirty="0" smtClean="0"/>
              </a:p>
              <a:p>
                <a:pPr marL="0" indent="0">
                  <a:spcAft>
                    <a:spcPts val="3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f>
                        <m:fPr>
                          <m:ctrlP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1800" dirty="0" smtClean="0"/>
              </a:p>
              <a:p>
                <a:pPr marL="0" indent="0">
                  <a:buNone/>
                </a:pPr>
                <a:endParaRPr lang="en-GB" sz="1800" i="1" dirty="0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GB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825625"/>
                <a:ext cx="5181600" cy="4687142"/>
              </a:xfrm>
              <a:blipFill>
                <a:blip r:embed="rId3"/>
                <a:stretch>
                  <a:fillRect l="-1882" t="-24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be 6"/>
          <p:cNvSpPr/>
          <p:nvPr/>
        </p:nvSpPr>
        <p:spPr>
          <a:xfrm>
            <a:off x="7371184" y="2565918"/>
            <a:ext cx="1250302" cy="1147666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707086" y="3713584"/>
            <a:ext cx="59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dx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4164" y="2867609"/>
            <a:ext cx="59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dz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409992" y="3451613"/>
            <a:ext cx="59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dy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9666514" y="3236941"/>
            <a:ext cx="101703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9657184" y="2799184"/>
            <a:ext cx="858416" cy="4377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9666514" y="2565918"/>
            <a:ext cx="0" cy="6710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814180" y="3139751"/>
            <a:ext cx="317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0515600" y="263123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9503228" y="2210974"/>
            <a:ext cx="32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9657184" y="3713584"/>
            <a:ext cx="1856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V </a:t>
            </a:r>
            <a:r>
              <a:rPr lang="en-GB" dirty="0" smtClean="0"/>
              <a:t>= (</a:t>
            </a:r>
            <a:r>
              <a:rPr lang="en-GB" dirty="0" err="1" smtClean="0"/>
              <a:t>u,v,w</a:t>
            </a:r>
            <a:r>
              <a:rPr lang="en-GB" dirty="0" smtClean="0"/>
              <a:t>)</a:t>
            </a:r>
            <a:endParaRPr lang="en-GB" b="1" dirty="0"/>
          </a:p>
        </p:txBody>
      </p:sp>
      <p:sp>
        <p:nvSpPr>
          <p:cNvPr id="23" name="Right Arrow 22"/>
          <p:cNvSpPr/>
          <p:nvPr/>
        </p:nvSpPr>
        <p:spPr>
          <a:xfrm>
            <a:off x="6522098" y="3052275"/>
            <a:ext cx="634482" cy="2721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6113883" y="2566702"/>
            <a:ext cx="1175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Pressure 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20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Forces on a parcel of air </a:t>
            </a:r>
            <a:r>
              <a:rPr lang="en-GB" dirty="0" err="1" smtClean="0"/>
              <a:t>cont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spcAft>
                    <a:spcPts val="1000"/>
                  </a:spcAft>
                  <a:buNone/>
                </a:pPr>
                <a:r>
                  <a:rPr lang="en-GB" dirty="0" smtClean="0"/>
                  <a:t>Viscosity. For a Newtonian fluid: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𝛻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l-GR" dirty="0" smtClean="0"/>
                  <a:t>μ</a:t>
                </a:r>
                <a:r>
                  <a:rPr lang="en-GB" dirty="0" smtClean="0"/>
                  <a:t> is the dynamic coefficient of viscosity. However, viscosity is only important on very small scales (&lt; 1 cm) in the atmosphere.</a:t>
                </a:r>
              </a:p>
              <a:p>
                <a:pPr marL="0" indent="0">
                  <a:buNone/>
                </a:pPr>
                <a:r>
                  <a:rPr lang="en-GB" dirty="0" smtClean="0"/>
                  <a:t>More generally we use a frictional force -</a:t>
                </a:r>
                <a:r>
                  <a:rPr lang="en-GB" b="1" dirty="0" smtClean="0"/>
                  <a:t>F</a:t>
                </a:r>
                <a:endParaRPr lang="en-GB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71" t="-2241" r="-1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So in an inertial frame we have:</a:t>
                </a: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GB" b="1" i="1" smtClean="0"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b="0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GB" b="1" i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en-GB" b="0" i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1" i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𝐅</m:t>
                      </m:r>
                    </m:oMath>
                  </m:oMathPara>
                </a14:m>
                <a:endParaRPr lang="en-GB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Pressure gradient acceleration</a:t>
                </a: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Gravitational acceleration</a:t>
                </a: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Friction</a:t>
                </a:r>
                <a:endParaRPr lang="en-GB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2471" t="-22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428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Lagrangian</a:t>
            </a:r>
            <a:r>
              <a:rPr lang="en-GB" dirty="0" smtClean="0"/>
              <a:t> and Eulerian derivatives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b="1" dirty="0" smtClean="0"/>
              <a:t>F</a:t>
            </a:r>
            <a:r>
              <a:rPr lang="en-GB" dirty="0" smtClean="0"/>
              <a:t>=m</a:t>
            </a:r>
            <a:r>
              <a:rPr lang="en-GB" b="1" dirty="0" smtClean="0"/>
              <a:t>a</a:t>
            </a:r>
            <a:r>
              <a:rPr lang="en-GB" dirty="0" smtClean="0"/>
              <a:t> applies to a parcel of air.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 smtClean="0"/>
              <a:t>We call the rate of change of a quantity following the parcel the </a:t>
            </a:r>
            <a:r>
              <a:rPr lang="en-GB" b="1" dirty="0" err="1" smtClean="0"/>
              <a:t>Lagrangian</a:t>
            </a:r>
            <a:r>
              <a:rPr lang="en-GB" dirty="0" smtClean="0"/>
              <a:t> or material derivative, denoted by full differentials (e.g. </a:t>
            </a:r>
            <a:r>
              <a:rPr lang="en-GB" dirty="0" err="1" smtClean="0"/>
              <a:t>dT</a:t>
            </a:r>
            <a:r>
              <a:rPr lang="en-GB" dirty="0" smtClean="0"/>
              <a:t>/</a:t>
            </a:r>
            <a:r>
              <a:rPr lang="en-GB" dirty="0" err="1" smtClean="0"/>
              <a:t>dt</a:t>
            </a:r>
            <a:r>
              <a:rPr lang="en-GB" dirty="0" smtClean="0"/>
              <a:t>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dirty="0" smtClean="0"/>
              <a:t>The alternative is to define a field on a grid fixed in space, and calculate </a:t>
            </a:r>
            <a:r>
              <a:rPr lang="en-GB" b="1" dirty="0" smtClean="0"/>
              <a:t>Eulerian</a:t>
            </a:r>
            <a:r>
              <a:rPr lang="en-GB" dirty="0" smtClean="0"/>
              <a:t> derivatives denoted by partial derivatives, </a:t>
            </a:r>
            <a:r>
              <a:rPr lang="en-GB" dirty="0" err="1" smtClean="0"/>
              <a:t>e.g</a:t>
            </a:r>
            <a:r>
              <a:rPr lang="en-GB" dirty="0" smtClean="0"/>
              <a:t> ∂T/∂t).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The relation between them is: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chemeClr val="accent4"/>
                </a:solidFill>
              </a:rPr>
              <a:t>Rate of change of T at a point </a:t>
            </a:r>
            <a:r>
              <a:rPr lang="en-GB" dirty="0" smtClean="0"/>
              <a:t>=</a:t>
            </a:r>
          </a:p>
          <a:p>
            <a:pPr marL="269875" indent="-269875" defTabSz="269875">
              <a:buNone/>
            </a:pPr>
            <a:r>
              <a:rPr lang="en-GB" dirty="0"/>
              <a:t>	</a:t>
            </a:r>
            <a:r>
              <a:rPr lang="en-GB" dirty="0" smtClean="0">
                <a:solidFill>
                  <a:srgbClr val="FF0000"/>
                </a:solidFill>
              </a:rPr>
              <a:t>Local heating/cooling of air at that point</a:t>
            </a:r>
          </a:p>
          <a:p>
            <a:pPr marL="0" indent="0" defTabSz="269875">
              <a:buNone/>
            </a:pPr>
            <a:r>
              <a:rPr lang="en-GB" dirty="0" smtClean="0"/>
              <a:t> + </a:t>
            </a:r>
          </a:p>
          <a:p>
            <a:pPr marL="269875" indent="0" defTabSz="269875">
              <a:buNone/>
            </a:pP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Movement of warmer or colder air over the point</a:t>
            </a:r>
          </a:p>
          <a:p>
            <a:pPr marL="269875" indent="0" defTabSz="269875">
              <a:buNone/>
            </a:pPr>
            <a:endParaRPr lang="en-GB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accent4"/>
                </a:solidFill>
              </a:rPr>
              <a:t>Eulerian</a:t>
            </a:r>
            <a:r>
              <a:rPr lang="en-GB" dirty="0" smtClean="0"/>
              <a:t> = </a:t>
            </a:r>
            <a:r>
              <a:rPr lang="en-GB" dirty="0" err="1" smtClean="0">
                <a:solidFill>
                  <a:srgbClr val="FF0000"/>
                </a:solidFill>
              </a:rPr>
              <a:t>Lagrangian</a:t>
            </a:r>
            <a:r>
              <a:rPr lang="en-GB" dirty="0" smtClean="0"/>
              <a:t> +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advection</a:t>
            </a:r>
            <a:r>
              <a:rPr lang="en-GB" dirty="0"/>
              <a:t>	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419461" y="5299788"/>
            <a:ext cx="4581331" cy="93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03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r>
              <a:rPr lang="en-GB" sz="2000" dirty="0" smtClean="0"/>
              <a:t>Wind is blowing colder temperatures towards P – it is </a:t>
            </a:r>
            <a:r>
              <a:rPr lang="en-GB" sz="2000" b="1" dirty="0" err="1" smtClean="0"/>
              <a:t>advecting</a:t>
            </a:r>
            <a:r>
              <a:rPr lang="en-GB" sz="2000" dirty="0" smtClean="0"/>
              <a:t> cold air</a:t>
            </a:r>
          </a:p>
          <a:p>
            <a:r>
              <a:rPr lang="en-GB" sz="2000" dirty="0" smtClean="0"/>
              <a:t>Rate of advection = -</a:t>
            </a:r>
            <a:r>
              <a:rPr lang="en-GB" sz="2000" b="1" dirty="0" smtClean="0"/>
              <a:t>V.</a:t>
            </a:r>
            <a:r>
              <a:rPr lang="en-GB" sz="2000" b="1" dirty="0" smtClean="0">
                <a:sym typeface="Symbol" panose="05050102010706020507" pitchFamily="18" charset="2"/>
              </a:rPr>
              <a:t></a:t>
            </a:r>
            <a:r>
              <a:rPr lang="en-GB" sz="2000" dirty="0" smtClean="0">
                <a:sym typeface="Symbol" panose="05050102010706020507" pitchFamily="18" charset="2"/>
              </a:rPr>
              <a:t>T  			(m s</a:t>
            </a:r>
            <a:r>
              <a:rPr lang="en-GB" sz="2000" baseline="30000" dirty="0" smtClean="0">
                <a:sym typeface="Symbol" panose="05050102010706020507" pitchFamily="18" charset="2"/>
              </a:rPr>
              <a:t>-1</a:t>
            </a:r>
            <a:r>
              <a:rPr lang="en-GB" sz="2000" dirty="0" smtClean="0">
                <a:sym typeface="Symbol" panose="05050102010706020507" pitchFamily="18" charset="2"/>
              </a:rPr>
              <a:t> x K m</a:t>
            </a:r>
            <a:r>
              <a:rPr lang="en-GB" sz="2000" baseline="30000" dirty="0" smtClean="0">
                <a:sym typeface="Symbol" panose="05050102010706020507" pitchFamily="18" charset="2"/>
              </a:rPr>
              <a:t>-1</a:t>
            </a:r>
            <a:r>
              <a:rPr lang="en-GB" sz="2000" dirty="0" smtClean="0">
                <a:sym typeface="Symbol" panose="05050102010706020507" pitchFamily="18" charset="2"/>
              </a:rPr>
              <a:t> = K s</a:t>
            </a:r>
            <a:r>
              <a:rPr lang="en-GB" sz="2000" baseline="30000" dirty="0" smtClean="0">
                <a:sym typeface="Symbol" panose="05050102010706020507" pitchFamily="18" charset="2"/>
              </a:rPr>
              <a:t>-1</a:t>
            </a:r>
            <a:r>
              <a:rPr lang="en-GB" sz="2000" dirty="0" smtClean="0">
                <a:sym typeface="Symbol" panose="05050102010706020507" pitchFamily="18" charset="2"/>
              </a:rPr>
              <a:t> )</a:t>
            </a:r>
            <a:endParaRPr lang="en-GB" sz="2000" dirty="0" smtClean="0"/>
          </a:p>
        </p:txBody>
      </p:sp>
      <p:sp>
        <p:nvSpPr>
          <p:cNvPr id="5" name="Freeform 4"/>
          <p:cNvSpPr/>
          <p:nvPr/>
        </p:nvSpPr>
        <p:spPr>
          <a:xfrm>
            <a:off x="1408922" y="2188246"/>
            <a:ext cx="2469333" cy="2439738"/>
          </a:xfrm>
          <a:custGeom>
            <a:avLst/>
            <a:gdLst>
              <a:gd name="connsiteX0" fmla="*/ 0 w 2469333"/>
              <a:gd name="connsiteY0" fmla="*/ 2439738 h 2439738"/>
              <a:gd name="connsiteX1" fmla="*/ 849086 w 2469333"/>
              <a:gd name="connsiteY1" fmla="*/ 1823917 h 2439738"/>
              <a:gd name="connsiteX2" fmla="*/ 1838131 w 2469333"/>
              <a:gd name="connsiteY2" fmla="*/ 834872 h 2439738"/>
              <a:gd name="connsiteX3" fmla="*/ 2416629 w 2469333"/>
              <a:gd name="connsiteY3" fmla="*/ 79093 h 2439738"/>
              <a:gd name="connsiteX4" fmla="*/ 2407298 w 2469333"/>
              <a:gd name="connsiteY4" fmla="*/ 60432 h 243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333" h="2439738">
                <a:moveTo>
                  <a:pt x="0" y="2439738"/>
                </a:moveTo>
                <a:cubicBezTo>
                  <a:pt x="271365" y="2265566"/>
                  <a:pt x="542731" y="2091395"/>
                  <a:pt x="849086" y="1823917"/>
                </a:cubicBezTo>
                <a:cubicBezTo>
                  <a:pt x="1155441" y="1556439"/>
                  <a:pt x="1576874" y="1125676"/>
                  <a:pt x="1838131" y="834872"/>
                </a:cubicBezTo>
                <a:cubicBezTo>
                  <a:pt x="2099388" y="544068"/>
                  <a:pt x="2321768" y="208166"/>
                  <a:pt x="2416629" y="79093"/>
                </a:cubicBezTo>
                <a:cubicBezTo>
                  <a:pt x="2511490" y="-49980"/>
                  <a:pt x="2459394" y="5226"/>
                  <a:pt x="2407298" y="60432"/>
                </a:cubicBezTo>
              </a:path>
            </a:pathLst>
          </a:cu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61322" y="2340646"/>
            <a:ext cx="2469333" cy="2439738"/>
          </a:xfrm>
          <a:custGeom>
            <a:avLst/>
            <a:gdLst>
              <a:gd name="connsiteX0" fmla="*/ 0 w 2469333"/>
              <a:gd name="connsiteY0" fmla="*/ 2439738 h 2439738"/>
              <a:gd name="connsiteX1" fmla="*/ 849086 w 2469333"/>
              <a:gd name="connsiteY1" fmla="*/ 1823917 h 2439738"/>
              <a:gd name="connsiteX2" fmla="*/ 1838131 w 2469333"/>
              <a:gd name="connsiteY2" fmla="*/ 834872 h 2439738"/>
              <a:gd name="connsiteX3" fmla="*/ 2416629 w 2469333"/>
              <a:gd name="connsiteY3" fmla="*/ 79093 h 2439738"/>
              <a:gd name="connsiteX4" fmla="*/ 2407298 w 2469333"/>
              <a:gd name="connsiteY4" fmla="*/ 60432 h 243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333" h="2439738">
                <a:moveTo>
                  <a:pt x="0" y="2439738"/>
                </a:moveTo>
                <a:cubicBezTo>
                  <a:pt x="271365" y="2265566"/>
                  <a:pt x="542731" y="2091395"/>
                  <a:pt x="849086" y="1823917"/>
                </a:cubicBezTo>
                <a:cubicBezTo>
                  <a:pt x="1155441" y="1556439"/>
                  <a:pt x="1576874" y="1125676"/>
                  <a:pt x="1838131" y="834872"/>
                </a:cubicBezTo>
                <a:cubicBezTo>
                  <a:pt x="2099388" y="544068"/>
                  <a:pt x="2321768" y="208166"/>
                  <a:pt x="2416629" y="79093"/>
                </a:cubicBezTo>
                <a:cubicBezTo>
                  <a:pt x="2511490" y="-49980"/>
                  <a:pt x="2459394" y="5226"/>
                  <a:pt x="2407298" y="60432"/>
                </a:cubicBezTo>
              </a:path>
            </a:pathLst>
          </a:cu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713722" y="2493046"/>
            <a:ext cx="2469333" cy="2439738"/>
          </a:xfrm>
          <a:custGeom>
            <a:avLst/>
            <a:gdLst>
              <a:gd name="connsiteX0" fmla="*/ 0 w 2469333"/>
              <a:gd name="connsiteY0" fmla="*/ 2439738 h 2439738"/>
              <a:gd name="connsiteX1" fmla="*/ 849086 w 2469333"/>
              <a:gd name="connsiteY1" fmla="*/ 1823917 h 2439738"/>
              <a:gd name="connsiteX2" fmla="*/ 1838131 w 2469333"/>
              <a:gd name="connsiteY2" fmla="*/ 834872 h 2439738"/>
              <a:gd name="connsiteX3" fmla="*/ 2416629 w 2469333"/>
              <a:gd name="connsiteY3" fmla="*/ 79093 h 2439738"/>
              <a:gd name="connsiteX4" fmla="*/ 2407298 w 2469333"/>
              <a:gd name="connsiteY4" fmla="*/ 60432 h 243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333" h="2439738">
                <a:moveTo>
                  <a:pt x="0" y="2439738"/>
                </a:moveTo>
                <a:cubicBezTo>
                  <a:pt x="271365" y="2265566"/>
                  <a:pt x="542731" y="2091395"/>
                  <a:pt x="849086" y="1823917"/>
                </a:cubicBezTo>
                <a:cubicBezTo>
                  <a:pt x="1155441" y="1556439"/>
                  <a:pt x="1576874" y="1125676"/>
                  <a:pt x="1838131" y="834872"/>
                </a:cubicBezTo>
                <a:cubicBezTo>
                  <a:pt x="2099388" y="544068"/>
                  <a:pt x="2321768" y="208166"/>
                  <a:pt x="2416629" y="79093"/>
                </a:cubicBezTo>
                <a:cubicBezTo>
                  <a:pt x="2511490" y="-49980"/>
                  <a:pt x="2459394" y="5226"/>
                  <a:pt x="2407298" y="60432"/>
                </a:cubicBezTo>
              </a:path>
            </a:pathLst>
          </a:cu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" name="Oval 7"/>
          <p:cNvSpPr/>
          <p:nvPr/>
        </p:nvSpPr>
        <p:spPr>
          <a:xfrm>
            <a:off x="3536302" y="3560515"/>
            <a:ext cx="130629" cy="1524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760237" y="3408115"/>
            <a:ext cx="68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11355" y="2640563"/>
            <a:ext cx="737033" cy="550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8955" y="2727267"/>
            <a:ext cx="447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V</a:t>
            </a:r>
            <a:endParaRPr lang="en-GB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23438" y="1877296"/>
            <a:ext cx="344370" cy="38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75837" y="2029696"/>
            <a:ext cx="877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T+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Δ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78000" y="2236425"/>
            <a:ext cx="79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T+2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Δ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601616" y="2493046"/>
            <a:ext cx="429039" cy="3341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84680" y="2260207"/>
            <a:ext cx="60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T</a:t>
            </a:r>
            <a:endParaRPr lang="en-GB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391238" y="5490303"/>
                <a:ext cx="1704762" cy="5266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𝛁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238" y="5490303"/>
                <a:ext cx="1704762" cy="5266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19"/>
              <p:cNvSpPr txBox="1">
                <a:spLocks noGrp="1"/>
              </p:cNvSpPr>
              <p:nvPr>
                <p:ph sz="half" idx="2"/>
              </p:nvPr>
            </p:nvSpPr>
            <p:spPr>
              <a:xfrm>
                <a:off x="7068293" y="1718406"/>
                <a:ext cx="2646687" cy="737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𝛁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Content Placeholder 19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068293" y="1718406"/>
                <a:ext cx="2646687" cy="737318"/>
              </a:xfrm>
              <a:prstGeom prst="rect">
                <a:avLst/>
              </a:prstGeom>
              <a:blipFill>
                <a:blip r:embed="rId3"/>
                <a:stretch>
                  <a:fillRect t="-826" b="-2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365033" y="2761784"/>
            <a:ext cx="437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For a vector field the formula generalises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19"/>
              <p:cNvSpPr txBox="1">
                <a:spLocks/>
              </p:cNvSpPr>
              <p:nvPr/>
            </p:nvSpPr>
            <p:spPr>
              <a:xfrm>
                <a:off x="6910269" y="3592781"/>
                <a:ext cx="2962734" cy="73731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 panose="02040503050406030204" pitchFamily="18" charset="0"/>
                            </a:rPr>
                            <m:t>𝑽</m:t>
                          </m:r>
                          <m:r>
                            <a:rPr lang="en-GB" b="1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𝛁</m:t>
                          </m:r>
                        </m:e>
                      </m:d>
                      <m:r>
                        <a:rPr lang="en-GB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𝐕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2" name="Content Placeholder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0269" y="3592781"/>
                <a:ext cx="2962734" cy="737318"/>
              </a:xfrm>
              <a:prstGeom prst="rect">
                <a:avLst/>
              </a:prstGeom>
              <a:blipFill>
                <a:blip r:embed="rId4"/>
                <a:stretch>
                  <a:fillRect t="-826" b="-2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590522" y="4780384"/>
            <a:ext cx="4652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advection term is quadratic in </a:t>
            </a:r>
            <a:r>
              <a:rPr lang="en-GB" b="1" dirty="0" smtClean="0"/>
              <a:t>V</a:t>
            </a:r>
            <a:r>
              <a:rPr lang="en-GB" dirty="0" smtClean="0"/>
              <a:t>. This makes the momentum equation non-linear and gives rise to chaotic motion and turbulence. </a:t>
            </a:r>
            <a:r>
              <a:rPr lang="en-GB" b="1" dirty="0" smtClean="0"/>
              <a:t>Advection of momentum by the flow is what makes fluid mechanics so complicated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21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Transforming to a rotating frame - Coriolis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177" y="1822450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sz="2400" dirty="0" smtClean="0"/>
              <a:t>Consider vector </a:t>
            </a:r>
            <a:r>
              <a:rPr lang="en-GB" altLang="en-US" sz="2400" b="1" dirty="0" smtClean="0"/>
              <a:t>r </a:t>
            </a:r>
            <a:r>
              <a:rPr lang="en-GB" altLang="en-US" sz="2400" dirty="0" smtClean="0"/>
              <a:t>in a stationary inertial frame I, with a frame R rotating about the z axis at angular velocity </a:t>
            </a:r>
            <a:r>
              <a:rPr lang="en-GB" altLang="en-US" sz="2400" b="1" dirty="0" smtClean="0"/>
              <a:t>Ω</a:t>
            </a:r>
          </a:p>
          <a:p>
            <a:endParaRPr lang="en-GB" altLang="en-US" dirty="0"/>
          </a:p>
          <a:p>
            <a:endParaRPr lang="en-GB" altLang="en-US" dirty="0" smtClean="0"/>
          </a:p>
          <a:p>
            <a:endParaRPr lang="en-GB" altLang="en-US" dirty="0"/>
          </a:p>
          <a:p>
            <a:endParaRPr lang="en-GB" altLang="en-US" dirty="0" smtClean="0"/>
          </a:p>
          <a:p>
            <a:endParaRPr lang="en-GB" altLang="en-US" sz="2400" dirty="0"/>
          </a:p>
          <a:p>
            <a:pPr marL="0" indent="0">
              <a:buNone/>
            </a:pPr>
            <a:r>
              <a:rPr lang="en-GB" altLang="en-US" sz="2400" b="1" dirty="0" smtClean="0"/>
              <a:t>Ω </a:t>
            </a:r>
            <a:r>
              <a:rPr lang="en-GB" altLang="en-US" sz="2400" dirty="0" smtClean="0"/>
              <a:t>points into </a:t>
            </a:r>
            <a:r>
              <a:rPr lang="en-GB" altLang="en-US" sz="2400" smtClean="0"/>
              <a:t>the screen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5" name="AutoShape 11"/>
          <p:cNvSpPr>
            <a:spLocks noChangeShapeType="1"/>
          </p:cNvSpPr>
          <p:nvPr/>
        </p:nvSpPr>
        <p:spPr bwMode="auto">
          <a:xfrm>
            <a:off x="2126960" y="3332487"/>
            <a:ext cx="12700" cy="1622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10"/>
          <p:cNvSpPr>
            <a:spLocks noChangeShapeType="1"/>
          </p:cNvSpPr>
          <p:nvPr/>
        </p:nvSpPr>
        <p:spPr bwMode="auto">
          <a:xfrm>
            <a:off x="2126960" y="4967548"/>
            <a:ext cx="18415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dirty="0"/>
          </a:p>
        </p:txBody>
      </p:sp>
      <p:sp>
        <p:nvSpPr>
          <p:cNvPr id="7" name="AutoShape 9"/>
          <p:cNvSpPr>
            <a:spLocks noChangeShapeType="1"/>
          </p:cNvSpPr>
          <p:nvPr/>
        </p:nvSpPr>
        <p:spPr bwMode="auto">
          <a:xfrm flipV="1">
            <a:off x="2138073" y="3856362"/>
            <a:ext cx="1133475" cy="110966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8"/>
          <p:cNvSpPr>
            <a:spLocks noChangeShapeType="1"/>
          </p:cNvSpPr>
          <p:nvPr/>
        </p:nvSpPr>
        <p:spPr bwMode="auto">
          <a:xfrm>
            <a:off x="1876135" y="3332487"/>
            <a:ext cx="261938" cy="1622425"/>
          </a:xfrm>
          <a:prstGeom prst="straightConnector1">
            <a:avLst/>
          </a:prstGeom>
          <a:noFill/>
          <a:ln w="9525">
            <a:solidFill>
              <a:schemeClr val="accent6">
                <a:lumMod val="75000"/>
              </a:schemeClr>
            </a:solidFill>
            <a:prstDash val="sysDot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7"/>
          <p:cNvSpPr>
            <a:spLocks noChangeShapeType="1"/>
          </p:cNvSpPr>
          <p:nvPr/>
        </p:nvSpPr>
        <p:spPr bwMode="auto">
          <a:xfrm flipV="1">
            <a:off x="2157805" y="4735805"/>
            <a:ext cx="1841500" cy="225425"/>
          </a:xfrm>
          <a:prstGeom prst="straightConnector1">
            <a:avLst/>
          </a:prstGeom>
          <a:noFill/>
          <a:ln w="9525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857335" y="5042225"/>
            <a:ext cx="433388" cy="390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11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025465" y="4585025"/>
            <a:ext cx="530515" cy="311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1100" b="0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803235" y="4354837"/>
            <a:ext cx="255588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138073" y="3553150"/>
            <a:ext cx="322262" cy="3540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11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553873" y="3583312"/>
            <a:ext cx="323850" cy="469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1100" b="0" i="0" u="none" strike="noStrike" cap="none" normalizeH="0" baseline="-3000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Arc 2"/>
          <p:cNvSpPr>
            <a:spLocks/>
          </p:cNvSpPr>
          <p:nvPr/>
        </p:nvSpPr>
        <p:spPr bwMode="auto">
          <a:xfrm rot="5874674" flipH="1">
            <a:off x="3156454" y="3565056"/>
            <a:ext cx="457200" cy="4937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6">
                <a:lumMod val="75000"/>
              </a:schemeClr>
            </a:solidFill>
            <a:prstDash val="sysDot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3520360" y="3385523"/>
            <a:ext cx="719137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933061" y="16738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933061" y="21310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2138073" y="4954912"/>
            <a:ext cx="357351" cy="3663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81131" y="4995351"/>
            <a:ext cx="69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Ω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</a:rPr>
              <a:t>r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10800000" flipH="1" flipV="1">
            <a:off x="2897689" y="3506337"/>
            <a:ext cx="357351" cy="3663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508500" y="3175860"/>
            <a:ext cx="69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r>
              <a:rPr lang="en-GB" dirty="0" err="1" smtClean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GB" b="1" dirty="0" err="1" smtClean="0">
                <a:solidFill>
                  <a:schemeClr val="accent6">
                    <a:lumMod val="75000"/>
                  </a:schemeClr>
                </a:solidFill>
              </a:rPr>
              <a:t>r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22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2812073" y="4237164"/>
            <a:ext cx="255588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140" y="275286"/>
            <a:ext cx="10515600" cy="1325563"/>
          </a:xfrm>
        </p:spPr>
        <p:txBody>
          <a:bodyPr/>
          <a:lstStyle/>
          <a:p>
            <a:r>
              <a:rPr lang="en-GB" dirty="0" smtClean="0"/>
              <a:t>Transforming to a rotating frame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84340" y="2131074"/>
                <a:ext cx="5181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GB" altLang="en-US" sz="2400" dirty="0" smtClean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Consider vector </a:t>
                </a:r>
                <a:r>
                  <a:rPr lang="en-GB" altLang="en-US" sz="2400" b="1" dirty="0" smtClean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 </a:t>
                </a:r>
                <a:r>
                  <a:rPr lang="en-GB" altLang="en-US" sz="2400" dirty="0" smtClean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 an inertial frame </a:t>
                </a:r>
                <a:r>
                  <a:rPr lang="en-GB" altLang="en-US" sz="2400" dirty="0" smtClean="0">
                    <a:solidFill>
                      <a:schemeClr val="bg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</a:t>
                </a:r>
                <a:r>
                  <a:rPr lang="en-GB" altLang="en-US" sz="2400" dirty="0" smtClean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with frame R rotating about the z axis at angular velocity </a:t>
                </a:r>
                <a:r>
                  <a:rPr lang="en-GB" altLang="en-US" sz="2400" b="1" dirty="0" smtClean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Ω</a:t>
                </a:r>
              </a:p>
              <a:p>
                <a:pPr marL="0" indent="0">
                  <a:buNone/>
                </a:pPr>
                <a:endParaRPr lang="en-GB" altLang="en-US" sz="240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GB" altLang="en-US" sz="2400" b="1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GB" altLang="en-US" sz="240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GB" altLang="en-US" sz="2400" b="1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GB" altLang="en-US" sz="240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GB" altLang="en-US" sz="2400" b="1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GB" altLang="en-US" sz="2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 r is constant in </a:t>
                </a:r>
                <a:r>
                  <a:rPr lang="en-GB" altLang="en-US" sz="24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</a:t>
                </a:r>
                <a:r>
                  <a:rPr lang="en-GB" alt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alt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altLang="en-US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GB" altLang="en-US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𝑑</m:t>
                                </m:r>
                                <m:r>
                                  <a:rPr lang="en-GB" altLang="en-US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𝒓</m:t>
                                </m:r>
                              </m:num>
                              <m:den>
                                <m:r>
                                  <a:rPr lang="en-GB" altLang="en-US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alt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sub>
                    </m:sSub>
                    <m:r>
                      <a:rPr lang="en-GB" alt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GB" alt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𝛀</m:t>
                    </m:r>
                    <m:r>
                      <a:rPr lang="en-GB" alt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GB" alt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𝒓</m:t>
                    </m:r>
                  </m:oMath>
                </a14:m>
                <a:endParaRPr lang="en-GB" altLang="en-US" sz="24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altLang="en-US" dirty="0"/>
              </a:p>
              <a:p>
                <a:endParaRPr lang="en-GB" altLang="en-US" dirty="0" smtClean="0"/>
              </a:p>
              <a:p>
                <a:endParaRPr lang="en-GB" altLang="en-US" dirty="0"/>
              </a:p>
              <a:p>
                <a:endParaRPr lang="en-GB" altLang="en-US" dirty="0" smtClean="0"/>
              </a:p>
              <a:p>
                <a:endParaRPr lang="en-GB" altLang="en-US" sz="2400" dirty="0"/>
              </a:p>
              <a:p>
                <a:pPr marL="0" indent="0">
                  <a:buNone/>
                </a:pPr>
                <a:endParaRPr lang="en-GB" altLang="en-US" sz="2400" dirty="0" smtClean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84340" y="2131074"/>
                <a:ext cx="5181600" cy="4351338"/>
              </a:xfrm>
              <a:blipFill>
                <a:blip r:embed="rId2"/>
                <a:stretch>
                  <a:fillRect l="-1765" t="-2665" r="-2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86859" y="2131074"/>
                <a:ext cx="5181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More generally:</a:t>
                </a:r>
              </a:p>
              <a:p>
                <a:pPr marL="0" indent="0" algn="ctr">
                  <a:spcAft>
                    <a:spcPts val="10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2400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num>
                              <m:den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GB" sz="2400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2400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num>
                              <m:den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l-GR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𝒓</m:t>
                    </m:r>
                  </m:oMath>
                </a14:m>
                <a:endParaRPr lang="en-GB" sz="2400" b="1" dirty="0" smtClean="0"/>
              </a:p>
              <a:p>
                <a:pPr marL="0" indent="0" algn="ctr">
                  <a:spcAft>
                    <a:spcPts val="1000"/>
                  </a:spcAft>
                  <a:buNone/>
                </a:pPr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Apply this rule twice:</a:t>
                </a:r>
              </a:p>
              <a:p>
                <a:pPr marL="0" indent="0" algn="r"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GB" sz="1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GB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800" b="1" i="1" smtClean="0"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GB" sz="1800" b="1" i="1" smtClean="0">
                                          <a:latin typeface="Cambria Math" panose="02040503050406030204" pitchFamily="18" charset="0"/>
                                        </a:rPr>
                                        <m:t>𝑹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GB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800" b="0" i="1" smtClean="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num>
                                    <m:den>
                                      <m:r>
                                        <a:rPr lang="en-GB" sz="1800" b="0" i="1" smtClean="0">
                                          <a:latin typeface="Cambria Math" panose="02040503050406030204" pitchFamily="18" charset="0"/>
                                        </a:rPr>
                                        <m:t>𝑑𝑡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b>
                          </m:sSub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el-GR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𝜴</m:t>
                          </m:r>
                          <m:r>
                            <a:rPr lang="el-GR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</m:e>
                      </m:d>
                      <m:d>
                        <m:dPr>
                          <m:ctrlPr>
                            <a:rPr lang="en-GB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GB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800" b="0" i="1" smtClean="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num>
                                    <m:den>
                                      <m:r>
                                        <a:rPr lang="en-GB" sz="1800" b="0" i="1" smtClean="0">
                                          <a:latin typeface="Cambria Math" panose="02040503050406030204" pitchFamily="18" charset="0"/>
                                        </a:rPr>
                                        <m:t>𝑑𝑡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b>
                          </m:sSub>
                          <m:r>
                            <a:rPr lang="en-GB" sz="1800" b="0" i="1" smtClean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el-GR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𝜴</m:t>
                          </m:r>
                          <m:r>
                            <a:rPr lang="el-GR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</m:e>
                      </m:d>
                      <m:r>
                        <a:rPr lang="en-GB" sz="18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</m:t>
                      </m:r>
                    </m:oMath>
                  </m:oMathPara>
                </a14:m>
                <a:endParaRPr lang="en-GB" sz="2400" dirty="0" smtClean="0"/>
              </a:p>
              <a:p>
                <a:pPr marL="0" indent="0" algn="r">
                  <a:spcAft>
                    <a:spcPts val="10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GB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𝑹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GB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GB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𝑰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GB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  <m:r>
                      <a:rPr lang="en-GB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>
                      <a:rPr lang="el-GR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l-GR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GB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</m:sub>
                    </m:sSub>
                    <m:r>
                      <a:rPr lang="en-GB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l-G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b="1" dirty="0">
                    <a:solidFill>
                      <a:schemeClr val="tx1"/>
                    </a:solidFill>
                  </a:rPr>
                  <a:t>r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GB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GB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GB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GB" sz="24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GB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GB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GB" sz="2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GB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>
                      <a:rPr lang="el-G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l-G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GB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  <m:r>
                      <a:rPr lang="el-G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l-GR" sz="2400" b="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𝜴</m:t>
                    </m:r>
                    <m:r>
                      <a:rPr lang="el-GR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b="1" dirty="0" smtClean="0">
                    <a:solidFill>
                      <a:srgbClr val="FF0000"/>
                    </a:solidFill>
                  </a:rPr>
                  <a:t>r</a:t>
                </a:r>
              </a:p>
              <a:p>
                <a:pPr marL="0" indent="0">
                  <a:buNone/>
                </a:pPr>
                <a:r>
                  <a:rPr lang="en-GB" sz="2400" b="1" dirty="0">
                    <a:solidFill>
                      <a:srgbClr val="FF0000"/>
                    </a:solidFill>
                  </a:rPr>
                  <a:t>	</a:t>
                </a:r>
                <a:r>
                  <a:rPr lang="en-GB" sz="2400" b="1" dirty="0" smtClean="0">
                    <a:solidFill>
                      <a:srgbClr val="FF0000"/>
                    </a:solidFill>
                  </a:rPr>
                  <a:t>	    Coriolis    Centrifugal</a:t>
                </a:r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86859" y="2131074"/>
                <a:ext cx="5181600" cy="4351338"/>
              </a:xfrm>
              <a:blipFill>
                <a:blip r:embed="rId3"/>
                <a:stretch>
                  <a:fillRect l="-1882" t="-2665" r="-1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933061" y="16738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933061" y="21310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184253" y="3560903"/>
            <a:ext cx="443058" cy="4502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1600053" y="3591065"/>
            <a:ext cx="501498" cy="469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b="0" i="0" u="none" strike="noStrike" cap="none" normalizeH="0" baseline="-3000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1"/>
          <p:cNvSpPr txBox="1">
            <a:spLocks noChangeArrowheads="1"/>
          </p:cNvSpPr>
          <p:nvPr/>
        </p:nvSpPr>
        <p:spPr bwMode="auto">
          <a:xfrm>
            <a:off x="3566540" y="3393276"/>
            <a:ext cx="719137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AutoShape 11"/>
          <p:cNvSpPr>
            <a:spLocks noChangeShapeType="1"/>
          </p:cNvSpPr>
          <p:nvPr/>
        </p:nvSpPr>
        <p:spPr bwMode="auto">
          <a:xfrm>
            <a:off x="2173140" y="3340240"/>
            <a:ext cx="12700" cy="16224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AutoShape 10"/>
          <p:cNvSpPr>
            <a:spLocks noChangeShapeType="1"/>
          </p:cNvSpPr>
          <p:nvPr/>
        </p:nvSpPr>
        <p:spPr bwMode="auto">
          <a:xfrm>
            <a:off x="2173140" y="4975301"/>
            <a:ext cx="18415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dirty="0"/>
          </a:p>
        </p:txBody>
      </p:sp>
      <p:sp>
        <p:nvSpPr>
          <p:cNvPr id="31" name="AutoShape 9"/>
          <p:cNvSpPr>
            <a:spLocks noChangeShapeType="1"/>
          </p:cNvSpPr>
          <p:nvPr/>
        </p:nvSpPr>
        <p:spPr bwMode="auto">
          <a:xfrm flipV="1">
            <a:off x="2184253" y="3864115"/>
            <a:ext cx="1133475" cy="110966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AutoShape 8"/>
          <p:cNvSpPr>
            <a:spLocks noChangeShapeType="1"/>
          </p:cNvSpPr>
          <p:nvPr/>
        </p:nvSpPr>
        <p:spPr bwMode="auto">
          <a:xfrm>
            <a:off x="1922315" y="3340240"/>
            <a:ext cx="261938" cy="1622425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AutoShape 7"/>
          <p:cNvSpPr>
            <a:spLocks noChangeShapeType="1"/>
          </p:cNvSpPr>
          <p:nvPr/>
        </p:nvSpPr>
        <p:spPr bwMode="auto">
          <a:xfrm flipV="1">
            <a:off x="2203985" y="4743558"/>
            <a:ext cx="1841500" cy="225425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3903514" y="5049978"/>
            <a:ext cx="880920" cy="43210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baseline="-25000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4071645" y="4592778"/>
            <a:ext cx="530515" cy="311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b="0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Arc 2"/>
          <p:cNvSpPr>
            <a:spLocks/>
          </p:cNvSpPr>
          <p:nvPr/>
        </p:nvSpPr>
        <p:spPr bwMode="auto">
          <a:xfrm rot="5874674" flipH="1">
            <a:off x="3202634" y="3572809"/>
            <a:ext cx="457200" cy="4937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6">
                <a:lumMod val="75000"/>
              </a:schemeClr>
            </a:solidFill>
            <a:prstDash val="sysDot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 flipH="1" flipV="1">
            <a:off x="2184253" y="4962665"/>
            <a:ext cx="357351" cy="36638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627311" y="5003104"/>
            <a:ext cx="69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Ω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</a:rPr>
              <a:t>r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10800000" flipH="1" flipV="1">
            <a:off x="2943869" y="3514090"/>
            <a:ext cx="357351" cy="3663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54680" y="3183613"/>
            <a:ext cx="69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Ω</a:t>
            </a:r>
            <a:r>
              <a:rPr lang="en-GB" dirty="0" err="1" smtClean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GB" b="1" dirty="0" err="1" smtClean="0">
                <a:solidFill>
                  <a:schemeClr val="accent6">
                    <a:lumMod val="75000"/>
                  </a:schemeClr>
                </a:solidFill>
              </a:rPr>
              <a:t>r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9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Momentum equation in a rotating frame: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combine the Centrifugal and gravitational terms to get the acceleration due to gravity –</a:t>
            </a:r>
            <a:r>
              <a:rPr lang="en-GB" b="1" dirty="0" smtClean="0"/>
              <a:t>g. </a:t>
            </a:r>
            <a:r>
              <a:rPr lang="en-GB" dirty="0" smtClean="0"/>
              <a:t>Dropping the subscript R: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This equation applies in a frame of reference with its origin at the centre of the Earth and rotating with it.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98311" y="1690688"/>
                <a:ext cx="6995377" cy="1146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GB" sz="2400" b="1" i="1" smtClean="0"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−2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𝐅</m:t>
                      </m:r>
                    </m:oMath>
                  </m:oMathPara>
                </a14:m>
                <a:endParaRPr lang="en-GB" sz="2400" dirty="0" smtClean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311" y="1690688"/>
                <a:ext cx="6995377" cy="11468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11494" y="4001294"/>
                <a:ext cx="4315092" cy="10407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𝛻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−2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𝐠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𝐅</m:t>
                      </m:r>
                    </m:oMath>
                  </m:oMathPara>
                </a14:m>
                <a:endParaRPr lang="en-GB" sz="2400" dirty="0" smtClean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494" y="4001294"/>
                <a:ext cx="4315092" cy="10407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90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661</Words>
  <Application>Microsoft Office PowerPoint</Application>
  <PresentationFormat>Widescreen</PresentationFormat>
  <Paragraphs>188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EART30351</vt:lpstr>
      <vt:lpstr>Forces on a parcel of air</vt:lpstr>
      <vt:lpstr>Forces on a parcel of air</vt:lpstr>
      <vt:lpstr>Forces on a parcel of air cont</vt:lpstr>
      <vt:lpstr>Lagrangian and Eulerian derivatives</vt:lpstr>
      <vt:lpstr>Advection</vt:lpstr>
      <vt:lpstr>Transforming to a rotating frame - Coriolis</vt:lpstr>
      <vt:lpstr>Transforming to a rotating frame</vt:lpstr>
      <vt:lpstr>Momentum equation in a rotating frame: </vt:lpstr>
      <vt:lpstr>Local frame of reference</vt:lpstr>
      <vt:lpstr>How big is the Coriolis force?</vt:lpstr>
      <vt:lpstr>How big is the Coriolis force?</vt:lpstr>
      <vt:lpstr>Components of the Coriolis Acceleration</vt:lpstr>
      <vt:lpstr>Final version of the momentum equation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Geraint Vaughan</dc:creator>
  <cp:lastModifiedBy>Geraint Vaughan</cp:lastModifiedBy>
  <cp:revision>32</cp:revision>
  <dcterms:created xsi:type="dcterms:W3CDTF">2018-09-13T10:26:01Z</dcterms:created>
  <dcterms:modified xsi:type="dcterms:W3CDTF">2020-09-23T17:21:13Z</dcterms:modified>
</cp:coreProperties>
</file>