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2" r:id="rId8"/>
    <p:sldId id="265" r:id="rId9"/>
    <p:sldId id="261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28391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0733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457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795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6436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0697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48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61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6956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36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529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6211B9-DAC6-4D05-9B65-FF425727FD89}" type="datetimeFigureOut">
              <a:rPr lang="en-GB" smtClean="0"/>
              <a:t>17/01/2020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8E4A93-9229-402A-8D37-C57B47925F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687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EART30351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Lecture 3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76663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Saturated adiabatic lapse rate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Can calculate a pseudo-adiabatic lapse rate from the thermodynamic equation (see handout), if we assume water droplets have no specific heat capacity.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Formula is very cumbersome so to solve it we use graphical methods: the </a:t>
            </a:r>
            <a:r>
              <a:rPr lang="en-GB" b="1" dirty="0" err="1" smtClean="0"/>
              <a:t>tephigram</a:t>
            </a:r>
            <a:endParaRPr lang="en-GB" b="1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1411111" y="2348089"/>
            <a:ext cx="22578" cy="3409244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1433689" y="5757333"/>
            <a:ext cx="35672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794933" y="3093156"/>
            <a:ext cx="2912534" cy="208844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10"/>
          <p:cNvSpPr/>
          <p:nvPr/>
        </p:nvSpPr>
        <p:spPr>
          <a:xfrm>
            <a:off x="2698044" y="2314222"/>
            <a:ext cx="2032000" cy="2867378"/>
          </a:xfrm>
          <a:custGeom>
            <a:avLst/>
            <a:gdLst>
              <a:gd name="connsiteX0" fmla="*/ 2032000 w 2032000"/>
              <a:gd name="connsiteY0" fmla="*/ 2867378 h 2867378"/>
              <a:gd name="connsiteX1" fmla="*/ 1896534 w 2032000"/>
              <a:gd name="connsiteY1" fmla="*/ 2336800 h 2867378"/>
              <a:gd name="connsiteX2" fmla="*/ 1512712 w 2032000"/>
              <a:gd name="connsiteY2" fmla="*/ 1682045 h 2867378"/>
              <a:gd name="connsiteX3" fmla="*/ 733778 w 2032000"/>
              <a:gd name="connsiteY3" fmla="*/ 666045 h 2867378"/>
              <a:gd name="connsiteX4" fmla="*/ 0 w 2032000"/>
              <a:gd name="connsiteY4" fmla="*/ 0 h 28673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032000" h="2867378">
                <a:moveTo>
                  <a:pt x="2032000" y="2867378"/>
                </a:moveTo>
                <a:cubicBezTo>
                  <a:pt x="2007541" y="2700867"/>
                  <a:pt x="1983082" y="2534356"/>
                  <a:pt x="1896534" y="2336800"/>
                </a:cubicBezTo>
                <a:cubicBezTo>
                  <a:pt x="1809986" y="2139244"/>
                  <a:pt x="1706505" y="1960504"/>
                  <a:pt x="1512712" y="1682045"/>
                </a:cubicBezTo>
                <a:cubicBezTo>
                  <a:pt x="1318919" y="1403586"/>
                  <a:pt x="985897" y="946386"/>
                  <a:pt x="733778" y="666045"/>
                </a:cubicBezTo>
                <a:cubicBezTo>
                  <a:pt x="481659" y="385704"/>
                  <a:pt x="240829" y="192852"/>
                  <a:pt x="0" y="0"/>
                </a:cubicBezTo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2619022" y="5892800"/>
            <a:ext cx="10950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T</a:t>
            </a:r>
            <a:endParaRPr lang="en-GB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519289" y="3409244"/>
            <a:ext cx="7563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 smtClean="0"/>
              <a:t>z</a:t>
            </a:r>
            <a:endParaRPr lang="en-GB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1715911" y="4301067"/>
            <a:ext cx="18626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DALR = 10 K km</a:t>
            </a:r>
            <a:r>
              <a:rPr lang="en-GB" baseline="30000" dirty="0" smtClean="0">
                <a:solidFill>
                  <a:srgbClr val="FF0000"/>
                </a:solidFill>
              </a:rPr>
              <a:t>-1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578578" y="2235200"/>
            <a:ext cx="1727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Saturated Adiabatic Lapse Rate, SALR</a:t>
            </a:r>
            <a:endParaRPr lang="en-GB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2460978" y="3572850"/>
            <a:ext cx="1430867" cy="15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343855" y="3158530"/>
            <a:ext cx="12347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Δ</a:t>
            </a:r>
            <a:r>
              <a:rPr lang="en-GB" dirty="0" smtClean="0"/>
              <a:t>T due to 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55711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Moisture in the atmosphere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Mass mixing ratio w, gkg</a:t>
            </a:r>
            <a:r>
              <a:rPr lang="en-GB" baseline="30000" dirty="0" smtClean="0"/>
              <a:t>-1 </a:t>
            </a:r>
            <a:endParaRPr lang="en-GB" dirty="0" smtClean="0"/>
          </a:p>
          <a:p>
            <a:pPr defTabSz="447675"/>
            <a:r>
              <a:rPr lang="en-GB" dirty="0" smtClean="0"/>
              <a:t>Volume mixing ratio x, </a:t>
            </a:r>
            <a:r>
              <a:rPr lang="en-GB" dirty="0" err="1" smtClean="0"/>
              <a:t>ppmv</a:t>
            </a:r>
            <a:r>
              <a:rPr lang="en-GB" dirty="0" smtClean="0"/>
              <a:t>		w = </a:t>
            </a:r>
            <a:r>
              <a:rPr lang="el-GR" dirty="0" smtClean="0"/>
              <a:t>ε</a:t>
            </a:r>
            <a:r>
              <a:rPr lang="en-GB" dirty="0" smtClean="0"/>
              <a:t>x where </a:t>
            </a:r>
            <a:r>
              <a:rPr lang="el-GR" dirty="0" smtClean="0"/>
              <a:t>ε</a:t>
            </a:r>
            <a:r>
              <a:rPr lang="en-GB" dirty="0" smtClean="0"/>
              <a:t> = 18/29 = 0.622</a:t>
            </a:r>
            <a:endParaRPr lang="en-GB" dirty="0"/>
          </a:p>
          <a:p>
            <a:pPr defTabSz="269875"/>
            <a:r>
              <a:rPr lang="en-GB" dirty="0" smtClean="0"/>
              <a:t>Vapour pressure, </a:t>
            </a:r>
            <a:r>
              <a:rPr lang="en-GB" dirty="0" err="1" smtClean="0"/>
              <a:t>mb</a:t>
            </a:r>
            <a:r>
              <a:rPr lang="en-GB" dirty="0" smtClean="0"/>
              <a:t>. 										 e = </a:t>
            </a:r>
            <a:r>
              <a:rPr lang="en-GB" dirty="0" err="1" smtClean="0"/>
              <a:t>n</a:t>
            </a:r>
            <a:r>
              <a:rPr lang="en-GB" baseline="-25000" dirty="0" err="1" smtClean="0"/>
              <a:t>w</a:t>
            </a:r>
            <a:r>
              <a:rPr lang="en-GB" baseline="-25000" dirty="0"/>
              <a:t> </a:t>
            </a:r>
            <a:r>
              <a:rPr lang="en-GB" dirty="0" err="1" smtClean="0"/>
              <a:t>kT</a:t>
            </a:r>
            <a:r>
              <a:rPr lang="en-GB" dirty="0" smtClean="0"/>
              <a:t>   		</a:t>
            </a:r>
            <a:r>
              <a:rPr lang="en-GB" dirty="0"/>
              <a:t>	</a:t>
            </a:r>
            <a:r>
              <a:rPr lang="en-GB" dirty="0" smtClean="0"/>
              <a:t>					(</a:t>
            </a:r>
            <a:r>
              <a:rPr lang="en-GB" dirty="0" err="1" smtClean="0"/>
              <a:t>n</a:t>
            </a:r>
            <a:r>
              <a:rPr lang="en-GB" baseline="-25000" dirty="0" err="1" smtClean="0"/>
              <a:t>w</a:t>
            </a:r>
            <a:r>
              <a:rPr lang="en-GB" dirty="0" smtClean="0"/>
              <a:t> = no. water molecules m</a:t>
            </a:r>
            <a:r>
              <a:rPr lang="en-GB" baseline="30000" dirty="0" smtClean="0"/>
              <a:t>-3</a:t>
            </a:r>
            <a:r>
              <a:rPr lang="en-GB" dirty="0" smtClean="0"/>
              <a:t>)</a:t>
            </a:r>
          </a:p>
          <a:p>
            <a:pPr defTabSz="269875"/>
            <a:r>
              <a:rPr lang="en-GB" dirty="0" smtClean="0"/>
              <a:t>Dew Point T</a:t>
            </a:r>
            <a:r>
              <a:rPr lang="en-GB" baseline="-25000" dirty="0" smtClean="0"/>
              <a:t>D</a:t>
            </a:r>
            <a:r>
              <a:rPr lang="en-GB" dirty="0" smtClean="0"/>
              <a:t>, K. Temperature at which a parcel of air cooled at constant pressure reaches saturation. e = </a:t>
            </a:r>
            <a:r>
              <a:rPr lang="en-GB" dirty="0" err="1" smtClean="0"/>
              <a:t>e</a:t>
            </a:r>
            <a:r>
              <a:rPr lang="en-GB" baseline="-25000" dirty="0" err="1" smtClean="0"/>
              <a:t>s</a:t>
            </a:r>
            <a:r>
              <a:rPr lang="en-GB" dirty="0" smtClean="0"/>
              <a:t>(T</a:t>
            </a:r>
            <a:r>
              <a:rPr lang="en-GB" baseline="-25000" dirty="0" smtClean="0"/>
              <a:t>D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  <a:tabLst>
                <a:tab pos="269875" algn="l"/>
              </a:tabLst>
            </a:pPr>
            <a:endParaRPr lang="en-GB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421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Moisture in the atmosphere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Mass mixing ratio w, gkg</a:t>
            </a:r>
            <a:r>
              <a:rPr lang="en-GB" baseline="30000" dirty="0" smtClean="0"/>
              <a:t>-1 </a:t>
            </a:r>
            <a:endParaRPr lang="en-GB" dirty="0" smtClean="0"/>
          </a:p>
          <a:p>
            <a:pPr defTabSz="447675"/>
            <a:r>
              <a:rPr lang="en-GB" dirty="0" smtClean="0"/>
              <a:t>Volume mixing ratio x, </a:t>
            </a:r>
            <a:r>
              <a:rPr lang="en-GB" dirty="0" err="1" smtClean="0"/>
              <a:t>ppmv</a:t>
            </a:r>
            <a:r>
              <a:rPr lang="en-GB" dirty="0" smtClean="0"/>
              <a:t>		w = </a:t>
            </a:r>
            <a:r>
              <a:rPr lang="el-GR" dirty="0" smtClean="0"/>
              <a:t>ε</a:t>
            </a:r>
            <a:r>
              <a:rPr lang="en-GB" dirty="0" smtClean="0"/>
              <a:t>x where </a:t>
            </a:r>
            <a:r>
              <a:rPr lang="el-GR" dirty="0" smtClean="0"/>
              <a:t>ε</a:t>
            </a:r>
            <a:r>
              <a:rPr lang="en-GB" dirty="0" smtClean="0"/>
              <a:t> = 18/29 = 0.622</a:t>
            </a:r>
            <a:endParaRPr lang="en-GB" dirty="0"/>
          </a:p>
          <a:p>
            <a:pPr defTabSz="269875"/>
            <a:r>
              <a:rPr lang="en-GB" dirty="0" smtClean="0"/>
              <a:t>Vapour pressure, </a:t>
            </a:r>
            <a:r>
              <a:rPr lang="en-GB" dirty="0" err="1" smtClean="0"/>
              <a:t>mb</a:t>
            </a:r>
            <a:r>
              <a:rPr lang="en-GB" dirty="0" smtClean="0"/>
              <a:t>. 										 e = </a:t>
            </a:r>
            <a:r>
              <a:rPr lang="en-GB" dirty="0" err="1" smtClean="0"/>
              <a:t>n</a:t>
            </a:r>
            <a:r>
              <a:rPr lang="en-GB" baseline="-25000" dirty="0" err="1" smtClean="0"/>
              <a:t>w</a:t>
            </a:r>
            <a:r>
              <a:rPr lang="en-GB" baseline="-25000" dirty="0"/>
              <a:t> </a:t>
            </a:r>
            <a:r>
              <a:rPr lang="en-GB" dirty="0" err="1" smtClean="0"/>
              <a:t>kT</a:t>
            </a:r>
            <a:r>
              <a:rPr lang="en-GB" dirty="0" smtClean="0"/>
              <a:t>   		</a:t>
            </a:r>
            <a:r>
              <a:rPr lang="en-GB" dirty="0"/>
              <a:t>	</a:t>
            </a:r>
            <a:r>
              <a:rPr lang="en-GB" dirty="0" smtClean="0"/>
              <a:t>					(</a:t>
            </a:r>
            <a:r>
              <a:rPr lang="en-GB" dirty="0" err="1" smtClean="0"/>
              <a:t>n</a:t>
            </a:r>
            <a:r>
              <a:rPr lang="en-GB" baseline="-25000" dirty="0" err="1" smtClean="0"/>
              <a:t>w</a:t>
            </a:r>
            <a:r>
              <a:rPr lang="en-GB" dirty="0" smtClean="0"/>
              <a:t> = no. water molecules m</a:t>
            </a:r>
            <a:r>
              <a:rPr lang="en-GB" baseline="30000" dirty="0" smtClean="0"/>
              <a:t>-3</a:t>
            </a:r>
            <a:r>
              <a:rPr lang="en-GB" dirty="0" smtClean="0"/>
              <a:t>)</a:t>
            </a:r>
          </a:p>
          <a:p>
            <a:pPr defTabSz="269875"/>
            <a:r>
              <a:rPr lang="en-GB" dirty="0" smtClean="0"/>
              <a:t>Dew Point T</a:t>
            </a:r>
            <a:r>
              <a:rPr lang="en-GB" baseline="-25000" dirty="0" smtClean="0"/>
              <a:t>D</a:t>
            </a:r>
            <a:r>
              <a:rPr lang="en-GB" dirty="0" smtClean="0"/>
              <a:t>, K. Temperature at which a parcel of air cooled at constant pressure reaches saturation. e = </a:t>
            </a:r>
            <a:r>
              <a:rPr lang="en-GB" dirty="0" err="1" smtClean="0"/>
              <a:t>e</a:t>
            </a:r>
            <a:r>
              <a:rPr lang="en-GB" baseline="-25000" dirty="0" err="1" smtClean="0"/>
              <a:t>s</a:t>
            </a:r>
            <a:r>
              <a:rPr lang="en-GB" dirty="0" smtClean="0"/>
              <a:t>(T</a:t>
            </a:r>
            <a:r>
              <a:rPr lang="en-GB" baseline="-25000" dirty="0" smtClean="0"/>
              <a:t>D</a:t>
            </a:r>
            <a:r>
              <a:rPr lang="en-GB" dirty="0" smtClean="0"/>
              <a:t>)</a:t>
            </a:r>
          </a:p>
          <a:p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tabLst>
                <a:tab pos="269875" algn="l"/>
              </a:tabLst>
            </a:pPr>
            <a:r>
              <a:rPr lang="en-GB" dirty="0" smtClean="0"/>
              <a:t>Wet bulb temperature, T</a:t>
            </a:r>
            <a:r>
              <a:rPr lang="en-GB" baseline="-25000" dirty="0" smtClean="0"/>
              <a:t>w</a:t>
            </a:r>
            <a:r>
              <a:rPr lang="en-GB" dirty="0" smtClean="0"/>
              <a:t>, K. 	Temperature reached at saturation when water vapour is evaporated into an air parcel, with no extra heat added.</a:t>
            </a:r>
          </a:p>
          <a:p>
            <a:pPr>
              <a:tabLst>
                <a:tab pos="269875" algn="l"/>
              </a:tabLst>
            </a:pPr>
            <a:r>
              <a:rPr lang="en-GB" dirty="0" smtClean="0"/>
              <a:t>Relative humidity, %			RH = 100 e/</a:t>
            </a:r>
            <a:r>
              <a:rPr lang="en-GB" dirty="0" err="1" smtClean="0"/>
              <a:t>e</a:t>
            </a:r>
            <a:r>
              <a:rPr lang="en-GB" baseline="-25000" dirty="0" err="1" smtClean="0"/>
              <a:t>s</a:t>
            </a:r>
            <a:r>
              <a:rPr lang="en-GB" dirty="0" smtClean="0"/>
              <a:t>(T)</a:t>
            </a:r>
          </a:p>
          <a:p>
            <a:pPr>
              <a:tabLst>
                <a:tab pos="269875" algn="l"/>
              </a:tabLst>
            </a:pPr>
            <a:endParaRPr lang="en-GB" dirty="0"/>
          </a:p>
          <a:p>
            <a:pPr marL="0" indent="0">
              <a:buNone/>
              <a:tabLst>
                <a:tab pos="269875" algn="l"/>
              </a:tabLst>
            </a:pPr>
            <a:r>
              <a:rPr lang="en-GB" dirty="0" smtClean="0">
                <a:solidFill>
                  <a:srgbClr val="FF0000"/>
                </a:solidFill>
              </a:rPr>
              <a:t>All these quantities are used in atmospheric physics!</a:t>
            </a:r>
          </a:p>
        </p:txBody>
      </p:sp>
    </p:spTree>
    <p:extLst>
      <p:ext uri="{BB962C8B-B14F-4D97-AF65-F5344CB8AC3E}">
        <p14:creationId xmlns:p14="http://schemas.microsoft.com/office/powerpoint/2010/main" val="2522714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Saturated Vapour pressure, </a:t>
            </a:r>
            <a:r>
              <a:rPr lang="en-GB" dirty="0" err="1" smtClean="0"/>
              <a:t>e</a:t>
            </a:r>
            <a:r>
              <a:rPr lang="en-GB" baseline="-25000" dirty="0" err="1" smtClean="0"/>
              <a:t>s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Vapour pressure in thermo-dynamic equilibrium with the bulk liquid. It is a</a:t>
                </a:r>
                <a:r>
                  <a:rPr lang="en-GB" b="1" dirty="0" smtClean="0"/>
                  <a:t> function only of temperature</a:t>
                </a:r>
                <a:r>
                  <a:rPr lang="en-GB" dirty="0" smtClean="0"/>
                  <a:t>.</a:t>
                </a:r>
              </a:p>
              <a:p>
                <a:pPr marL="0" indent="0">
                  <a:buNone/>
                </a:pPr>
                <a:endParaRPr lang="en-GB" dirty="0"/>
              </a:p>
              <a:p>
                <a:pPr marL="0" indent="0">
                  <a:spcAft>
                    <a:spcPts val="1000"/>
                  </a:spcAft>
                  <a:buNone/>
                </a:pPr>
                <a:r>
                  <a:rPr lang="en-GB" dirty="0" err="1" smtClean="0"/>
                  <a:t>Clausius-Clapeyron</a:t>
                </a:r>
                <a:r>
                  <a:rPr lang="en-GB" dirty="0" smtClean="0"/>
                  <a:t> Equation: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</m:t>
                          </m:r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𝑑𝑇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𝑆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𝑉</m:t>
                          </m:r>
                        </m:den>
                      </m:f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𝐿</m:t>
                          </m:r>
                        </m:num>
                        <m:den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GB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Where L is the latent heat for that phase change and </a:t>
                </a:r>
                <a:r>
                  <a:rPr lang="el-GR" dirty="0" smtClean="0"/>
                  <a:t>Δα</a:t>
                </a:r>
                <a:r>
                  <a:rPr lang="en-GB" dirty="0" smtClean="0"/>
                  <a:t> the change in specific volume</a:t>
                </a: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2118" t="-2101" r="-23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Content Placeholder 3"/>
              <p:cNvSpPr>
                <a:spLocks noGrp="1"/>
              </p:cNvSpPr>
              <p:nvPr>
                <p:ph sz="half" idx="2"/>
              </p:nvPr>
            </p:nvSpPr>
            <p:spPr/>
            <p:txBody>
              <a:bodyPr>
                <a:normAutofit fontScale="92500"/>
              </a:bodyPr>
              <a:lstStyle/>
              <a:p>
                <a:pPr marL="0" indent="0">
                  <a:buNone/>
                </a:pPr>
                <a:r>
                  <a:rPr lang="en-GB" dirty="0" smtClean="0"/>
                  <a:t>For phase change from liquid to vapour, </a:t>
                </a:r>
                <a:r>
                  <a:rPr lang="el-GR" dirty="0" smtClean="0"/>
                  <a:t>Δα</a:t>
                </a:r>
                <a:r>
                  <a:rPr lang="en-GB" dirty="0" smtClean="0"/>
                  <a:t> = </a:t>
                </a:r>
                <a:r>
                  <a:rPr lang="el-GR" dirty="0" smtClean="0"/>
                  <a:t>α</a:t>
                </a:r>
                <a:r>
                  <a:rPr lang="en-GB" baseline="-25000" dirty="0" smtClean="0"/>
                  <a:t>v</a:t>
                </a:r>
                <a:r>
                  <a:rPr lang="en-GB" dirty="0" smtClean="0"/>
                  <a:t> as the liquid is so much more condensed.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num>
                        <m:den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𝑠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GB" dirty="0" smtClean="0"/>
              </a:p>
              <a:p>
                <a:pPr marL="0" indent="0">
                  <a:buNone/>
                </a:pPr>
                <a:r>
                  <a:rPr lang="en-GB" dirty="0"/>
                  <a:t>s</a:t>
                </a:r>
                <a:r>
                  <a:rPr lang="en-GB" dirty="0" smtClean="0"/>
                  <a:t>ince water vapour behaves like an ideal gas with gas constant r’ = 8310/18 = 462 J kg</a:t>
                </a:r>
                <a:r>
                  <a:rPr lang="en-GB" baseline="30000" dirty="0" smtClean="0"/>
                  <a:t>-1</a:t>
                </a:r>
                <a:r>
                  <a:rPr lang="en-GB" dirty="0" smtClean="0"/>
                  <a:t> K</a:t>
                </a:r>
                <a:r>
                  <a:rPr lang="en-GB" baseline="30000" dirty="0" smtClean="0"/>
                  <a:t>-1</a:t>
                </a:r>
                <a:endParaRPr lang="en-GB" dirty="0" smtClean="0"/>
              </a:p>
              <a:p>
                <a:pPr marL="0" indent="0">
                  <a:buNone/>
                </a:pPr>
                <a:r>
                  <a:rPr lang="en-GB" dirty="0" smtClean="0"/>
                  <a:t>So 	     </a:t>
                </a:r>
                <a:r>
                  <a:rPr lang="en-GB" dirty="0" smtClean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</m:t>
                        </m:r>
                        <m:sSub>
                          <m:sSubPr>
                            <m:ctrlP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𝑑𝑇</m:t>
                        </m:r>
                      </m:den>
                    </m:f>
                    <m:r>
                      <a:rPr lang="en-GB" sz="3600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𝐿</m:t>
                        </m:r>
                        <m:sSub>
                          <m:sSubPr>
                            <m:ctrlP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  <m:sub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p>
                          <m:sSupPr>
                            <m:ctrlP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en-GB" sz="36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en-GB" sz="3600" b="0" dirty="0" smtClean="0"/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4" name="Content Placeholder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3"/>
                <a:stretch>
                  <a:fillRect l="-2471" t="-3081" r="-105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448769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Solution of </a:t>
            </a:r>
            <a:r>
              <a:rPr lang="en-GB" dirty="0" err="1" smtClean="0"/>
              <a:t>Clausius-Clapeyron</a:t>
            </a:r>
            <a:r>
              <a:rPr lang="en-GB" dirty="0" smtClean="0"/>
              <a:t> equation</a:t>
            </a:r>
            <a:endParaRPr lang="en-GB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half"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dirty="0" smtClean="0"/>
                  <a:t>Water – vapour latent heat:</a:t>
                </a:r>
              </a:p>
              <a:p>
                <a:pPr marL="0" indent="0">
                  <a:lnSpc>
                    <a:spcPct val="120000"/>
                  </a:lnSpc>
                  <a:spcAft>
                    <a:spcPts val="1000"/>
                  </a:spcAft>
                  <a:buNone/>
                </a:pP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L = 2.5x10</a:t>
                </a:r>
                <a:r>
                  <a:rPr lang="en-GB" baseline="30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6</a:t>
                </a: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-2.5x10</a:t>
                </a:r>
                <a:r>
                  <a:rPr lang="en-GB" baseline="30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3</a:t>
                </a: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(T – T</a:t>
                </a:r>
                <a:r>
                  <a:rPr lang="en-GB" baseline="-25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0</a:t>
                </a: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) J kg</a:t>
                </a:r>
                <a:r>
                  <a:rPr lang="en-GB" baseline="30000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-1</a:t>
                </a:r>
                <a:r>
                  <a:rPr lang="en-GB" dirty="0" smtClean="0">
                    <a:solidFill>
                      <a:schemeClr val="accent6">
                        <a:lumMod val="75000"/>
                      </a:schemeClr>
                    </a:solidFill>
                  </a:rPr>
                  <a:t> </a:t>
                </a:r>
                <a:r>
                  <a:rPr lang="en-GB" dirty="0" smtClean="0"/>
                  <a:t>varies slowly with temperature. So CC equation can be approximately integrated: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GB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𝑇</m:t>
                          </m:r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~</m:t>
                      </m:r>
                      <m:sSub>
                        <m:sSub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b>
                          <m:r>
                            <a:rPr lang="en-GB" b="0" i="1" smtClean="0">
                              <a:latin typeface="Cambria Math" panose="02040503050406030204" pitchFamily="18" charset="0"/>
                            </a:rPr>
                            <m:t>𝑠</m:t>
                          </m:r>
                        </m:sub>
                      </m:sSub>
                      <m:d>
                        <m:dPr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e>
                            <m:sub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e>
                      </m:d>
                      <m:r>
                        <a:rPr lang="en-GB" b="0" i="1" smtClean="0">
                          <a:latin typeface="Cambria Math" panose="02040503050406030204" pitchFamily="18" charset="0"/>
                        </a:rPr>
                        <m:t>𝑒𝑥𝑝</m:t>
                      </m:r>
                      <m:d>
                        <m:dPr>
                          <m:begChr m:val="["/>
                          <m:endChr m:val="]"/>
                          <m:ctrlPr>
                            <a:rPr lang="en-GB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𝐿</m:t>
                              </m:r>
                            </m:num>
                            <m:den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den>
                          </m:f>
                          <m:d>
                            <m:dPr>
                              <m:ctrlP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sSub>
                                    <m:sSubPr>
                                      <m:ctrlP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𝑇</m:t>
                                      </m:r>
                                    </m:e>
                                    <m:sub>
                                      <m:r>
                                        <a:rPr lang="en-GB" b="0" i="1" smtClean="0">
                                          <a:latin typeface="Cambria Math" panose="02040503050406030204" pitchFamily="18" charset="0"/>
                                        </a:rPr>
                                        <m:t>0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GB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f>
                                <m:fPr>
                                  <m:ctrlP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GB" b="0" i="1" smtClean="0"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</m:e>
                          </m:d>
                        </m:e>
                      </m:d>
                    </m:oMath>
                  </m:oMathPara>
                </a14:m>
                <a:endParaRPr lang="en-GB" b="0" dirty="0" smtClean="0"/>
              </a:p>
              <a:p>
                <a:pPr marL="0" indent="0">
                  <a:buNone/>
                </a:pPr>
                <a:r>
                  <a:rPr lang="en-GB" dirty="0"/>
                  <a:t>w</a:t>
                </a:r>
                <a:r>
                  <a:rPr lang="en-GB" dirty="0" smtClean="0"/>
                  <a:t>here T</a:t>
                </a:r>
                <a:r>
                  <a:rPr lang="en-GB" baseline="-25000" dirty="0" smtClean="0"/>
                  <a:t>0</a:t>
                </a:r>
                <a:r>
                  <a:rPr lang="en-GB" dirty="0" smtClean="0"/>
                  <a:t> = 273.15 K</a:t>
                </a:r>
              </a:p>
              <a:p>
                <a:pPr marL="0" indent="0">
                  <a:lnSpc>
                    <a:spcPct val="120000"/>
                  </a:lnSpc>
                  <a:buNone/>
                </a:pPr>
                <a:r>
                  <a:rPr lang="en-GB" dirty="0"/>
                  <a:t>More accurate expressions take account of L(T). For ice sublimation, L(273.15 K) = 2.83 J kg</a:t>
                </a:r>
                <a:r>
                  <a:rPr lang="en-GB" baseline="30000" dirty="0"/>
                  <a:t>-1</a:t>
                </a:r>
                <a:r>
                  <a:rPr lang="en-GB" dirty="0"/>
                  <a:t> </a:t>
                </a: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blipFill>
                <a:blip r:embed="rId2"/>
                <a:stretch>
                  <a:fillRect l="-1529" t="-840" r="-11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45857" y="3511550"/>
            <a:ext cx="5181600" cy="4351338"/>
          </a:xfrm>
        </p:spPr>
        <p:txBody>
          <a:bodyPr>
            <a:normAutofit fontScale="77500" lnSpcReduction="20000"/>
          </a:bodyPr>
          <a:lstStyle/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8420" y="1690688"/>
            <a:ext cx="530542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9871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Supercooled</a:t>
            </a:r>
            <a:r>
              <a:rPr lang="en-GB" dirty="0" smtClean="0"/>
              <a:t> water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1588" y="1825625"/>
            <a:ext cx="5181600" cy="4351338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 smtClean="0"/>
              <a:t>Water can exist in liquid form in clouds down to -37°C. Liquid drops below 0°C are </a:t>
            </a:r>
            <a:r>
              <a:rPr lang="en-GB" dirty="0" err="1" smtClean="0"/>
              <a:t>supercooled</a:t>
            </a:r>
            <a:r>
              <a:rPr lang="en-GB" dirty="0" smtClean="0"/>
              <a:t>: ice particles will grow at the expense of the liquid drops if nucleated.</a:t>
            </a:r>
          </a:p>
          <a:p>
            <a:pPr marL="0" indent="0">
              <a:buNone/>
            </a:pPr>
            <a:r>
              <a:rPr lang="en-GB" dirty="0" smtClean="0"/>
              <a:t>This is the Bergeron-</a:t>
            </a:r>
            <a:r>
              <a:rPr lang="en-GB" dirty="0" err="1" smtClean="0"/>
              <a:t>Findeisen</a:t>
            </a:r>
            <a:r>
              <a:rPr lang="en-GB" dirty="0" smtClean="0"/>
              <a:t> mechanism for generating snow and then raindrops.</a:t>
            </a:r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763" y="1920875"/>
            <a:ext cx="5305425" cy="439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30005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latent heating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Latent heat of evaporation of water (or sublimation of ice) is very large and dominates atmospheric thermodynamics.</a:t>
            </a:r>
          </a:p>
          <a:p>
            <a:pPr marL="0" indent="0">
              <a:buNone/>
            </a:pPr>
            <a:r>
              <a:rPr lang="en-GB" dirty="0" smtClean="0"/>
              <a:t>Ascending air cools more slowly when it saturates, and so remains more buoyant</a:t>
            </a:r>
          </a:p>
          <a:p>
            <a:pPr marL="0" indent="0">
              <a:buNone/>
            </a:pPr>
            <a:r>
              <a:rPr lang="en-GB" dirty="0" smtClean="0"/>
              <a:t>Evaporating precipitation cools the air and causes downdraughts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6015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 smtClean="0"/>
          </a:p>
        </p:txBody>
      </p:sp>
    </p:spTree>
    <p:extLst>
      <p:ext uri="{BB962C8B-B14F-4D97-AF65-F5344CB8AC3E}">
        <p14:creationId xmlns:p14="http://schemas.microsoft.com/office/powerpoint/2010/main" val="32855718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 of latent heating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Latent heat of evaporation of water (or sublimation of ice) is very large and dominates atmospheric thermodynamics.</a:t>
            </a:r>
          </a:p>
          <a:p>
            <a:pPr marL="0" indent="0">
              <a:buNone/>
            </a:pPr>
            <a:r>
              <a:rPr lang="en-GB" dirty="0" smtClean="0"/>
              <a:t>Ascending air cools more slowly when it saturates, and so remains more buoyant</a:t>
            </a:r>
          </a:p>
          <a:p>
            <a:pPr marL="0" indent="0">
              <a:buNone/>
            </a:pPr>
            <a:r>
              <a:rPr lang="en-GB" dirty="0" smtClean="0"/>
              <a:t>Evaporating precipitation cools the air and causes downdraughts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760156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 smtClean="0"/>
              <a:t>Change of phase adds or subtracts heat to a parcel of air:</a:t>
            </a:r>
          </a:p>
          <a:p>
            <a:pPr marL="0" indent="0" algn="ctr">
              <a:buNone/>
            </a:pPr>
            <a:r>
              <a:rPr lang="en-GB" b="1" dirty="0" err="1" smtClean="0"/>
              <a:t>dQ</a:t>
            </a:r>
            <a:r>
              <a:rPr lang="en-GB" b="1" dirty="0" smtClean="0"/>
              <a:t> = -</a:t>
            </a:r>
            <a:r>
              <a:rPr lang="en-GB" b="1" dirty="0" err="1" smtClean="0"/>
              <a:t>Ldw</a:t>
            </a:r>
            <a:endParaRPr lang="en-GB" b="1" dirty="0" smtClean="0"/>
          </a:p>
          <a:p>
            <a:pPr marL="0" indent="0">
              <a:buNone/>
            </a:pPr>
            <a:r>
              <a:rPr lang="en-GB" dirty="0"/>
              <a:t>w</a:t>
            </a:r>
            <a:r>
              <a:rPr lang="en-GB" dirty="0" smtClean="0"/>
              <a:t>here w = mass mixing ratio </a:t>
            </a:r>
            <a:r>
              <a:rPr lang="en-GB" b="1" dirty="0" smtClean="0"/>
              <a:t>of vapour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 algn="ctr">
              <a:buNone/>
            </a:pPr>
            <a:r>
              <a:rPr lang="en-GB" dirty="0" smtClean="0"/>
              <a:t>Thermodynamic equation:</a:t>
            </a:r>
          </a:p>
          <a:p>
            <a:pPr marL="0" indent="0">
              <a:buNone/>
            </a:pPr>
            <a:r>
              <a:rPr lang="en-GB" dirty="0" err="1" smtClean="0"/>
              <a:t>dU</a:t>
            </a:r>
            <a:r>
              <a:rPr lang="en-GB" dirty="0" smtClean="0"/>
              <a:t>  =  </a:t>
            </a:r>
            <a:r>
              <a:rPr lang="en-GB" dirty="0" err="1" smtClean="0"/>
              <a:t>c</a:t>
            </a:r>
            <a:r>
              <a:rPr lang="en-GB" baseline="-25000" dirty="0" err="1" smtClean="0"/>
              <a:t>v</a:t>
            </a:r>
            <a:r>
              <a:rPr lang="en-GB" dirty="0" err="1" smtClean="0"/>
              <a:t>dT</a:t>
            </a:r>
            <a:r>
              <a:rPr lang="en-GB" dirty="0" smtClean="0"/>
              <a:t>  =  -</a:t>
            </a:r>
            <a:r>
              <a:rPr lang="en-GB" dirty="0" err="1" smtClean="0"/>
              <a:t>Ldw</a:t>
            </a:r>
            <a:r>
              <a:rPr lang="en-GB" dirty="0" smtClean="0"/>
              <a:t> – </a:t>
            </a:r>
            <a:r>
              <a:rPr lang="en-GB" dirty="0" err="1" smtClean="0"/>
              <a:t>pdV</a:t>
            </a:r>
            <a:r>
              <a:rPr lang="en-GB" dirty="0" smtClean="0"/>
              <a:t> becomes:</a:t>
            </a:r>
          </a:p>
          <a:p>
            <a:pPr marL="0" indent="0" algn="ctr">
              <a:buNone/>
            </a:pPr>
            <a:r>
              <a:rPr lang="en-GB" b="1" dirty="0" err="1" smtClean="0"/>
              <a:t>c</a:t>
            </a:r>
            <a:r>
              <a:rPr lang="en-GB" b="1" baseline="-25000" dirty="0" err="1" smtClean="0"/>
              <a:t>p</a:t>
            </a:r>
            <a:r>
              <a:rPr lang="en-GB" b="1" dirty="0" err="1" smtClean="0"/>
              <a:t>dT</a:t>
            </a:r>
            <a:r>
              <a:rPr lang="en-GB" b="1" dirty="0" smtClean="0"/>
              <a:t> = -</a:t>
            </a:r>
            <a:r>
              <a:rPr lang="en-GB" b="1" dirty="0" err="1" smtClean="0"/>
              <a:t>Ldw</a:t>
            </a:r>
            <a:r>
              <a:rPr lang="en-GB" b="1" dirty="0" smtClean="0"/>
              <a:t> +</a:t>
            </a:r>
            <a:r>
              <a:rPr lang="el-GR" b="1" dirty="0" smtClean="0"/>
              <a:t>α</a:t>
            </a:r>
            <a:r>
              <a:rPr lang="en-GB" b="1" dirty="0" err="1" smtClean="0"/>
              <a:t>dp</a:t>
            </a:r>
            <a:endParaRPr lang="en-GB" b="1" dirty="0" smtClean="0"/>
          </a:p>
        </p:txBody>
      </p:sp>
      <p:sp>
        <p:nvSpPr>
          <p:cNvPr id="5" name="Cloud 4"/>
          <p:cNvSpPr/>
          <p:nvPr/>
        </p:nvSpPr>
        <p:spPr>
          <a:xfrm>
            <a:off x="6385479" y="3623734"/>
            <a:ext cx="1505454" cy="825717"/>
          </a:xfrm>
          <a:prstGeom prst="cloud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Cloud 5"/>
          <p:cNvSpPr/>
          <p:nvPr/>
        </p:nvSpPr>
        <p:spPr>
          <a:xfrm>
            <a:off x="10218057" y="3588435"/>
            <a:ext cx="1505454" cy="825717"/>
          </a:xfrm>
          <a:prstGeom prst="cloud">
            <a:avLst/>
          </a:prstGeom>
          <a:pattFill prst="pct25">
            <a:fgClr>
              <a:schemeClr val="accent1"/>
            </a:fgClr>
            <a:bgClr>
              <a:schemeClr val="bg1"/>
            </a:bgClr>
          </a:patt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8195733" y="4036592"/>
            <a:ext cx="187395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969956" y="3588435"/>
            <a:ext cx="2248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Condensation, </a:t>
            </a:r>
            <a:r>
              <a:rPr lang="el-GR" dirty="0" smtClean="0"/>
              <a:t>Δ</a:t>
            </a:r>
            <a:r>
              <a:rPr lang="en-GB" dirty="0" smtClean="0"/>
              <a:t>w &lt; 0</a:t>
            </a:r>
            <a:endParaRPr lang="en-GB" dirty="0"/>
          </a:p>
        </p:txBody>
      </p:sp>
      <p:sp>
        <p:nvSpPr>
          <p:cNvPr id="10" name="TextBox 9"/>
          <p:cNvSpPr txBox="1"/>
          <p:nvPr/>
        </p:nvSpPr>
        <p:spPr>
          <a:xfrm>
            <a:off x="7969956" y="4123645"/>
            <a:ext cx="2901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Heat released, </a:t>
            </a:r>
            <a:r>
              <a:rPr lang="el-GR" dirty="0" smtClean="0"/>
              <a:t>Δ</a:t>
            </a:r>
            <a:r>
              <a:rPr lang="en-GB" dirty="0" smtClean="0"/>
              <a:t>Q &gt;0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698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Example: calculation </a:t>
            </a:r>
            <a:r>
              <a:rPr lang="en-GB" b="1" dirty="0"/>
              <a:t>of wet bulb temperature. </a:t>
            </a:r>
            <a:r>
              <a:rPr lang="en-GB" dirty="0"/>
              <a:t/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GB" dirty="0"/>
              <a:t> </a:t>
            </a:r>
            <a:r>
              <a:rPr lang="en-GB" dirty="0" smtClean="0"/>
              <a:t>Suppose </a:t>
            </a:r>
            <a:r>
              <a:rPr lang="en-GB" dirty="0"/>
              <a:t>we start with air at </a:t>
            </a:r>
            <a:r>
              <a:rPr lang="en-GB" dirty="0" smtClean="0"/>
              <a:t>1000 </a:t>
            </a:r>
            <a:r>
              <a:rPr lang="en-GB" dirty="0" err="1" smtClean="0"/>
              <a:t>mb</a:t>
            </a:r>
            <a:r>
              <a:rPr lang="en-GB" dirty="0" smtClean="0"/>
              <a:t>, 20°C </a:t>
            </a:r>
            <a:r>
              <a:rPr lang="en-GB" dirty="0"/>
              <a:t>with 50% relative humidity.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/>
              <a:t>From </a:t>
            </a:r>
            <a:r>
              <a:rPr lang="en-GB" dirty="0"/>
              <a:t>the graph </a:t>
            </a:r>
            <a:r>
              <a:rPr lang="en-GB" dirty="0" smtClean="0"/>
              <a:t>opposite, </a:t>
            </a:r>
            <a:r>
              <a:rPr lang="en-GB" dirty="0" err="1"/>
              <a:t>e</a:t>
            </a:r>
            <a:r>
              <a:rPr lang="en-GB" baseline="-25000" dirty="0" err="1"/>
              <a:t>s</a:t>
            </a:r>
            <a:r>
              <a:rPr lang="en-GB" dirty="0"/>
              <a:t> at 20°C is 23.2 </a:t>
            </a:r>
            <a:r>
              <a:rPr lang="en-GB" dirty="0" err="1"/>
              <a:t>mb</a:t>
            </a:r>
            <a:r>
              <a:rPr lang="en-GB" dirty="0"/>
              <a:t>. Therefore e for the parcel is 11.6 </a:t>
            </a:r>
            <a:r>
              <a:rPr lang="en-GB" dirty="0" err="1"/>
              <a:t>mb</a:t>
            </a:r>
            <a:r>
              <a:rPr lang="en-GB" dirty="0"/>
              <a:t> (50% of </a:t>
            </a:r>
            <a:r>
              <a:rPr lang="en-GB" dirty="0" err="1"/>
              <a:t>e</a:t>
            </a:r>
            <a:r>
              <a:rPr lang="en-GB" baseline="-25000" dirty="0" err="1"/>
              <a:t>s</a:t>
            </a:r>
            <a:r>
              <a:rPr lang="en-GB" dirty="0"/>
              <a:t>).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/>
              <a:t> </a:t>
            </a:r>
            <a:r>
              <a:rPr lang="en-GB" dirty="0" smtClean="0"/>
              <a:t>As </a:t>
            </a:r>
            <a:r>
              <a:rPr lang="en-GB" dirty="0"/>
              <a:t>water evaporates, the air cools due to the latent heat of evaporation which is </a:t>
            </a:r>
            <a:r>
              <a:rPr lang="en-GB" dirty="0" err="1"/>
              <a:t>LΔw</a:t>
            </a:r>
            <a:r>
              <a:rPr lang="en-GB" dirty="0"/>
              <a:t>  J kg</a:t>
            </a:r>
            <a:r>
              <a:rPr lang="en-GB" baseline="30000" dirty="0"/>
              <a:t>-1</a:t>
            </a:r>
            <a:r>
              <a:rPr lang="en-GB" dirty="0"/>
              <a:t>: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/>
              <a:t>                                       </a:t>
            </a:r>
            <a:r>
              <a:rPr lang="en-GB" dirty="0" err="1"/>
              <a:t>c</a:t>
            </a:r>
            <a:r>
              <a:rPr lang="en-GB" baseline="-25000" dirty="0" err="1"/>
              <a:t>p</a:t>
            </a:r>
            <a:r>
              <a:rPr lang="en-GB" dirty="0" err="1"/>
              <a:t>ΔT</a:t>
            </a:r>
            <a:r>
              <a:rPr lang="en-GB" dirty="0"/>
              <a:t> = -</a:t>
            </a:r>
            <a:r>
              <a:rPr lang="en-GB" dirty="0" err="1"/>
              <a:t>LΔw</a:t>
            </a:r>
            <a:r>
              <a:rPr lang="en-GB" dirty="0"/>
              <a:t>  = -</a:t>
            </a:r>
            <a:r>
              <a:rPr lang="en-GB" dirty="0" err="1"/>
              <a:t>LεΔx</a:t>
            </a:r>
            <a:r>
              <a:rPr lang="en-GB" dirty="0"/>
              <a:t> = -</a:t>
            </a:r>
            <a:r>
              <a:rPr lang="en-GB" dirty="0" err="1"/>
              <a:t>LεΔe</a:t>
            </a:r>
            <a:r>
              <a:rPr lang="en-GB" dirty="0"/>
              <a:t>/p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/>
              <a:t> </a:t>
            </a:r>
            <a:r>
              <a:rPr lang="en-GB" dirty="0" smtClean="0"/>
              <a:t>Here </a:t>
            </a:r>
            <a:r>
              <a:rPr lang="en-GB" dirty="0"/>
              <a:t>w is the mass mixing ratio, x the volume mixing ratio, ε=18/29 = 0.62, and x=e/p by definition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/>
              <a:t> </a:t>
            </a:r>
            <a:r>
              <a:rPr lang="en-GB" dirty="0" smtClean="0"/>
              <a:t>This </a:t>
            </a:r>
            <a:r>
              <a:rPr lang="en-GB" dirty="0"/>
              <a:t>gives a linear relation between e and T: </a:t>
            </a:r>
            <a:endParaRPr lang="en-GB" dirty="0" smtClean="0"/>
          </a:p>
          <a:p>
            <a:pPr marL="0" indent="0" algn="ctr">
              <a:lnSpc>
                <a:spcPct val="120000"/>
              </a:lnSpc>
              <a:buNone/>
            </a:pPr>
            <a:r>
              <a:rPr lang="en-GB" dirty="0" smtClean="0"/>
              <a:t>e </a:t>
            </a:r>
            <a:r>
              <a:rPr lang="en-GB" dirty="0"/>
              <a:t>= 11.6 – 0.64(T-20)  </a:t>
            </a:r>
            <a:endParaRPr lang="en-GB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GB" dirty="0" smtClean="0"/>
              <a:t>with </a:t>
            </a:r>
            <a:r>
              <a:rPr lang="en-GB" dirty="0"/>
              <a:t>e in </a:t>
            </a:r>
            <a:r>
              <a:rPr lang="en-GB" dirty="0" err="1"/>
              <a:t>mb</a:t>
            </a:r>
            <a:r>
              <a:rPr lang="en-GB" dirty="0"/>
              <a:t> (1 </a:t>
            </a:r>
            <a:r>
              <a:rPr lang="en-GB" dirty="0" err="1"/>
              <a:t>mb</a:t>
            </a:r>
            <a:r>
              <a:rPr lang="en-GB" dirty="0"/>
              <a:t> = 100 Pa) and T in °C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GB" dirty="0"/>
              <a:t> </a:t>
            </a:r>
            <a:r>
              <a:rPr lang="en-GB" dirty="0" smtClean="0"/>
              <a:t>The </a:t>
            </a:r>
            <a:r>
              <a:rPr lang="en-GB" dirty="0"/>
              <a:t>wet bulb temperature is that when the air becomes saturated and can cool no longer. The SVP curve was calculated using the Magnus equation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97"/>
          <a:stretch/>
        </p:blipFill>
        <p:spPr bwMode="auto">
          <a:xfrm>
            <a:off x="5911040" y="1744824"/>
            <a:ext cx="5934075" cy="468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01765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979</TotalTime>
  <Words>393</Words>
  <Application>Microsoft Office PowerPoint</Application>
  <PresentationFormat>Widescreen</PresentationFormat>
  <Paragraphs>72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Cambria Math</vt:lpstr>
      <vt:lpstr>Office Theme</vt:lpstr>
      <vt:lpstr>EART30351 </vt:lpstr>
      <vt:lpstr>Moisture in the atmosphere</vt:lpstr>
      <vt:lpstr>Moisture in the atmosphere</vt:lpstr>
      <vt:lpstr>Saturated Vapour pressure, es</vt:lpstr>
      <vt:lpstr>Solution of Clausius-Clapeyron equation</vt:lpstr>
      <vt:lpstr>Supercooled water</vt:lpstr>
      <vt:lpstr>Effect of latent heating</vt:lpstr>
      <vt:lpstr>Effect of latent heating</vt:lpstr>
      <vt:lpstr>Example: calculation of wet bulb temperature.  </vt:lpstr>
      <vt:lpstr>Saturated adiabatic lapse rate</vt:lpstr>
    </vt:vector>
  </TitlesOfParts>
  <Company>University of Manchester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EART30351</dc:title>
  <dc:creator>Geraint Vaughan</dc:creator>
  <cp:lastModifiedBy>Geraint Vaughan</cp:lastModifiedBy>
  <cp:revision>14</cp:revision>
  <dcterms:created xsi:type="dcterms:W3CDTF">2018-09-12T16:03:04Z</dcterms:created>
  <dcterms:modified xsi:type="dcterms:W3CDTF">2020-01-17T15:05:42Z</dcterms:modified>
</cp:coreProperties>
</file>