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23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472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76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31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78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574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64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88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700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49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60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2D56C-A576-4CFD-A240-8BD72691DA15}" type="datetimeFigureOut">
              <a:rPr lang="en-GB" smtClean="0"/>
              <a:t>26/09/2019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F9962-2FD7-4462-B807-14F8F24F2D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82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EART30351 lecture 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80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Laws of Thermodynamics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/>
                  <a:t>For a gas like air: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𝑑𝑢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𝑑𝑇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𝑇𝑑𝑠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𝑝𝑑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Using </a:t>
                </a:r>
                <a:r>
                  <a:rPr lang="en-GB" i="1" dirty="0" smtClean="0"/>
                  <a:t>p</a:t>
                </a:r>
                <a:r>
                  <a:rPr lang="el-GR" i="1" dirty="0" smtClean="0"/>
                  <a:t>α</a:t>
                </a:r>
                <a:r>
                  <a:rPr lang="en-GB" i="1" dirty="0" smtClean="0"/>
                  <a:t> = </a:t>
                </a:r>
                <a:r>
                  <a:rPr lang="en-GB" i="1" dirty="0" err="1" smtClean="0"/>
                  <a:t>rT</a:t>
                </a:r>
                <a:r>
                  <a:rPr lang="en-GB" i="1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𝑟𝑑𝑇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𝑝𝑑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𝑑𝑝</m:t>
                      </m:r>
                    </m:oMath>
                  </m:oMathPara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GB" dirty="0" smtClean="0"/>
                  <a:t>So: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𝑑𝑇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𝑇𝑑𝑠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𝑑𝑝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𝑑𝑇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𝑇𝑑𝑠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𝑑𝑝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/>
                  <a:t>w</a:t>
                </a:r>
                <a:r>
                  <a:rPr lang="en-GB" dirty="0" smtClean="0"/>
                  <a:t>here </a:t>
                </a:r>
                <a:r>
                  <a:rPr lang="en-GB" dirty="0" err="1" smtClean="0"/>
                  <a:t>c</a:t>
                </a:r>
                <a:r>
                  <a:rPr lang="en-GB" baseline="-25000" dirty="0" err="1" smtClean="0"/>
                  <a:t>p</a:t>
                </a:r>
                <a:r>
                  <a:rPr lang="en-GB" dirty="0" smtClean="0"/>
                  <a:t>, the specific heat capacity at constant volume, is 1003 J kg</a:t>
                </a:r>
                <a:r>
                  <a:rPr lang="en-GB" baseline="30000" dirty="0" smtClean="0"/>
                  <a:t>-1</a:t>
                </a:r>
                <a:r>
                  <a:rPr lang="en-GB" dirty="0" smtClean="0"/>
                  <a:t> K</a:t>
                </a:r>
                <a:r>
                  <a:rPr lang="en-GB" baseline="30000" dirty="0" smtClean="0"/>
                  <a:t>-1</a:t>
                </a:r>
                <a:r>
                  <a:rPr lang="en-GB" dirty="0" smtClean="0"/>
                  <a:t> </a:t>
                </a: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471" t="-2241" b="-37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/>
                  <a:t>We do not use entropy directly in atmospheric physics: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 − </m:t>
                      </m:r>
                      <m: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f>
                        <m:fPr>
                          <m:ctrlPr>
                            <a:rPr lang="el-G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𝑑𝑝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 algn="ctr">
                  <a:buNone/>
                </a:pPr>
                <a:r>
                  <a:rPr lang="en-GB" b="0" dirty="0" smtClean="0"/>
                  <a:t> 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𝑟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𝑑𝑝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endParaRPr lang="en-GB" dirty="0" smtClean="0"/>
              </a:p>
              <a:p>
                <a:pPr marL="0" indent="0" algn="ctr">
                  <a:buNone/>
                </a:pPr>
                <a:r>
                  <a:rPr lang="en-GB" b="0" dirty="0" smtClean="0"/>
                  <a:t> </a:t>
                </a:r>
                <a14:m>
                  <m:oMath xmlns:m="http://schemas.openxmlformats.org/officeDocument/2006/math">
                    <m:r>
                      <a:rPr lang="en-GB" sz="3200" b="0" i="0" smtClean="0"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GB" sz="3200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d>
                      <m:d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GB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𝑑𝑇</m:t>
                            </m:r>
                          </m:num>
                          <m:den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GB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𝜅</m:t>
                        </m:r>
                        <m:f>
                          <m:fPr>
                            <m:ctrlPr>
                              <a:rPr lang="en-GB" sz="32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𝑑𝑝</m:t>
                            </m:r>
                          </m:num>
                          <m:den>
                            <m:r>
                              <a:rPr lang="en-GB" sz="32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</m:e>
                    </m:d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where </a:t>
                </a:r>
                <a:r>
                  <a:rPr lang="el-GR" i="1" dirty="0" smtClean="0"/>
                  <a:t>κ</a:t>
                </a:r>
                <a:r>
                  <a:rPr lang="en-GB" i="1" dirty="0" smtClean="0"/>
                  <a:t> = r/</a:t>
                </a:r>
                <a:r>
                  <a:rPr lang="en-GB" i="1" dirty="0" err="1" smtClean="0"/>
                  <a:t>c</a:t>
                </a:r>
                <a:r>
                  <a:rPr lang="en-GB" i="1" baseline="-25000" dirty="0" err="1" smtClean="0"/>
                  <a:t>p</a:t>
                </a:r>
                <a:r>
                  <a:rPr lang="en-GB" i="1" dirty="0" smtClean="0"/>
                  <a:t> </a:t>
                </a:r>
                <a:r>
                  <a:rPr lang="en-GB" dirty="0" smtClean="0"/>
                  <a:t>= 0.286</a:t>
                </a:r>
                <a:endParaRPr lang="en-GB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2471" t="-2241" r="-235" b="-7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03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temperature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𝑑𝑙𝑛</m:t>
                          </m:r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𝜅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𝑑𝑙𝑛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GB" b="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𝑑𝑙𝑛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𝜅</m:t>
                            </m:r>
                          </m:sup>
                        </m:sSup>
                      </m:e>
                    </m:d>
                  </m:oMath>
                </a14:m>
                <a:endParaRPr lang="en-GB" b="0" dirty="0" smtClean="0"/>
              </a:p>
              <a:p>
                <a:pPr marL="0" indent="0">
                  <a:buNone/>
                </a:pPr>
                <a:r>
                  <a:rPr lang="en-GB" dirty="0" smtClean="0"/>
                  <a:t>So changes in entropy are monotonically related to changes in </a:t>
                </a:r>
                <a:r>
                  <a:rPr lang="en-GB" dirty="0" err="1" smtClean="0"/>
                  <a:t>Tp</a:t>
                </a:r>
                <a:r>
                  <a:rPr lang="en-GB" baseline="30000" dirty="0" smtClean="0"/>
                  <a:t>-</a:t>
                </a:r>
                <a:r>
                  <a:rPr lang="el-GR" baseline="30000" dirty="0" smtClean="0"/>
                  <a:t>κ</a:t>
                </a:r>
                <a:r>
                  <a:rPr lang="en-GB" dirty="0" smtClean="0"/>
                  <a:t>. We define the </a:t>
                </a:r>
                <a:r>
                  <a:rPr lang="en-GB" b="1" dirty="0" smtClean="0"/>
                  <a:t>potential temperature</a:t>
                </a:r>
                <a:r>
                  <a:rPr lang="en-GB" dirty="0" smtClean="0"/>
                  <a:t>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𝑝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𝜅</m:t>
                          </m:r>
                        </m:sup>
                      </m:sSup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Where p</a:t>
                </a:r>
                <a:r>
                  <a:rPr lang="en-GB" baseline="-25000" dirty="0" smtClean="0"/>
                  <a:t>0</a:t>
                </a:r>
                <a:r>
                  <a:rPr lang="en-GB" dirty="0" smtClean="0"/>
                  <a:t> = 1000 </a:t>
                </a:r>
                <a:r>
                  <a:rPr lang="en-GB" dirty="0" err="1" smtClean="0"/>
                  <a:t>mb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471" r="-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 Adiabatic changes to a gas are those that preserve entropy – and so </a:t>
            </a:r>
            <a:r>
              <a:rPr lang="en-GB" b="1" dirty="0" smtClean="0"/>
              <a:t>adiabatic means constant </a:t>
            </a:r>
            <a:r>
              <a:rPr lang="el-GR" b="1" dirty="0" smtClean="0"/>
              <a:t>θ</a:t>
            </a:r>
            <a:endParaRPr lang="en-GB" b="1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l-GR" dirty="0" smtClean="0"/>
              <a:t>θ</a:t>
            </a:r>
            <a:r>
              <a:rPr lang="en-GB" dirty="0" smtClean="0"/>
              <a:t> is the temperature a parcel of air will have if it is brought adiabatically down to the surface (1000 </a:t>
            </a:r>
            <a:r>
              <a:rPr lang="en-GB" dirty="0" err="1" smtClean="0"/>
              <a:t>mb</a:t>
            </a:r>
            <a:r>
              <a:rPr lang="en-GB" dirty="0" smtClean="0"/>
              <a:t>) from a pressure p.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853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potential temperature?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The thermodynamic state of a parcel of air is defined fully by any two of p, T, </a:t>
            </a:r>
            <a:r>
              <a:rPr lang="el-GR" dirty="0" smtClean="0"/>
              <a:t>ρ</a:t>
            </a:r>
            <a:r>
              <a:rPr lang="en-GB" dirty="0" smtClean="0"/>
              <a:t> and S. Of the four, S varies most slowly so is the closest to being conserved</a:t>
            </a:r>
          </a:p>
          <a:p>
            <a:r>
              <a:rPr lang="en-GB" dirty="0" smtClean="0"/>
              <a:t>Use of </a:t>
            </a:r>
            <a:r>
              <a:rPr lang="el-GR" dirty="0" smtClean="0"/>
              <a:t>θ</a:t>
            </a:r>
            <a:r>
              <a:rPr lang="en-GB" dirty="0" smtClean="0"/>
              <a:t> rather than S is historical, but ubiquitous in atmospheric science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Processes that change entropy (</a:t>
            </a:r>
            <a:r>
              <a:rPr lang="el-GR" dirty="0" smtClean="0"/>
              <a:t>θ</a:t>
            </a:r>
            <a:r>
              <a:rPr lang="en-GB" dirty="0" smtClean="0"/>
              <a:t>):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Radiation. Absorption and emission of UV, visible and IR radiation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Change of phase of water – condensation, evaporation, melting, freezing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Contact with the Earth’s surface (conduction)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602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 and scope of first half of module: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Thermodynamics of Air. Effect of moisture. Stability and convection</a:t>
            </a:r>
          </a:p>
          <a:p>
            <a:r>
              <a:rPr lang="en-GB" dirty="0" smtClean="0"/>
              <a:t>Basic dynamics – forces on a parcel of air, governing fluid equations and simple analytical solutions</a:t>
            </a:r>
          </a:p>
          <a:p>
            <a:r>
              <a:rPr lang="en-GB" dirty="0" smtClean="0"/>
              <a:t>Vorticity in the atmosphere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Along the way we will </a:t>
            </a:r>
            <a:r>
              <a:rPr lang="en-GB" b="1" dirty="0" smtClean="0"/>
              <a:t>apply</a:t>
            </a:r>
            <a:r>
              <a:rPr lang="en-GB" dirty="0" smtClean="0"/>
              <a:t> the concepts learnt to the weather on the day, by examining weather maps on line</a:t>
            </a:r>
          </a:p>
          <a:p>
            <a:pPr marL="0" indent="0">
              <a:buNone/>
            </a:pPr>
            <a:r>
              <a:rPr lang="en-GB" dirty="0" smtClean="0"/>
              <a:t>Eventually you will learn to interpret these maps for yourselves!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39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Equation of state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The usual form of this equation for a given gaseous system is</a:t>
            </a:r>
          </a:p>
          <a:p>
            <a:pPr marL="0" indent="0" algn="ctr">
              <a:buNone/>
            </a:pPr>
            <a:r>
              <a:rPr lang="en-GB" b="1" dirty="0" err="1" smtClean="0"/>
              <a:t>pV</a:t>
            </a:r>
            <a:r>
              <a:rPr lang="en-GB" b="1" dirty="0" smtClean="0"/>
              <a:t> = </a:t>
            </a:r>
            <a:r>
              <a:rPr lang="en-GB" b="1" dirty="0" err="1" smtClean="0"/>
              <a:t>nRT</a:t>
            </a:r>
            <a:endParaRPr lang="en-GB" b="1" dirty="0" smtClean="0"/>
          </a:p>
          <a:p>
            <a:pPr marL="0" indent="0">
              <a:buNone/>
            </a:pPr>
            <a:r>
              <a:rPr lang="en-GB" dirty="0"/>
              <a:t>w</a:t>
            </a:r>
            <a:r>
              <a:rPr lang="en-GB" dirty="0" smtClean="0"/>
              <a:t>here R = 8310 J kmol</a:t>
            </a:r>
            <a:r>
              <a:rPr lang="en-GB" baseline="30000" dirty="0" smtClean="0"/>
              <a:t>-1</a:t>
            </a:r>
            <a:r>
              <a:rPr lang="en-GB" dirty="0" smtClean="0"/>
              <a:t> K</a:t>
            </a:r>
            <a:r>
              <a:rPr lang="en-GB" baseline="30000" dirty="0" smtClean="0"/>
              <a:t>-1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This is inconvenient as V and n are the volume and number of </a:t>
            </a:r>
            <a:r>
              <a:rPr lang="en-GB" dirty="0" err="1" smtClean="0"/>
              <a:t>kmoles</a:t>
            </a:r>
            <a:r>
              <a:rPr lang="en-GB" dirty="0" smtClean="0"/>
              <a:t> of gas in the system: they are </a:t>
            </a:r>
            <a:r>
              <a:rPr lang="en-GB" b="1" dirty="0" smtClean="0"/>
              <a:t>extrinsic variables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r>
              <a:rPr lang="en-GB" dirty="0" smtClean="0"/>
              <a:t>In atmospheric science we replace V and n by </a:t>
            </a:r>
            <a:r>
              <a:rPr lang="en-GB" b="1" dirty="0" smtClean="0"/>
              <a:t>intrinsic, or specific variables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dirty="0" smtClean="0"/>
              <a:t>Volume and number of </a:t>
            </a:r>
            <a:r>
              <a:rPr lang="en-GB" dirty="0" err="1" smtClean="0"/>
              <a:t>kmoles</a:t>
            </a:r>
            <a:r>
              <a:rPr lang="en-GB" dirty="0" smtClean="0"/>
              <a:t> per unit mass.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520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Specific quantities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V becomes </a:t>
            </a:r>
            <a:r>
              <a:rPr lang="el-GR" dirty="0" smtClean="0"/>
              <a:t>α</a:t>
            </a:r>
            <a:r>
              <a:rPr lang="en-GB" dirty="0" smtClean="0"/>
              <a:t>, the volume per unit mass.</a:t>
            </a:r>
          </a:p>
          <a:p>
            <a:pPr marL="0" indent="0" algn="ctr">
              <a:buNone/>
            </a:pPr>
            <a:r>
              <a:rPr lang="el-GR" b="1" dirty="0" smtClean="0"/>
              <a:t>α</a:t>
            </a:r>
            <a:r>
              <a:rPr lang="en-GB" b="1" dirty="0" smtClean="0"/>
              <a:t> = 1/</a:t>
            </a:r>
            <a:r>
              <a:rPr lang="el-GR" b="1" dirty="0" smtClean="0"/>
              <a:t>ρ</a:t>
            </a:r>
            <a:endParaRPr lang="en-GB" b="1" dirty="0" smtClean="0"/>
          </a:p>
          <a:p>
            <a:pPr marL="0" indent="0">
              <a:buNone/>
            </a:pPr>
            <a:r>
              <a:rPr lang="en-GB" dirty="0"/>
              <a:t>w</a:t>
            </a:r>
            <a:r>
              <a:rPr lang="en-GB" dirty="0" smtClean="0"/>
              <a:t>here </a:t>
            </a:r>
            <a:r>
              <a:rPr lang="el-GR" dirty="0" smtClean="0"/>
              <a:t>ρ</a:t>
            </a:r>
            <a:r>
              <a:rPr lang="en-GB" dirty="0" smtClean="0"/>
              <a:t> is the density (mass per unit volume)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1 mole of gas contains N</a:t>
            </a:r>
            <a:r>
              <a:rPr lang="en-GB" baseline="-25000" dirty="0" smtClean="0"/>
              <a:t>A</a:t>
            </a:r>
            <a:r>
              <a:rPr lang="en-GB" dirty="0" smtClean="0"/>
              <a:t> molecules, where N</a:t>
            </a:r>
            <a:r>
              <a:rPr lang="en-GB" baseline="-25000" dirty="0" smtClean="0"/>
              <a:t>A</a:t>
            </a:r>
            <a:r>
              <a:rPr lang="en-GB" dirty="0" smtClean="0"/>
              <a:t> = 6.022 x 10</a:t>
            </a:r>
            <a:r>
              <a:rPr lang="en-GB" baseline="30000" dirty="0" smtClean="0"/>
              <a:t>23</a:t>
            </a:r>
            <a:r>
              <a:rPr lang="en-GB" dirty="0" smtClean="0"/>
              <a:t> mol</a:t>
            </a:r>
            <a:r>
              <a:rPr lang="en-GB" baseline="30000" dirty="0" smtClean="0"/>
              <a:t>-1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1 </a:t>
            </a:r>
            <a:r>
              <a:rPr lang="en-GB" dirty="0" err="1" smtClean="0"/>
              <a:t>kmol</a:t>
            </a:r>
            <a:r>
              <a:rPr lang="en-GB" dirty="0" smtClean="0"/>
              <a:t> of gas contains 1000N</a:t>
            </a:r>
            <a:r>
              <a:rPr lang="en-GB" baseline="-25000" dirty="0" smtClean="0"/>
              <a:t>A</a:t>
            </a:r>
            <a:r>
              <a:rPr lang="en-GB" dirty="0" smtClean="0"/>
              <a:t> = 6.022 x 10</a:t>
            </a:r>
            <a:r>
              <a:rPr lang="en-GB" baseline="30000" dirty="0" smtClean="0"/>
              <a:t>26</a:t>
            </a:r>
            <a:r>
              <a:rPr lang="en-GB" dirty="0" smtClean="0"/>
              <a:t> molecules</a:t>
            </a:r>
          </a:p>
          <a:p>
            <a:pPr marL="0" indent="0">
              <a:buNone/>
            </a:pPr>
            <a:r>
              <a:rPr lang="en-GB" dirty="0" smtClean="0"/>
              <a:t>Each molecule has mass MW x </a:t>
            </a:r>
            <a:r>
              <a:rPr lang="en-GB" dirty="0" err="1" smtClean="0"/>
              <a:t>amu</a:t>
            </a:r>
            <a:r>
              <a:rPr lang="en-GB" dirty="0" smtClean="0"/>
              <a:t> kg where MW is the relative molecular weight and </a:t>
            </a:r>
            <a:r>
              <a:rPr lang="en-GB" dirty="0" err="1" smtClean="0"/>
              <a:t>amu</a:t>
            </a:r>
            <a:r>
              <a:rPr lang="en-GB" dirty="0" smtClean="0"/>
              <a:t> = 1.66 x 10</a:t>
            </a:r>
            <a:r>
              <a:rPr lang="en-GB" baseline="30000" dirty="0" smtClean="0"/>
              <a:t>-27</a:t>
            </a:r>
            <a:r>
              <a:rPr lang="en-GB" dirty="0" smtClean="0"/>
              <a:t> kg.</a:t>
            </a:r>
          </a:p>
          <a:p>
            <a:pPr marL="0" indent="0">
              <a:buNone/>
            </a:pPr>
            <a:r>
              <a:rPr lang="en-GB" dirty="0" smtClean="0"/>
              <a:t>So, 1 </a:t>
            </a:r>
            <a:r>
              <a:rPr lang="en-GB" dirty="0" err="1" smtClean="0"/>
              <a:t>kmole</a:t>
            </a:r>
            <a:r>
              <a:rPr lang="en-GB" dirty="0" smtClean="0"/>
              <a:t> of gas contains 1000N</a:t>
            </a:r>
            <a:r>
              <a:rPr lang="en-GB" baseline="-25000" dirty="0" smtClean="0"/>
              <a:t>a</a:t>
            </a:r>
            <a:r>
              <a:rPr lang="en-GB" dirty="0" smtClean="0"/>
              <a:t>x MW x </a:t>
            </a:r>
            <a:r>
              <a:rPr lang="en-GB" dirty="0" err="1" smtClean="0"/>
              <a:t>amu</a:t>
            </a:r>
            <a:r>
              <a:rPr lang="en-GB" dirty="0" smtClean="0"/>
              <a:t> kg = MW kg, so</a:t>
            </a:r>
          </a:p>
          <a:p>
            <a:pPr marL="0" indent="0" algn="ctr">
              <a:buNone/>
            </a:pPr>
            <a:r>
              <a:rPr lang="en-GB" b="1" dirty="0" smtClean="0"/>
              <a:t>Number of </a:t>
            </a:r>
            <a:r>
              <a:rPr lang="en-GB" b="1" dirty="0" err="1" smtClean="0"/>
              <a:t>kmoles</a:t>
            </a:r>
            <a:r>
              <a:rPr lang="en-GB" b="1" dirty="0" smtClean="0"/>
              <a:t> per unit mass = 1/MW</a:t>
            </a:r>
          </a:p>
        </p:txBody>
      </p:sp>
    </p:spTree>
    <p:extLst>
      <p:ext uri="{BB962C8B-B14F-4D97-AF65-F5344CB8AC3E}">
        <p14:creationId xmlns:p14="http://schemas.microsoft.com/office/powerpoint/2010/main" val="337348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Equation of state 2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ideal gas law becomes </a:t>
            </a:r>
          </a:p>
          <a:p>
            <a:pPr marL="0" indent="0" algn="ctr">
              <a:buNone/>
            </a:pPr>
            <a:r>
              <a:rPr lang="en-GB" b="1" dirty="0" smtClean="0"/>
              <a:t>p = </a:t>
            </a:r>
            <a:r>
              <a:rPr lang="el-GR" b="1" dirty="0" smtClean="0"/>
              <a:t>ρ</a:t>
            </a:r>
            <a:r>
              <a:rPr lang="en-GB" b="1" dirty="0" err="1" smtClean="0"/>
              <a:t>rT</a:t>
            </a:r>
            <a:r>
              <a:rPr lang="en-GB" b="1" dirty="0" smtClean="0"/>
              <a:t>        </a:t>
            </a:r>
            <a:r>
              <a:rPr lang="en-GB" dirty="0" smtClean="0"/>
              <a:t>or     </a:t>
            </a:r>
            <a:r>
              <a:rPr lang="en-GB" b="1" dirty="0" smtClean="0"/>
              <a:t>p</a:t>
            </a:r>
            <a:r>
              <a:rPr lang="el-GR" b="1" dirty="0" smtClean="0"/>
              <a:t>α</a:t>
            </a:r>
            <a:r>
              <a:rPr lang="en-GB" b="1" dirty="0" smtClean="0"/>
              <a:t>=</a:t>
            </a:r>
            <a:r>
              <a:rPr lang="en-GB" b="1" dirty="0" err="1" smtClean="0"/>
              <a:t>rT</a:t>
            </a:r>
            <a:endParaRPr lang="en-GB" b="1" dirty="0" smtClean="0"/>
          </a:p>
          <a:p>
            <a:pPr marL="0" indent="0">
              <a:buNone/>
            </a:pPr>
            <a:r>
              <a:rPr lang="en-GB" dirty="0" smtClean="0"/>
              <a:t>where r = R/MW. </a:t>
            </a:r>
          </a:p>
          <a:p>
            <a:pPr marL="0" indent="0">
              <a:buNone/>
            </a:pPr>
            <a:r>
              <a:rPr lang="en-GB" dirty="0" smtClean="0"/>
              <a:t>For dry air, MW = 29     and 	r = 286 J kg</a:t>
            </a:r>
            <a:r>
              <a:rPr lang="en-GB" baseline="30000" dirty="0" smtClean="0"/>
              <a:t>-1</a:t>
            </a:r>
            <a:r>
              <a:rPr lang="en-GB" dirty="0" smtClean="0"/>
              <a:t> K</a:t>
            </a:r>
            <a:r>
              <a:rPr lang="en-GB" baseline="30000" dirty="0" smtClean="0"/>
              <a:t>-1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I will also use in this course the gas constant for water vapour, </a:t>
            </a:r>
          </a:p>
          <a:p>
            <a:pPr marL="0" indent="0" algn="ctr">
              <a:buNone/>
            </a:pPr>
            <a:r>
              <a:rPr lang="en-GB" dirty="0" smtClean="0"/>
              <a:t>r’=R/18 = 462 J kg</a:t>
            </a:r>
            <a:r>
              <a:rPr lang="en-GB" baseline="30000" dirty="0" smtClean="0"/>
              <a:t>-1</a:t>
            </a:r>
            <a:r>
              <a:rPr lang="en-GB" dirty="0" smtClean="0"/>
              <a:t> K</a:t>
            </a:r>
            <a:r>
              <a:rPr lang="en-GB" baseline="30000" dirty="0" smtClean="0"/>
              <a:t>-1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61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Hydrostatic equation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This is a fundamental equation describing the decrease of pressure with height for a fluid in a gravitational field.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p is the pressure at the top and bottom of the cylinder, and m the mass of the cylinder so the balance of forces is:</a:t>
                </a:r>
              </a:p>
              <a:p>
                <a:pPr marL="0" indent="0" algn="ctr">
                  <a:buNone/>
                </a:pPr>
                <a:r>
                  <a:rPr lang="en-GB" i="1" dirty="0"/>
                  <a:t>p</a:t>
                </a:r>
                <a:r>
                  <a:rPr lang="en-GB" i="1" dirty="0" smtClean="0"/>
                  <a:t>(z)A = p(z+</a:t>
                </a:r>
                <a:r>
                  <a:rPr lang="el-GR" i="1" dirty="0" smtClean="0"/>
                  <a:t>Δ</a:t>
                </a:r>
                <a:r>
                  <a:rPr lang="en-GB" i="1" dirty="0" smtClean="0"/>
                  <a:t>z)A + mg</a:t>
                </a:r>
              </a:p>
              <a:p>
                <a:pPr marL="0" indent="0" algn="ctr">
                  <a:buNone/>
                </a:pPr>
                <a:r>
                  <a:rPr lang="en-GB" i="1" dirty="0" smtClean="0"/>
                  <a:t>= p(z+</a:t>
                </a:r>
                <a:r>
                  <a:rPr lang="el-GR" i="1" dirty="0" smtClean="0"/>
                  <a:t>Δ</a:t>
                </a:r>
                <a:r>
                  <a:rPr lang="en-GB" i="1" dirty="0" smtClean="0"/>
                  <a:t>z)A + </a:t>
                </a:r>
                <a:r>
                  <a:rPr lang="el-GR" i="1" dirty="0" smtClean="0"/>
                  <a:t>ρ</a:t>
                </a:r>
                <a:r>
                  <a:rPr lang="en-GB" i="1" dirty="0" smtClean="0"/>
                  <a:t>A</a:t>
                </a:r>
                <a:r>
                  <a:rPr lang="el-GR" i="1" dirty="0" smtClean="0"/>
                  <a:t>Δ</a:t>
                </a:r>
                <a:r>
                  <a:rPr lang="en-GB" i="1" dirty="0" smtClean="0"/>
                  <a:t>z g</a:t>
                </a:r>
              </a:p>
              <a:p>
                <a:pPr marL="0" indent="0" algn="ctr">
                  <a:buNone/>
                </a:pPr>
                <a:endParaRPr lang="en-GB" i="1" dirty="0" smtClean="0"/>
              </a:p>
              <a:p>
                <a:pPr marL="0" indent="0" algn="ctr">
                  <a:buNone/>
                </a:pPr>
                <a:r>
                  <a:rPr lang="en-GB" dirty="0" smtClean="0"/>
                  <a:t>So,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+∆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𝑧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</m:oMath>
                </a14:m>
                <a:endParaRPr lang="en-GB" dirty="0" smtClean="0"/>
              </a:p>
              <a:p>
                <a:pPr marL="0" indent="0" algn="ctr">
                  <a:buNone/>
                </a:pPr>
                <a:endParaRPr lang="en-GB" dirty="0" smtClean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n-GB" dirty="0" smtClean="0"/>
              </a:p>
              <a:p>
                <a:pPr marL="0" indent="0" algn="ctr">
                  <a:buNone/>
                </a:pPr>
                <a:r>
                  <a:rPr lang="en-GB" dirty="0" smtClean="0"/>
                  <a:t>(taking limit as </a:t>
                </a:r>
                <a:r>
                  <a:rPr lang="el-GR" dirty="0" smtClean="0"/>
                  <a:t>Δ</a:t>
                </a:r>
                <a:r>
                  <a:rPr lang="en-GB" dirty="0" smtClean="0"/>
                  <a:t>z -&gt; 0</a:t>
                </a:r>
                <a:endParaRPr lang="en-GB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1882" t="-2661" r="-118" b="-11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1965960" y="3721608"/>
            <a:ext cx="1810512" cy="49377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965960" y="4949285"/>
            <a:ext cx="1810512" cy="493776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5" idx="2"/>
            <a:endCxn id="5" idx="2"/>
          </p:cNvCxnSpPr>
          <p:nvPr/>
        </p:nvCxnSpPr>
        <p:spPr>
          <a:xfrm>
            <a:off x="1965960" y="39684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2"/>
            <a:endCxn id="6" idx="2"/>
          </p:cNvCxnSpPr>
          <p:nvPr/>
        </p:nvCxnSpPr>
        <p:spPr>
          <a:xfrm>
            <a:off x="1965960" y="3968496"/>
            <a:ext cx="0" cy="12276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76472" y="3968495"/>
            <a:ext cx="0" cy="12276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own Arrow 11"/>
          <p:cNvSpPr/>
          <p:nvPr/>
        </p:nvSpPr>
        <p:spPr>
          <a:xfrm>
            <a:off x="2714625" y="3514725"/>
            <a:ext cx="352425" cy="486569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Down Arrow 12"/>
          <p:cNvSpPr/>
          <p:nvPr/>
        </p:nvSpPr>
        <p:spPr>
          <a:xfrm rot="10800000">
            <a:off x="2714625" y="5577998"/>
            <a:ext cx="352425" cy="486569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3067050" y="5577998"/>
            <a:ext cx="140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</a:t>
            </a:r>
            <a:r>
              <a:rPr lang="en-GB" dirty="0" smtClean="0"/>
              <a:t>(z)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333750" y="3429293"/>
            <a:ext cx="140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</a:t>
            </a:r>
            <a:r>
              <a:rPr lang="en-GB" dirty="0" smtClean="0"/>
              <a:t>(z + </a:t>
            </a:r>
            <a:r>
              <a:rPr lang="el-GR" dirty="0" smtClean="0"/>
              <a:t>Δ</a:t>
            </a:r>
            <a:r>
              <a:rPr lang="en-GB" dirty="0" smtClean="0"/>
              <a:t>z)</a:t>
            </a:r>
            <a:endParaRPr lang="en-GB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162050" y="5248275"/>
            <a:ext cx="8039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62050" y="3968495"/>
            <a:ext cx="80391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73443" y="5011506"/>
            <a:ext cx="333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z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413385" y="3758009"/>
            <a:ext cx="748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z</a:t>
            </a:r>
            <a:r>
              <a:rPr lang="en-GB" dirty="0" smtClean="0"/>
              <a:t> + </a:t>
            </a:r>
            <a:r>
              <a:rPr lang="el-GR" dirty="0" smtClean="0"/>
              <a:t>Δ</a:t>
            </a:r>
            <a:r>
              <a:rPr lang="en-GB" dirty="0" smtClean="0"/>
              <a:t>z</a:t>
            </a:r>
            <a:endParaRPr lang="en-GB" dirty="0"/>
          </a:p>
        </p:txBody>
      </p:sp>
      <p:sp>
        <p:nvSpPr>
          <p:cNvPr id="22" name="Down Arrow 21"/>
          <p:cNvSpPr/>
          <p:nvPr/>
        </p:nvSpPr>
        <p:spPr>
          <a:xfrm>
            <a:off x="2819400" y="4581525"/>
            <a:ext cx="142875" cy="614647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919031" y="4534986"/>
            <a:ext cx="1019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mg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200525" y="4127341"/>
            <a:ext cx="1466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Area A</a:t>
            </a:r>
            <a:endParaRPr lang="en-GB" dirty="0"/>
          </a:p>
        </p:txBody>
      </p:sp>
      <p:cxnSp>
        <p:nvCxnSpPr>
          <p:cNvPr id="26" name="Straight Arrow Connector 25"/>
          <p:cNvCxnSpPr>
            <a:stCxn id="24" idx="1"/>
          </p:cNvCxnSpPr>
          <p:nvPr/>
        </p:nvCxnSpPr>
        <p:spPr>
          <a:xfrm flipH="1" flipV="1">
            <a:off x="3333750" y="4001294"/>
            <a:ext cx="866775" cy="3107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927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Hydrostatic equation 2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 We will use partial differentials in this course for derivatives in space so: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</m:num>
                        <m:den>
                          <m: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GB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den>
                      </m:f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𝝆</m:t>
                      </m:r>
                      <m:r>
                        <a:rPr lang="en-GB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𝒈</m:t>
                      </m:r>
                    </m:oMath>
                  </m:oMathPara>
                </a14:m>
                <a:endParaRPr lang="en-GB" b="1" dirty="0" smtClean="0"/>
              </a:p>
              <a:p>
                <a:pPr marL="0" indent="0">
                  <a:buNone/>
                </a:pPr>
                <a:r>
                  <a:rPr lang="en-GB" dirty="0" smtClean="0"/>
                  <a:t>Now we can substitute </a:t>
                </a:r>
                <a:r>
                  <a:rPr lang="en-GB" i="1" dirty="0" smtClean="0"/>
                  <a:t>p = </a:t>
                </a:r>
                <a:r>
                  <a:rPr lang="el-GR" i="1" dirty="0" smtClean="0"/>
                  <a:t>ρ</a:t>
                </a:r>
                <a:r>
                  <a:rPr lang="en-GB" i="1" dirty="0" err="1" smtClean="0"/>
                  <a:t>rT</a:t>
                </a:r>
                <a:endParaRPr lang="en-GB" i="1" dirty="0" smtClean="0"/>
              </a:p>
              <a:p>
                <a:pPr marL="0" indent="0">
                  <a:buNone/>
                </a:pPr>
                <a:endParaRPr lang="en-GB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𝑟𝑇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den>
                      </m:f>
                    </m:oMath>
                  </m:oMathPara>
                </a14:m>
                <a:endParaRPr lang="en-GB" b="0" dirty="0" smtClean="0"/>
              </a:p>
              <a:p>
                <a:pPr marL="0" indent="0">
                  <a:buNone/>
                </a:pPr>
                <a:endParaRPr lang="en-GB" b="0" dirty="0" smtClean="0"/>
              </a:p>
              <a:p>
                <a:pPr marL="0" indent="0">
                  <a:buNone/>
                </a:pPr>
                <a:r>
                  <a:rPr lang="en-GB" dirty="0"/>
                  <a:t>w</a:t>
                </a:r>
                <a:r>
                  <a:rPr lang="en-GB" dirty="0" smtClean="0"/>
                  <a:t>here H is known as the </a:t>
                </a:r>
                <a:r>
                  <a:rPr lang="en-GB" i="1" dirty="0" smtClean="0"/>
                  <a:t>scale height</a:t>
                </a:r>
                <a:r>
                  <a:rPr lang="en-GB" dirty="0" smtClean="0"/>
                  <a:t> of the atmosphere.</a:t>
                </a: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118" t="-3501" r="-824" b="-14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This equation readily integrates if T can be taken as constant:</a:t>
                </a:r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GB" b="1" i="0" smtClean="0">
                          <a:latin typeface="Cambria Math" panose="02040503050406030204" pitchFamily="18" charset="0"/>
                        </a:rPr>
                        <m:t>𝐞𝐱𝐩</m:t>
                      </m:r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⁡(−</m:t>
                      </m:r>
                      <m:f>
                        <m:fPr>
                          <m:ctrlPr>
                            <a:rPr lang="en-GB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𝒛</m:t>
                          </m:r>
                        </m:num>
                        <m:den>
                          <m:r>
                            <a:rPr lang="en-GB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den>
                      </m:f>
                      <m:r>
                        <a:rPr lang="en-GB" b="1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b="1" dirty="0" smtClean="0"/>
              </a:p>
              <a:p>
                <a:pPr marL="0" indent="0">
                  <a:buNone/>
                </a:pPr>
                <a:r>
                  <a:rPr lang="en-GB" dirty="0" smtClean="0"/>
                  <a:t>So, in an isothermal atmosphere, pressure decreases with height exponentially.</a:t>
                </a: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2118" t="-35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108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Scale height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018162"/>
            <a:ext cx="5181600" cy="3966264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292225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Atmospheric temperature varies in the vertical between 200 and 300 K for the most part. </a:t>
            </a:r>
          </a:p>
          <a:p>
            <a:pPr marL="0" indent="0">
              <a:buNone/>
            </a:pPr>
            <a:r>
              <a:rPr lang="en-GB" dirty="0" smtClean="0"/>
              <a:t>So H varies between 5.72 km and 8.58 km = roughly 7 ± 1.5 km</a:t>
            </a:r>
          </a:p>
          <a:p>
            <a:pPr marL="0" indent="0">
              <a:buNone/>
            </a:pPr>
            <a:r>
              <a:rPr lang="en-GB" dirty="0" smtClean="0"/>
              <a:t>Approximate pressure at different heights: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331227"/>
              </p:ext>
            </p:extLst>
          </p:nvPr>
        </p:nvGraphicFramePr>
        <p:xfrm>
          <a:off x="6842125" y="4453466"/>
          <a:ext cx="40544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7238">
                  <a:extLst>
                    <a:ext uri="{9D8B030D-6E8A-4147-A177-3AD203B41FA5}">
                      <a16:colId xmlns:a16="http://schemas.microsoft.com/office/drawing/2014/main" val="4213404294"/>
                    </a:ext>
                  </a:extLst>
                </a:gridCol>
                <a:gridCol w="2027238">
                  <a:extLst>
                    <a:ext uri="{9D8B030D-6E8A-4147-A177-3AD203B41FA5}">
                      <a16:colId xmlns:a16="http://schemas.microsoft.com/office/drawing/2014/main" val="4107393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Height, km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Pressure, </a:t>
                      </a:r>
                      <a:r>
                        <a:rPr lang="en-GB" dirty="0" err="1" smtClean="0"/>
                        <a:t>mb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465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0 (surface)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1000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909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500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721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300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835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588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53495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19550" y="4976538"/>
            <a:ext cx="1466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Troposphere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048125" y="4443469"/>
            <a:ext cx="1466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Stratosphere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062880" y="3377625"/>
            <a:ext cx="1466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Mesosphere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019549" y="2442958"/>
            <a:ext cx="1590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Thermosphere</a:t>
            </a:r>
            <a:endParaRPr lang="en-GB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643529" y="5048250"/>
            <a:ext cx="424927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43529" y="4081929"/>
            <a:ext cx="4237318" cy="59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643529" y="3113127"/>
            <a:ext cx="424927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468282" y="4822798"/>
            <a:ext cx="1105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FF0000"/>
                </a:solidFill>
              </a:rPr>
              <a:t>Tropopause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18235" y="3848020"/>
            <a:ext cx="1105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 smtClean="0">
                <a:solidFill>
                  <a:srgbClr val="FF0000"/>
                </a:solidFill>
              </a:rPr>
              <a:t>Stratopause</a:t>
            </a:r>
            <a:endParaRPr lang="en-GB" sz="14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59654" y="2885520"/>
            <a:ext cx="1105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 smtClean="0">
                <a:solidFill>
                  <a:srgbClr val="FF0000"/>
                </a:solidFill>
              </a:rPr>
              <a:t>Mesopause</a:t>
            </a:r>
            <a:endParaRPr lang="en-GB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01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Laws of Thermodynamics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 smtClean="0"/>
                  <a:t>For a gas like air: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𝑑𝑢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GB" b="1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1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GB" b="1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sub>
                      </m:sSub>
                      <m:r>
                        <a:rPr lang="en-GB" b="1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𝒅𝑻</m:t>
                      </m:r>
                      <m:r>
                        <a:rPr lang="en-GB" b="1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1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𝑻𝒅𝒔</m:t>
                      </m:r>
                      <m:r>
                        <a:rPr lang="en-GB" b="1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GB" b="1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𝒑𝒅</m:t>
                      </m:r>
                      <m:r>
                        <a:rPr lang="en-GB" b="1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en-GB" b="1" dirty="0" smtClean="0"/>
              </a:p>
              <a:p>
                <a:pPr marL="0" indent="0">
                  <a:buNone/>
                </a:pPr>
                <a:r>
                  <a:rPr lang="en-GB" dirty="0" smtClean="0"/>
                  <a:t>Using </a:t>
                </a:r>
                <a:r>
                  <a:rPr lang="en-GB" i="1" dirty="0" smtClean="0"/>
                  <a:t>p</a:t>
                </a:r>
                <a:r>
                  <a:rPr lang="el-GR" i="1" dirty="0" smtClean="0"/>
                  <a:t>α</a:t>
                </a:r>
                <a:r>
                  <a:rPr lang="en-GB" i="1" dirty="0" smtClean="0"/>
                  <a:t> = </a:t>
                </a:r>
                <a:r>
                  <a:rPr lang="en-GB" i="1" dirty="0" err="1" smtClean="0"/>
                  <a:t>rT</a:t>
                </a:r>
                <a:r>
                  <a:rPr lang="en-GB" i="1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𝑟𝑑𝑇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𝑝𝑑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𝑑𝑝</m:t>
                      </m:r>
                    </m:oMath>
                  </m:oMathPara>
                </a14:m>
                <a:endParaRPr lang="en-GB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GB" dirty="0" smtClean="0"/>
                  <a:t>So: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𝑑𝑇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𝑇𝑑𝑠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𝑑𝑝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𝑑𝑇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𝑇𝑑𝑠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𝑑𝑝</m:t>
                      </m:r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/>
                  <a:t>w</a:t>
                </a:r>
                <a:r>
                  <a:rPr lang="en-GB" dirty="0" smtClean="0"/>
                  <a:t>here </a:t>
                </a:r>
                <a:r>
                  <a:rPr lang="en-GB" dirty="0" err="1" smtClean="0"/>
                  <a:t>c</a:t>
                </a:r>
                <a:r>
                  <a:rPr lang="en-GB" baseline="-25000" dirty="0" err="1" smtClean="0"/>
                  <a:t>p</a:t>
                </a:r>
                <a:r>
                  <a:rPr lang="en-GB" dirty="0" smtClean="0"/>
                  <a:t>, the specific heat capacity at constant </a:t>
                </a:r>
                <a:r>
                  <a:rPr lang="en-GB" dirty="0" smtClean="0"/>
                  <a:t>pressure, </a:t>
                </a:r>
                <a:r>
                  <a:rPr lang="en-GB" dirty="0" smtClean="0"/>
                  <a:t>is 1003 J kg</a:t>
                </a:r>
                <a:r>
                  <a:rPr lang="en-GB" baseline="30000" dirty="0" smtClean="0"/>
                  <a:t>-1</a:t>
                </a:r>
                <a:r>
                  <a:rPr lang="en-GB" dirty="0" smtClean="0"/>
                  <a:t> K</a:t>
                </a:r>
                <a:r>
                  <a:rPr lang="en-GB" baseline="30000" dirty="0" smtClean="0"/>
                  <a:t>-1</a:t>
                </a:r>
                <a:r>
                  <a:rPr lang="en-GB" dirty="0" smtClean="0"/>
                  <a:t> </a:t>
                </a: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471" t="-2241" b="-37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002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648</Words>
  <Application>Microsoft Office PowerPoint</Application>
  <PresentationFormat>Widescreen</PresentationFormat>
  <Paragraphs>122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Wingdings</vt:lpstr>
      <vt:lpstr>Office Theme</vt:lpstr>
      <vt:lpstr>EART30351 lecture 1</vt:lpstr>
      <vt:lpstr>Purpose and scope of first half of module:</vt:lpstr>
      <vt:lpstr>Equation of state 1</vt:lpstr>
      <vt:lpstr>Specific quantities</vt:lpstr>
      <vt:lpstr>Equation of state 2 </vt:lpstr>
      <vt:lpstr>Hydrostatic equation 1</vt:lpstr>
      <vt:lpstr>Hydrostatic equation 2</vt:lpstr>
      <vt:lpstr>Scale height</vt:lpstr>
      <vt:lpstr>Laws of Thermodynamics</vt:lpstr>
      <vt:lpstr>Laws of Thermodynamics</vt:lpstr>
      <vt:lpstr>Potential temperature</vt:lpstr>
      <vt:lpstr>Why potential temperature?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EART30351 lecture 1</dc:title>
  <dc:creator>Geraint Vaughan</dc:creator>
  <cp:lastModifiedBy>Geraint Vaughan</cp:lastModifiedBy>
  <cp:revision>14</cp:revision>
  <dcterms:created xsi:type="dcterms:W3CDTF">2018-09-11T14:15:23Z</dcterms:created>
  <dcterms:modified xsi:type="dcterms:W3CDTF">2019-09-26T09:55:56Z</dcterms:modified>
</cp:coreProperties>
</file>