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83" r:id="rId3"/>
    <p:sldId id="316" r:id="rId4"/>
    <p:sldId id="285" r:id="rId5"/>
    <p:sldId id="317" r:id="rId6"/>
    <p:sldId id="318" r:id="rId7"/>
    <p:sldId id="319" r:id="rId8"/>
    <p:sldId id="304" r:id="rId9"/>
    <p:sldId id="312" r:id="rId10"/>
    <p:sldId id="300" r:id="rId11"/>
    <p:sldId id="301" r:id="rId12"/>
    <p:sldId id="310" r:id="rId13"/>
    <p:sldId id="320" r:id="rId14"/>
    <p:sldId id="289" r:id="rId15"/>
    <p:sldId id="290" r:id="rId16"/>
    <p:sldId id="311" r:id="rId17"/>
    <p:sldId id="297" r:id="rId18"/>
    <p:sldId id="315" r:id="rId19"/>
    <p:sldId id="294" r:id="rId20"/>
    <p:sldId id="296" r:id="rId21"/>
    <p:sldId id="303" r:id="rId22"/>
    <p:sldId id="298" r:id="rId23"/>
    <p:sldId id="302" r:id="rId24"/>
    <p:sldId id="306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81FF"/>
    <a:srgbClr val="005BEA"/>
  </p:clrMru>
</p:presentationPr>
</file>

<file path=ppt/tableStyles.xml><?xml version="1.0" encoding="utf-8"?>
<a:tblStyleLst xmlns:a="http://schemas.openxmlformats.org/drawingml/2006/main" def="{4F1BF513-2178-4D8C-9798-93A422D2A19B}">
  <a:tblStyle styleId="{4F1BF513-2178-4D8C-9798-93A422D2A19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6060" autoAdjust="0"/>
  </p:normalViewPr>
  <p:slideViewPr>
    <p:cSldViewPr>
      <p:cViewPr>
        <p:scale>
          <a:sx n="78" d="100"/>
          <a:sy n="78" d="100"/>
        </p:scale>
        <p:origin x="-13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3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2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Shape 2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2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Shape 2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1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8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9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Shape 1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1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9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4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3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7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4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4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4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5299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Shape 1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Shape 1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9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Why Electronic?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9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Why not an existing system?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"/>
          <p:cNvSpPr>
            <a:spLocks noChangeArrowheads="1"/>
          </p:cNvSpPr>
          <p:nvPr/>
        </p:nvSpPr>
        <p:spPr bwMode="auto">
          <a:xfrm>
            <a:off x="6897688" y="6199188"/>
            <a:ext cx="127000" cy="1270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Shape 10"/>
          <p:cNvSpPr>
            <a:spLocks noChangeArrowheads="1"/>
          </p:cNvSpPr>
          <p:nvPr/>
        </p:nvSpPr>
        <p:spPr bwMode="auto">
          <a:xfrm>
            <a:off x="7454900" y="5638800"/>
            <a:ext cx="127000" cy="1270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Shape 11"/>
          <p:cNvSpPr>
            <a:spLocks noChangeArrowheads="1"/>
          </p:cNvSpPr>
          <p:nvPr/>
        </p:nvSpPr>
        <p:spPr bwMode="auto">
          <a:xfrm>
            <a:off x="8828088" y="4597400"/>
            <a:ext cx="76200" cy="762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Shape 12"/>
          <p:cNvSpPr>
            <a:spLocks noChangeArrowheads="1"/>
          </p:cNvSpPr>
          <p:nvPr/>
        </p:nvSpPr>
        <p:spPr bwMode="auto">
          <a:xfrm>
            <a:off x="8677275" y="6578600"/>
            <a:ext cx="127000" cy="125413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Shape 13"/>
          <p:cNvSpPr>
            <a:spLocks noChangeArrowheads="1"/>
          </p:cNvSpPr>
          <p:nvPr/>
        </p:nvSpPr>
        <p:spPr bwMode="auto">
          <a:xfrm>
            <a:off x="2971800" y="633413"/>
            <a:ext cx="127000" cy="1270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579438" y="3373438"/>
            <a:ext cx="127000" cy="1270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Shape 15"/>
          <p:cNvSpPr>
            <a:spLocks noChangeArrowheads="1"/>
          </p:cNvSpPr>
          <p:nvPr/>
        </p:nvSpPr>
        <p:spPr bwMode="auto">
          <a:xfrm>
            <a:off x="311150" y="792163"/>
            <a:ext cx="127000" cy="1270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Shape 16"/>
          <p:cNvSpPr>
            <a:spLocks noChangeArrowheads="1"/>
          </p:cNvSpPr>
          <p:nvPr/>
        </p:nvSpPr>
        <p:spPr bwMode="auto">
          <a:xfrm>
            <a:off x="627063" y="1339850"/>
            <a:ext cx="252412" cy="254000"/>
          </a:xfrm>
          <a:prstGeom prst="ellipse">
            <a:avLst/>
          </a:prstGeom>
          <a:noFill/>
          <a:ln w="19050">
            <a:solidFill>
              <a:srgbClr val="0091EA"/>
            </a:solidFill>
            <a:round/>
            <a:headEnd/>
            <a:tailEnd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8104188" y="4962525"/>
            <a:ext cx="190500" cy="190500"/>
          </a:xfrm>
          <a:prstGeom prst="ellipse">
            <a:avLst/>
          </a:prstGeom>
          <a:noFill/>
          <a:ln w="19050">
            <a:solidFill>
              <a:srgbClr val="0091EA"/>
            </a:solidFill>
            <a:round/>
            <a:headEnd/>
            <a:tailEnd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3" name="Shape 18"/>
          <p:cNvSpPr>
            <a:spLocks noChangeArrowheads="1"/>
          </p:cNvSpPr>
          <p:nvPr/>
        </p:nvSpPr>
        <p:spPr bwMode="auto">
          <a:xfrm>
            <a:off x="8804275" y="5654675"/>
            <a:ext cx="190500" cy="190500"/>
          </a:xfrm>
          <a:prstGeom prst="ellipse">
            <a:avLst/>
          </a:prstGeom>
          <a:noFill/>
          <a:ln w="19050">
            <a:solidFill>
              <a:srgbClr val="0091EA"/>
            </a:solidFill>
            <a:round/>
            <a:headEnd/>
            <a:tailEnd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" name="Shape 19"/>
          <p:cNvSpPr>
            <a:spLocks noChangeArrowheads="1"/>
          </p:cNvSpPr>
          <p:nvPr/>
        </p:nvSpPr>
        <p:spPr bwMode="auto">
          <a:xfrm>
            <a:off x="196850" y="1990725"/>
            <a:ext cx="74613" cy="762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5" name="Shape 20"/>
          <p:cNvSpPr>
            <a:spLocks noChangeArrowheads="1"/>
          </p:cNvSpPr>
          <p:nvPr/>
        </p:nvSpPr>
        <p:spPr bwMode="auto">
          <a:xfrm>
            <a:off x="1738313" y="271463"/>
            <a:ext cx="254000" cy="254000"/>
          </a:xfrm>
          <a:prstGeom prst="ellipse">
            <a:avLst/>
          </a:prstGeom>
          <a:noFill/>
          <a:ln w="19050">
            <a:solidFill>
              <a:srgbClr val="0091EA"/>
            </a:solidFill>
            <a:round/>
            <a:headEnd/>
            <a:tailEnd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6" name="Shape 21"/>
          <p:cNvSpPr>
            <a:spLocks noChangeArrowheads="1"/>
          </p:cNvSpPr>
          <p:nvPr/>
        </p:nvSpPr>
        <p:spPr bwMode="auto">
          <a:xfrm>
            <a:off x="771525" y="2505075"/>
            <a:ext cx="76200" cy="74613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7" name="Shape 22"/>
          <p:cNvSpPr>
            <a:spLocks noChangeArrowheads="1"/>
          </p:cNvSpPr>
          <p:nvPr/>
        </p:nvSpPr>
        <p:spPr bwMode="auto">
          <a:xfrm>
            <a:off x="4271963" y="474663"/>
            <a:ext cx="76200" cy="76200"/>
          </a:xfrm>
          <a:prstGeom prst="ellipse">
            <a:avLst/>
          </a:prstGeom>
          <a:solidFill>
            <a:srgbClr val="0091EA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8" name="Shape 23"/>
          <p:cNvSpPr>
            <a:spLocks noChangeArrowheads="1"/>
          </p:cNvSpPr>
          <p:nvPr/>
        </p:nvSpPr>
        <p:spPr bwMode="auto">
          <a:xfrm>
            <a:off x="7729538" y="6127750"/>
            <a:ext cx="254000" cy="254000"/>
          </a:xfrm>
          <a:prstGeom prst="ellipse">
            <a:avLst/>
          </a:prstGeom>
          <a:noFill/>
          <a:ln w="19050">
            <a:solidFill>
              <a:srgbClr val="0091EA"/>
            </a:solidFill>
            <a:round/>
            <a:headEnd/>
            <a:tailEnd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2600"/>
            </a:lvl1pPr>
            <a:lvl2pPr>
              <a:spcBef>
                <a:spcPts val="0"/>
              </a:spcBef>
              <a:buSzPct val="100000"/>
              <a:defRPr sz="2600"/>
            </a:lvl2pPr>
            <a:lvl3pPr>
              <a:spcBef>
                <a:spcPts val="0"/>
              </a:spcBef>
              <a:buSzPct val="100000"/>
              <a:defRPr sz="2600"/>
            </a:lvl3pPr>
            <a:lvl4pPr>
              <a:spcBef>
                <a:spcPts val="0"/>
              </a:spcBef>
              <a:buSzPct val="100000"/>
              <a:defRPr sz="2600"/>
            </a:lvl4pPr>
            <a:lvl5pPr>
              <a:spcBef>
                <a:spcPts val="0"/>
              </a:spcBef>
              <a:buSzPct val="100000"/>
              <a:defRPr sz="2600"/>
            </a:lvl5pPr>
            <a:lvl6pPr>
              <a:spcBef>
                <a:spcPts val="0"/>
              </a:spcBef>
              <a:buSzPct val="100000"/>
              <a:defRPr sz="2600"/>
            </a:lvl6pPr>
            <a:lvl7pPr>
              <a:spcBef>
                <a:spcPts val="0"/>
              </a:spcBef>
              <a:buSzPct val="100000"/>
              <a:defRPr sz="2600"/>
            </a:lvl7pPr>
            <a:lvl8pPr>
              <a:spcBef>
                <a:spcPts val="0"/>
              </a:spcBef>
              <a:buSzPct val="100000"/>
              <a:defRPr sz="2600"/>
            </a:lvl8pPr>
            <a:lvl9pPr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2600"/>
            </a:lvl1pPr>
            <a:lvl2pPr>
              <a:spcBef>
                <a:spcPts val="0"/>
              </a:spcBef>
              <a:buSzPct val="100000"/>
              <a:defRPr sz="2600"/>
            </a:lvl2pPr>
            <a:lvl3pPr>
              <a:spcBef>
                <a:spcPts val="0"/>
              </a:spcBef>
              <a:buSzPct val="100000"/>
              <a:defRPr sz="2600"/>
            </a:lvl3pPr>
            <a:lvl4pPr>
              <a:spcBef>
                <a:spcPts val="0"/>
              </a:spcBef>
              <a:buSzPct val="100000"/>
              <a:defRPr sz="2600"/>
            </a:lvl4pPr>
            <a:lvl5pPr>
              <a:spcBef>
                <a:spcPts val="0"/>
              </a:spcBef>
              <a:buSzPct val="100000"/>
              <a:defRPr sz="2600"/>
            </a:lvl5pPr>
            <a:lvl6pPr>
              <a:spcBef>
                <a:spcPts val="0"/>
              </a:spcBef>
              <a:buSzPct val="100000"/>
              <a:defRPr sz="2600"/>
            </a:lvl6pPr>
            <a:lvl7pPr>
              <a:spcBef>
                <a:spcPts val="0"/>
              </a:spcBef>
              <a:buSzPct val="100000"/>
              <a:defRPr sz="2600"/>
            </a:lvl7pPr>
            <a:lvl8pPr>
              <a:spcBef>
                <a:spcPts val="0"/>
              </a:spcBef>
              <a:buSzPct val="100000"/>
              <a:defRPr sz="2600"/>
            </a:lvl8pPr>
            <a:lvl9pPr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5"/>
          <p:cNvSpPr>
            <a:spLocks noChangeArrowheads="1"/>
          </p:cNvSpPr>
          <p:nvPr/>
        </p:nvSpPr>
        <p:spPr bwMode="auto">
          <a:xfrm>
            <a:off x="-26988" y="-19050"/>
            <a:ext cx="9197976" cy="6896100"/>
          </a:xfrm>
          <a:prstGeom prst="rect">
            <a:avLst/>
          </a:prstGeom>
          <a:solidFill>
            <a:srgbClr val="CFD8DC">
              <a:alpha val="49411"/>
            </a:srgbClr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hape 30"/>
          <p:cNvGrpSpPr>
            <a:grpSpLocks/>
          </p:cNvGrpSpPr>
          <p:nvPr/>
        </p:nvGrpSpPr>
        <p:grpSpPr bwMode="auto">
          <a:xfrm>
            <a:off x="3594100" y="1074738"/>
            <a:ext cx="1955800" cy="1092200"/>
            <a:chOff x="3593400" y="1760084"/>
            <a:chExt cx="1957200" cy="1093199"/>
          </a:xfrm>
        </p:grpSpPr>
        <p:sp>
          <p:nvSpPr>
            <p:cNvPr id="5" name="Shape 31"/>
            <p:cNvSpPr txBox="1">
              <a:spLocks noChangeArrowheads="1"/>
            </p:cNvSpPr>
            <p:nvPr/>
          </p:nvSpPr>
          <p:spPr bwMode="auto">
            <a:xfrm>
              <a:off x="3593400" y="1871311"/>
              <a:ext cx="1957200" cy="8723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25" tIns="91425" rIns="91425" bIns="91425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6000" b="1" smtClean="0">
                  <a:solidFill>
                    <a:srgbClr val="0091EA"/>
                  </a:solidFill>
                  <a:latin typeface="Source Sans Pro" pitchFamily="34" charset="0"/>
                  <a:sym typeface="Source Sans Pro" pitchFamily="34" charset="0"/>
                </a:rPr>
                <a:t>“</a:t>
              </a:r>
            </a:p>
          </p:txBody>
        </p:sp>
        <p:sp>
          <p:nvSpPr>
            <p:cNvPr id="6" name="Shape 32"/>
            <p:cNvSpPr>
              <a:spLocks noChangeArrowheads="1"/>
            </p:cNvSpPr>
            <p:nvPr/>
          </p:nvSpPr>
          <p:spPr bwMode="auto">
            <a:xfrm>
              <a:off x="4025509" y="1760084"/>
              <a:ext cx="1092982" cy="1093199"/>
            </a:xfrm>
            <a:prstGeom prst="ellipse">
              <a:avLst/>
            </a:prstGeom>
            <a:noFill/>
            <a:ln w="9525">
              <a:solidFill>
                <a:srgbClr val="CFD8DC"/>
              </a:solidFill>
              <a:prstDash val="dash"/>
              <a:round/>
              <a:headEnd/>
              <a:tailEnd/>
            </a:ln>
            <a:extLst/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Shape 33"/>
            <p:cNvSpPr>
              <a:spLocks noChangeArrowheads="1"/>
            </p:cNvSpPr>
            <p:nvPr/>
          </p:nvSpPr>
          <p:spPr bwMode="auto">
            <a:xfrm>
              <a:off x="4190727" y="1925335"/>
              <a:ext cx="762545" cy="762697"/>
            </a:xfrm>
            <a:prstGeom prst="ellipse">
              <a:avLst/>
            </a:prstGeom>
            <a:noFill/>
            <a:ln w="19050">
              <a:solidFill>
                <a:srgbClr val="CFD8DC"/>
              </a:solidFill>
              <a:round/>
              <a:headEnd/>
              <a:tailEnd/>
            </a:ln>
            <a:extLst/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cxnSp>
        <p:nvCxnSpPr>
          <p:cNvPr id="8" name="Shape 34"/>
          <p:cNvCxnSpPr>
            <a:cxnSpLocks noChangeShapeType="1"/>
          </p:cNvCxnSpPr>
          <p:nvPr/>
        </p:nvCxnSpPr>
        <p:spPr bwMode="auto">
          <a:xfrm>
            <a:off x="3741738" y="871538"/>
            <a:ext cx="444500" cy="36353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9" name="Shape 35"/>
          <p:cNvCxnSpPr>
            <a:cxnSpLocks noChangeShapeType="1"/>
          </p:cNvCxnSpPr>
          <p:nvPr/>
        </p:nvCxnSpPr>
        <p:spPr bwMode="auto">
          <a:xfrm rot="10800000">
            <a:off x="4114800" y="269875"/>
            <a:ext cx="457200" cy="804863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0" name="Shape 36"/>
          <p:cNvCxnSpPr>
            <a:cxnSpLocks noChangeShapeType="1"/>
          </p:cNvCxnSpPr>
          <p:nvPr/>
        </p:nvCxnSpPr>
        <p:spPr bwMode="auto">
          <a:xfrm rot="10800000" flipH="1">
            <a:off x="4749800" y="752475"/>
            <a:ext cx="93663" cy="349250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785813" y="411163"/>
            <a:ext cx="7572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785813" y="1682750"/>
            <a:ext cx="757237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2" r:id="rId2"/>
    <p:sldLayoutId id="2147483743" r:id="rId3"/>
    <p:sldLayoutId id="2147483746" r:id="rId4"/>
    <p:sldLayoutId id="2147483744" r:id="rId5"/>
    <p:sldLayoutId id="2147483747" r:id="rId6"/>
    <p:sldLayoutId id="2147483748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DAVE\Dropbox\Presentations\2015%20Kings%20Fund\Final\age_based_SBP.avi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27088" y="5876925"/>
            <a:ext cx="446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>
                <a:solidFill>
                  <a:srgbClr val="3381FF"/>
                </a:solidFill>
                <a:latin typeface="Roboto Slab"/>
              </a:rPr>
              <a:t>Julia Knight, David Wong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5888"/>
            <a:ext cx="4032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57"/>
          <p:cNvSpPr txBox="1">
            <a:spLocks/>
          </p:cNvSpPr>
          <p:nvPr/>
        </p:nvSpPr>
        <p:spPr bwMode="auto">
          <a:xfrm>
            <a:off x="827088" y="1773238"/>
            <a:ext cx="79200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5" tIns="91425" rIns="91425" bIns="91425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/>
                <a:ea typeface="Arial"/>
                <a:cs typeface="Arial"/>
                <a:sym typeface="Arial" pitchFamily="34" charset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Roboto Slab"/>
              <a:buNone/>
              <a:defRPr/>
            </a:pPr>
            <a:r>
              <a:rPr lang="en-GB" altLang="en-US" sz="3600" kern="0" dirty="0" smtClean="0">
                <a:latin typeface="Roboto Slab"/>
                <a:ea typeface="Roboto Slab"/>
                <a:cs typeface="Roboto Slab"/>
                <a:sym typeface="Roboto Slab"/>
              </a:rPr>
              <a:t>SEND: a System for Electronic Notification and Documentation of vital sign observations. </a:t>
            </a:r>
            <a:br>
              <a:rPr lang="en-GB" altLang="en-US" sz="3600" kern="0" dirty="0" smtClean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altLang="en-US" sz="3600" kern="0" dirty="0" smtClean="0"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-GB" altLang="en-US" sz="3600" kern="0" dirty="0" smtClean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altLang="en-US" sz="2200" i="1" kern="0" dirty="0" smtClean="0">
                <a:latin typeface="Roboto Slab"/>
                <a:ea typeface="Roboto Slab"/>
                <a:cs typeface="Roboto Slab"/>
                <a:sym typeface="Roboto Slab"/>
              </a:rPr>
              <a:t>User-centred design for optimum development, deployment and evidence based care</a:t>
            </a:r>
            <a:endParaRPr lang="en-US" altLang="en-US" sz="2200" i="1" kern="0" dirty="0" smtClean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8"/>
          <p:cNvSpPr>
            <a:spLocks noChangeArrowheads="1"/>
          </p:cNvSpPr>
          <p:nvPr/>
        </p:nvSpPr>
        <p:spPr bwMode="auto">
          <a:xfrm>
            <a:off x="4681538" y="2224088"/>
            <a:ext cx="3808412" cy="381000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15363" name="Shape 129"/>
          <p:cNvSpPr txBox="1">
            <a:spLocks noGrp="1"/>
          </p:cNvSpPr>
          <p:nvPr>
            <p:ph type="title"/>
          </p:nvPr>
        </p:nvSpPr>
        <p:spPr>
          <a:xfrm>
            <a:off x="600075" y="115888"/>
            <a:ext cx="7572375" cy="9382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GB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SEND</a:t>
            </a:r>
            <a:endParaRPr lang="en-US" altLang="en-US" sz="2000" smtClean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5364" name="Shape 132"/>
          <p:cNvCxnSpPr>
            <a:cxnSpLocks noChangeShapeType="1"/>
          </p:cNvCxnSpPr>
          <p:nvPr/>
        </p:nvCxnSpPr>
        <p:spPr bwMode="auto">
          <a:xfrm rot="10800000" flipH="1">
            <a:off x="7400925" y="1758950"/>
            <a:ext cx="219075" cy="6238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5365" name="Shape 133"/>
          <p:cNvCxnSpPr>
            <a:cxnSpLocks noChangeShapeType="1"/>
          </p:cNvCxnSpPr>
          <p:nvPr/>
        </p:nvCxnSpPr>
        <p:spPr bwMode="auto">
          <a:xfrm rot="10800000" flipH="1">
            <a:off x="7932738" y="2471738"/>
            <a:ext cx="522287" cy="311150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5366" name="Shape 134"/>
          <p:cNvCxnSpPr>
            <a:cxnSpLocks noChangeShapeType="1"/>
          </p:cNvCxnSpPr>
          <p:nvPr/>
        </p:nvCxnSpPr>
        <p:spPr bwMode="auto">
          <a:xfrm rot="10800000" flipH="1">
            <a:off x="7766050" y="1897063"/>
            <a:ext cx="647700" cy="73818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grpSp>
        <p:nvGrpSpPr>
          <p:cNvPr id="15367" name="Group 2"/>
          <p:cNvGrpSpPr>
            <a:grpSpLocks/>
          </p:cNvGrpSpPr>
          <p:nvPr/>
        </p:nvGrpSpPr>
        <p:grpSpPr bwMode="auto">
          <a:xfrm>
            <a:off x="501650" y="1196975"/>
            <a:ext cx="3854450" cy="5472113"/>
            <a:chOff x="358119" y="1268760"/>
            <a:chExt cx="3853841" cy="5472608"/>
          </a:xfrm>
        </p:grpSpPr>
        <p:sp>
          <p:nvSpPr>
            <p:cNvPr id="15369" name="Shape 287"/>
            <p:cNvSpPr>
              <a:spLocks/>
            </p:cNvSpPr>
            <p:nvPr/>
          </p:nvSpPr>
          <p:spPr bwMode="auto">
            <a:xfrm>
              <a:off x="358119" y="1268760"/>
              <a:ext cx="3853841" cy="5472608"/>
            </a:xfrm>
            <a:custGeom>
              <a:avLst/>
              <a:gdLst>
                <a:gd name="T0" fmla="*/ 2147483647 w 60958"/>
                <a:gd name="T1" fmla="*/ 2147483647 h 86210"/>
                <a:gd name="T2" fmla="*/ 2147483647 w 60958"/>
                <a:gd name="T3" fmla="*/ 2147483647 h 86210"/>
                <a:gd name="T4" fmla="*/ 2147483647 w 60958"/>
                <a:gd name="T5" fmla="*/ 2147483647 h 86210"/>
                <a:gd name="T6" fmla="*/ 2147483647 w 60958"/>
                <a:gd name="T7" fmla="*/ 2147483647 h 86210"/>
                <a:gd name="T8" fmla="*/ 2147483647 w 60958"/>
                <a:gd name="T9" fmla="*/ 2147483647 h 86210"/>
                <a:gd name="T10" fmla="*/ 2147483647 w 60958"/>
                <a:gd name="T11" fmla="*/ 2147483647 h 86210"/>
                <a:gd name="T12" fmla="*/ 2147483647 w 60958"/>
                <a:gd name="T13" fmla="*/ 2147483647 h 86210"/>
                <a:gd name="T14" fmla="*/ 2147483647 w 60958"/>
                <a:gd name="T15" fmla="*/ 2147483647 h 86210"/>
                <a:gd name="T16" fmla="*/ 2147483647 w 60958"/>
                <a:gd name="T17" fmla="*/ 2147483647 h 86210"/>
                <a:gd name="T18" fmla="*/ 2147483647 w 60958"/>
                <a:gd name="T19" fmla="*/ 2147483647 h 86210"/>
                <a:gd name="T20" fmla="*/ 2147483647 w 60958"/>
                <a:gd name="T21" fmla="*/ 2147483647 h 86210"/>
                <a:gd name="T22" fmla="*/ 2147483647 w 60958"/>
                <a:gd name="T23" fmla="*/ 2147483647 h 86210"/>
                <a:gd name="T24" fmla="*/ 2147483647 w 60958"/>
                <a:gd name="T25" fmla="*/ 2147483647 h 86210"/>
                <a:gd name="T26" fmla="*/ 2147483647 w 60958"/>
                <a:gd name="T27" fmla="*/ 2147483647 h 86210"/>
                <a:gd name="T28" fmla="*/ 2147483647 w 60958"/>
                <a:gd name="T29" fmla="*/ 2147483647 h 86210"/>
                <a:gd name="T30" fmla="*/ 2147483647 w 60958"/>
                <a:gd name="T31" fmla="*/ 2147483647 h 86210"/>
                <a:gd name="T32" fmla="*/ 2147483647 w 60958"/>
                <a:gd name="T33" fmla="*/ 2147483647 h 86210"/>
                <a:gd name="T34" fmla="*/ 2147483647 w 60958"/>
                <a:gd name="T35" fmla="*/ 2147483647 h 86210"/>
                <a:gd name="T36" fmla="*/ 2147483647 w 60958"/>
                <a:gd name="T37" fmla="*/ 2147483647 h 86210"/>
                <a:gd name="T38" fmla="*/ 2147483647 w 60958"/>
                <a:gd name="T39" fmla="*/ 2147483647 h 86210"/>
                <a:gd name="T40" fmla="*/ 2147483647 w 60958"/>
                <a:gd name="T41" fmla="*/ 2147483647 h 86210"/>
                <a:gd name="T42" fmla="*/ 2147483647 w 60958"/>
                <a:gd name="T43" fmla="*/ 2147483647 h 86210"/>
                <a:gd name="T44" fmla="*/ 2147483647 w 60958"/>
                <a:gd name="T45" fmla="*/ 2147483647 h 86210"/>
                <a:gd name="T46" fmla="*/ 2147483647 w 60958"/>
                <a:gd name="T47" fmla="*/ 2147483647 h 86210"/>
                <a:gd name="T48" fmla="*/ 2147483647 w 60958"/>
                <a:gd name="T49" fmla="*/ 2147483647 h 86210"/>
                <a:gd name="T50" fmla="*/ 2147483647 w 60958"/>
                <a:gd name="T51" fmla="*/ 2147483647 h 86210"/>
                <a:gd name="T52" fmla="*/ 2147483647 w 60958"/>
                <a:gd name="T53" fmla="*/ 2147483647 h 86210"/>
                <a:gd name="T54" fmla="*/ 2147483647 w 60958"/>
                <a:gd name="T55" fmla="*/ 2147483647 h 86210"/>
                <a:gd name="T56" fmla="*/ 2147483647 w 60958"/>
                <a:gd name="T57" fmla="*/ 2147483647 h 86210"/>
                <a:gd name="T58" fmla="*/ 2147483647 w 60958"/>
                <a:gd name="T59" fmla="*/ 2147483647 h 86210"/>
                <a:gd name="T60" fmla="*/ 2147483647 w 60958"/>
                <a:gd name="T61" fmla="*/ 2147483647 h 86210"/>
                <a:gd name="T62" fmla="*/ 2147483647 w 60958"/>
                <a:gd name="T63" fmla="*/ 2147483647 h 86210"/>
                <a:gd name="T64" fmla="*/ 2147483647 w 60958"/>
                <a:gd name="T65" fmla="*/ 2147483647 h 86210"/>
                <a:gd name="T66" fmla="*/ 2147483647 w 60958"/>
                <a:gd name="T67" fmla="*/ 2147483647 h 86210"/>
                <a:gd name="T68" fmla="*/ 2147483647 w 60958"/>
                <a:gd name="T69" fmla="*/ 2147483647 h 86210"/>
                <a:gd name="T70" fmla="*/ 2147483647 w 60958"/>
                <a:gd name="T71" fmla="*/ 2147483647 h 86210"/>
                <a:gd name="T72" fmla="*/ 2147483647 w 60958"/>
                <a:gd name="T73" fmla="*/ 2147483647 h 86210"/>
                <a:gd name="T74" fmla="*/ 2147483647 w 60958"/>
                <a:gd name="T75" fmla="*/ 2147483647 h 86210"/>
                <a:gd name="T76" fmla="*/ 2147483647 w 60958"/>
                <a:gd name="T77" fmla="*/ 2147483647 h 86210"/>
                <a:gd name="T78" fmla="*/ 2147483647 w 60958"/>
                <a:gd name="T79" fmla="*/ 2147483647 h 86210"/>
                <a:gd name="T80" fmla="*/ 2147483647 w 60958"/>
                <a:gd name="T81" fmla="*/ 2147483647 h 86210"/>
                <a:gd name="T82" fmla="*/ 2147483647 w 60958"/>
                <a:gd name="T83" fmla="*/ 2147483647 h 86210"/>
                <a:gd name="T84" fmla="*/ 2147483647 w 60958"/>
                <a:gd name="T85" fmla="*/ 2147483647 h 86210"/>
                <a:gd name="T86" fmla="*/ 2147483647 w 60958"/>
                <a:gd name="T87" fmla="*/ 2147483647 h 86210"/>
                <a:gd name="T88" fmla="*/ 0 w 60958"/>
                <a:gd name="T89" fmla="*/ 2147483647 h 86210"/>
                <a:gd name="T90" fmla="*/ 2147483647 w 60958"/>
                <a:gd name="T91" fmla="*/ 2147483647 h 86210"/>
                <a:gd name="T92" fmla="*/ 2147483647 w 60958"/>
                <a:gd name="T93" fmla="*/ 2147483647 h 86210"/>
                <a:gd name="T94" fmla="*/ 2147483647 w 60958"/>
                <a:gd name="T95" fmla="*/ 2147483647 h 86210"/>
                <a:gd name="T96" fmla="*/ 2147483647 w 60958"/>
                <a:gd name="T97" fmla="*/ 2147483647 h 86210"/>
                <a:gd name="T98" fmla="*/ 2147483647 w 60958"/>
                <a:gd name="T99" fmla="*/ 2147483647 h 86210"/>
                <a:gd name="T100" fmla="*/ 2147483647 w 60958"/>
                <a:gd name="T101" fmla="*/ 2147483647 h 862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958"/>
                <a:gd name="T154" fmla="*/ 0 h 86210"/>
                <a:gd name="T155" fmla="*/ 60958 w 60958"/>
                <a:gd name="T156" fmla="*/ 86210 h 862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lnTo>
                    <a:pt x="56885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lnTo>
                    <a:pt x="30886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lnTo>
                    <a:pt x="353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lnTo>
                    <a:pt x="57971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pic>
          <p:nvPicPr>
            <p:cNvPr id="1537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192" y="1798680"/>
              <a:ext cx="3331800" cy="444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3 quarters view.jpg"/>
          <p:cNvPicPr>
            <a:picLocks noChangeAspect="1"/>
          </p:cNvPicPr>
          <p:nvPr/>
        </p:nvPicPr>
        <p:blipFill>
          <a:blip r:embed="rId4"/>
          <a:srcRect b="23158"/>
          <a:stretch>
            <a:fillRect/>
          </a:stretch>
        </p:blipFill>
        <p:spPr>
          <a:xfrm>
            <a:off x="5076056" y="2420888"/>
            <a:ext cx="2926553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96"/>
          <p:cNvSpPr txBox="1">
            <a:spLocks noGrp="1"/>
          </p:cNvSpPr>
          <p:nvPr>
            <p:ph type="body" idx="4294967295"/>
          </p:nvPr>
        </p:nvSpPr>
        <p:spPr>
          <a:xfrm>
            <a:off x="457200" y="4232275"/>
            <a:ext cx="8193088" cy="2195513"/>
          </a:xfrm>
        </p:spPr>
        <p:txBody>
          <a:bodyPr anchor="b"/>
          <a:lstStyle/>
          <a:p>
            <a:pPr algn="ct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3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Ward Review</a:t>
            </a:r>
          </a:p>
          <a:p>
            <a:pPr algn="ct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24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SEND displays lists of patients in each ward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1331913" y="260350"/>
            <a:ext cx="6602412" cy="4897438"/>
            <a:chOff x="1403648" y="260648"/>
            <a:chExt cx="6602612" cy="4896544"/>
          </a:xfrm>
        </p:grpSpPr>
        <p:pic>
          <p:nvPicPr>
            <p:cNvPr id="16388" name="Picture 5" descr="new_wardvie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404663"/>
              <a:ext cx="6048672" cy="393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Shape 294"/>
            <p:cNvSpPr>
              <a:spLocks/>
            </p:cNvSpPr>
            <p:nvPr/>
          </p:nvSpPr>
          <p:spPr bwMode="auto">
            <a:xfrm>
              <a:off x="1403648" y="260648"/>
              <a:ext cx="6602612" cy="4896544"/>
            </a:xfrm>
            <a:custGeom>
              <a:avLst/>
              <a:gdLst>
                <a:gd name="T0" fmla="*/ 2147483647 w 143434"/>
                <a:gd name="T1" fmla="*/ 2147483647 h 111665"/>
                <a:gd name="T2" fmla="*/ 2147483647 w 143434"/>
                <a:gd name="T3" fmla="*/ 2147483647 h 111665"/>
                <a:gd name="T4" fmla="*/ 2147483647 w 143434"/>
                <a:gd name="T5" fmla="*/ 2147483647 h 111665"/>
                <a:gd name="T6" fmla="*/ 2147483647 w 143434"/>
                <a:gd name="T7" fmla="*/ 2147483647 h 111665"/>
                <a:gd name="T8" fmla="*/ 2147483647 w 143434"/>
                <a:gd name="T9" fmla="*/ 2147483647 h 111665"/>
                <a:gd name="T10" fmla="*/ 2147483647 w 143434"/>
                <a:gd name="T11" fmla="*/ 2147483647 h 111665"/>
                <a:gd name="T12" fmla="*/ 2147483647 w 143434"/>
                <a:gd name="T13" fmla="*/ 2147483647 h 111665"/>
                <a:gd name="T14" fmla="*/ 2147483647 w 143434"/>
                <a:gd name="T15" fmla="*/ 2147483647 h 111665"/>
                <a:gd name="T16" fmla="*/ 2147483647 w 143434"/>
                <a:gd name="T17" fmla="*/ 2147483647 h 111665"/>
                <a:gd name="T18" fmla="*/ 2147483647 w 143434"/>
                <a:gd name="T19" fmla="*/ 2147483647 h 111665"/>
                <a:gd name="T20" fmla="*/ 2147483647 w 143434"/>
                <a:gd name="T21" fmla="*/ 2147483647 h 111665"/>
                <a:gd name="T22" fmla="*/ 2147483647 w 143434"/>
                <a:gd name="T23" fmla="*/ 2147483647 h 111665"/>
                <a:gd name="T24" fmla="*/ 2147483647 w 143434"/>
                <a:gd name="T25" fmla="*/ 2147483647 h 111665"/>
                <a:gd name="T26" fmla="*/ 2147483647 w 143434"/>
                <a:gd name="T27" fmla="*/ 2147483647 h 111665"/>
                <a:gd name="T28" fmla="*/ 2147483647 w 143434"/>
                <a:gd name="T29" fmla="*/ 2147483647 h 111665"/>
                <a:gd name="T30" fmla="*/ 2147483647 w 143434"/>
                <a:gd name="T31" fmla="*/ 2147483647 h 111665"/>
                <a:gd name="T32" fmla="*/ 2147483647 w 143434"/>
                <a:gd name="T33" fmla="*/ 2147483647 h 111665"/>
                <a:gd name="T34" fmla="*/ 2147483647 w 143434"/>
                <a:gd name="T35" fmla="*/ 2147483647 h 111665"/>
                <a:gd name="T36" fmla="*/ 2147483647 w 143434"/>
                <a:gd name="T37" fmla="*/ 2147483647 h 111665"/>
                <a:gd name="T38" fmla="*/ 2147483647 w 143434"/>
                <a:gd name="T39" fmla="*/ 2147483647 h 111665"/>
                <a:gd name="T40" fmla="*/ 2147483647 w 143434"/>
                <a:gd name="T41" fmla="*/ 2147483647 h 111665"/>
                <a:gd name="T42" fmla="*/ 2147483647 w 143434"/>
                <a:gd name="T43" fmla="*/ 2147483647 h 111665"/>
                <a:gd name="T44" fmla="*/ 2147483647 w 143434"/>
                <a:gd name="T45" fmla="*/ 2147483647 h 111665"/>
                <a:gd name="T46" fmla="*/ 2147483647 w 143434"/>
                <a:gd name="T47" fmla="*/ 2147483647 h 111665"/>
                <a:gd name="T48" fmla="*/ 2147483647 w 143434"/>
                <a:gd name="T49" fmla="*/ 2147483647 h 111665"/>
                <a:gd name="T50" fmla="*/ 2147483647 w 143434"/>
                <a:gd name="T51" fmla="*/ 2147483647 h 111665"/>
                <a:gd name="T52" fmla="*/ 2147483647 w 143434"/>
                <a:gd name="T53" fmla="*/ 2147483647 h 111665"/>
                <a:gd name="T54" fmla="*/ 2147483647 w 143434"/>
                <a:gd name="T55" fmla="*/ 2147483647 h 111665"/>
                <a:gd name="T56" fmla="*/ 2147483647 w 143434"/>
                <a:gd name="T57" fmla="*/ 2147483647 h 111665"/>
                <a:gd name="T58" fmla="*/ 2147483647 w 143434"/>
                <a:gd name="T59" fmla="*/ 2147483647 h 111665"/>
                <a:gd name="T60" fmla="*/ 2147483647 w 143434"/>
                <a:gd name="T61" fmla="*/ 2147483647 h 111665"/>
                <a:gd name="T62" fmla="*/ 2147483647 w 143434"/>
                <a:gd name="T63" fmla="*/ 2147483647 h 111665"/>
                <a:gd name="T64" fmla="*/ 2147483647 w 143434"/>
                <a:gd name="T65" fmla="*/ 2147483647 h 111665"/>
                <a:gd name="T66" fmla="*/ 2147483647 w 143434"/>
                <a:gd name="T67" fmla="*/ 2147483647 h 111665"/>
                <a:gd name="T68" fmla="*/ 2147483647 w 143434"/>
                <a:gd name="T69" fmla="*/ 2147483647 h 111665"/>
                <a:gd name="T70" fmla="*/ 2147483647 w 143434"/>
                <a:gd name="T71" fmla="*/ 2147483647 h 111665"/>
                <a:gd name="T72" fmla="*/ 2147483647 w 143434"/>
                <a:gd name="T73" fmla="*/ 2147483647 h 111665"/>
                <a:gd name="T74" fmla="*/ 2147483647 w 143434"/>
                <a:gd name="T75" fmla="*/ 2147483647 h 111665"/>
                <a:gd name="T76" fmla="*/ 2147483647 w 143434"/>
                <a:gd name="T77" fmla="*/ 2147483647 h 111665"/>
                <a:gd name="T78" fmla="*/ 2147483647 w 143434"/>
                <a:gd name="T79" fmla="*/ 2147483647 h 111665"/>
                <a:gd name="T80" fmla="*/ 2147483647 w 143434"/>
                <a:gd name="T81" fmla="*/ 2147483647 h 111665"/>
                <a:gd name="T82" fmla="*/ 2147483647 w 143434"/>
                <a:gd name="T83" fmla="*/ 2147483647 h 111665"/>
                <a:gd name="T84" fmla="*/ 2147483647 w 143434"/>
                <a:gd name="T85" fmla="*/ 2147483647 h 111665"/>
                <a:gd name="T86" fmla="*/ 2147483647 w 143434"/>
                <a:gd name="T87" fmla="*/ 2147483647 h 111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434"/>
                <a:gd name="T133" fmla="*/ 0 h 111665"/>
                <a:gd name="T134" fmla="*/ 143434 w 143434"/>
                <a:gd name="T135" fmla="*/ 111665 h 111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g5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852488"/>
            <a:ext cx="54451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hape 294"/>
          <p:cNvSpPr>
            <a:spLocks/>
          </p:cNvSpPr>
          <p:nvPr/>
        </p:nvSpPr>
        <p:spPr bwMode="auto">
          <a:xfrm>
            <a:off x="1763713" y="650875"/>
            <a:ext cx="5810250" cy="4002088"/>
          </a:xfrm>
          <a:custGeom>
            <a:avLst/>
            <a:gdLst>
              <a:gd name="T0" fmla="*/ 2147483647 w 143434"/>
              <a:gd name="T1" fmla="*/ 2147483647 h 111665"/>
              <a:gd name="T2" fmla="*/ 2147483647 w 143434"/>
              <a:gd name="T3" fmla="*/ 2147483647 h 111665"/>
              <a:gd name="T4" fmla="*/ 2147483647 w 143434"/>
              <a:gd name="T5" fmla="*/ 2147483647 h 111665"/>
              <a:gd name="T6" fmla="*/ 2147483647 w 143434"/>
              <a:gd name="T7" fmla="*/ 2147483647 h 111665"/>
              <a:gd name="T8" fmla="*/ 2147483647 w 143434"/>
              <a:gd name="T9" fmla="*/ 2147483647 h 111665"/>
              <a:gd name="T10" fmla="*/ 2147483647 w 143434"/>
              <a:gd name="T11" fmla="*/ 2147483647 h 111665"/>
              <a:gd name="T12" fmla="*/ 2147483647 w 143434"/>
              <a:gd name="T13" fmla="*/ 2147483647 h 111665"/>
              <a:gd name="T14" fmla="*/ 2147483647 w 143434"/>
              <a:gd name="T15" fmla="*/ 2147483647 h 111665"/>
              <a:gd name="T16" fmla="*/ 2147483647 w 143434"/>
              <a:gd name="T17" fmla="*/ 2147483647 h 111665"/>
              <a:gd name="T18" fmla="*/ 2147483647 w 143434"/>
              <a:gd name="T19" fmla="*/ 2147483647 h 111665"/>
              <a:gd name="T20" fmla="*/ 2147483647 w 143434"/>
              <a:gd name="T21" fmla="*/ 2147483647 h 111665"/>
              <a:gd name="T22" fmla="*/ 2147483647 w 143434"/>
              <a:gd name="T23" fmla="*/ 2147483647 h 111665"/>
              <a:gd name="T24" fmla="*/ 2147483647 w 143434"/>
              <a:gd name="T25" fmla="*/ 2147483647 h 111665"/>
              <a:gd name="T26" fmla="*/ 2147483647 w 143434"/>
              <a:gd name="T27" fmla="*/ 2147483647 h 111665"/>
              <a:gd name="T28" fmla="*/ 2147483647 w 143434"/>
              <a:gd name="T29" fmla="*/ 2147483647 h 111665"/>
              <a:gd name="T30" fmla="*/ 2147483647 w 143434"/>
              <a:gd name="T31" fmla="*/ 2147483647 h 111665"/>
              <a:gd name="T32" fmla="*/ 2147483647 w 143434"/>
              <a:gd name="T33" fmla="*/ 2147483647 h 111665"/>
              <a:gd name="T34" fmla="*/ 2147483647 w 143434"/>
              <a:gd name="T35" fmla="*/ 2147483647 h 111665"/>
              <a:gd name="T36" fmla="*/ 2147483647 w 143434"/>
              <a:gd name="T37" fmla="*/ 2147483647 h 111665"/>
              <a:gd name="T38" fmla="*/ 2147483647 w 143434"/>
              <a:gd name="T39" fmla="*/ 2147483647 h 111665"/>
              <a:gd name="T40" fmla="*/ 2147483647 w 143434"/>
              <a:gd name="T41" fmla="*/ 2147483647 h 111665"/>
              <a:gd name="T42" fmla="*/ 2147483647 w 143434"/>
              <a:gd name="T43" fmla="*/ 2147483647 h 111665"/>
              <a:gd name="T44" fmla="*/ 2147483647 w 143434"/>
              <a:gd name="T45" fmla="*/ 2147483647 h 111665"/>
              <a:gd name="T46" fmla="*/ 2147483647 w 143434"/>
              <a:gd name="T47" fmla="*/ 2147483647 h 111665"/>
              <a:gd name="T48" fmla="*/ 2147483647 w 143434"/>
              <a:gd name="T49" fmla="*/ 2147483647 h 111665"/>
              <a:gd name="T50" fmla="*/ 2147483647 w 143434"/>
              <a:gd name="T51" fmla="*/ 2147483647 h 111665"/>
              <a:gd name="T52" fmla="*/ 2147483647 w 143434"/>
              <a:gd name="T53" fmla="*/ 2147483647 h 111665"/>
              <a:gd name="T54" fmla="*/ 2147483647 w 143434"/>
              <a:gd name="T55" fmla="*/ 2147483647 h 111665"/>
              <a:gd name="T56" fmla="*/ 2147483647 w 143434"/>
              <a:gd name="T57" fmla="*/ 2147483647 h 111665"/>
              <a:gd name="T58" fmla="*/ 2147483647 w 143434"/>
              <a:gd name="T59" fmla="*/ 2147483647 h 111665"/>
              <a:gd name="T60" fmla="*/ 2147483647 w 143434"/>
              <a:gd name="T61" fmla="*/ 2147483647 h 111665"/>
              <a:gd name="T62" fmla="*/ 2147483647 w 143434"/>
              <a:gd name="T63" fmla="*/ 2147483647 h 111665"/>
              <a:gd name="T64" fmla="*/ 2147483647 w 143434"/>
              <a:gd name="T65" fmla="*/ 2147483647 h 111665"/>
              <a:gd name="T66" fmla="*/ 2147483647 w 143434"/>
              <a:gd name="T67" fmla="*/ 2147483647 h 111665"/>
              <a:gd name="T68" fmla="*/ 2147483647 w 143434"/>
              <a:gd name="T69" fmla="*/ 2147483647 h 111665"/>
              <a:gd name="T70" fmla="*/ 2147483647 w 143434"/>
              <a:gd name="T71" fmla="*/ 2147483647 h 111665"/>
              <a:gd name="T72" fmla="*/ 2147483647 w 143434"/>
              <a:gd name="T73" fmla="*/ 2147483647 h 111665"/>
              <a:gd name="T74" fmla="*/ 2147483647 w 143434"/>
              <a:gd name="T75" fmla="*/ 2147483647 h 111665"/>
              <a:gd name="T76" fmla="*/ 2147483647 w 143434"/>
              <a:gd name="T77" fmla="*/ 2147483647 h 111665"/>
              <a:gd name="T78" fmla="*/ 2147483647 w 143434"/>
              <a:gd name="T79" fmla="*/ 2147483647 h 111665"/>
              <a:gd name="T80" fmla="*/ 2147483647 w 143434"/>
              <a:gd name="T81" fmla="*/ 2147483647 h 111665"/>
              <a:gd name="T82" fmla="*/ 2147483647 w 143434"/>
              <a:gd name="T83" fmla="*/ 2147483647 h 111665"/>
              <a:gd name="T84" fmla="*/ 2147483647 w 143434"/>
              <a:gd name="T85" fmla="*/ 2147483647 h 111665"/>
              <a:gd name="T86" fmla="*/ 2147483647 w 143434"/>
              <a:gd name="T87" fmla="*/ 2147483647 h 1116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3434"/>
              <a:gd name="T133" fmla="*/ 0 h 111665"/>
              <a:gd name="T134" fmla="*/ 143434 w 143434"/>
              <a:gd name="T135" fmla="*/ 111665 h 1116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lnTo>
                  <a:pt x="137528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lnTo>
                  <a:pt x="3530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lnTo>
                  <a:pt x="55324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lnTo>
                  <a:pt x="47450" y="11105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endParaRPr lang="en-GB"/>
          </a:p>
        </p:txBody>
      </p:sp>
      <p:sp>
        <p:nvSpPr>
          <p:cNvPr id="17412" name="Shape 296"/>
          <p:cNvSpPr txBox="1">
            <a:spLocks noGrp="1"/>
          </p:cNvSpPr>
          <p:nvPr>
            <p:ph type="body" idx="4294967295"/>
          </p:nvPr>
        </p:nvSpPr>
        <p:spPr>
          <a:xfrm>
            <a:off x="457200" y="4232275"/>
            <a:ext cx="8193088" cy="2195513"/>
          </a:xfrm>
        </p:spPr>
        <p:txBody>
          <a:bodyPr anchor="b"/>
          <a:lstStyle/>
          <a:p>
            <a:pPr algn="ct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3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Automatic Feedback</a:t>
            </a:r>
          </a:p>
          <a:p>
            <a:pPr algn="ct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24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SEND displays near real-time information on observation timeliness and completion for each ward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Structured implementation strategy</a:t>
            </a:r>
          </a:p>
        </p:txBody>
      </p:sp>
      <p:sp>
        <p:nvSpPr>
          <p:cNvPr id="20483" name="Text Placeholder 1"/>
          <p:cNvSpPr txBox="1">
            <a:spLocks noGrp="1"/>
          </p:cNvSpPr>
          <p:nvPr>
            <p:ph type="body" idx="1"/>
          </p:nvPr>
        </p:nvSpPr>
        <p:spPr>
          <a:xfrm>
            <a:off x="828675" y="2060575"/>
            <a:ext cx="7531100" cy="17573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r>
              <a:rPr lang="en-GB" altLang="en-US" dirty="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 5 weeks</a:t>
            </a:r>
            <a:br>
              <a:rPr lang="en-GB" altLang="en-US" dirty="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</a:br>
            <a:endParaRPr lang="en-GB" altLang="en-US" dirty="0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r>
              <a:rPr lang="en-GB" altLang="en-US" dirty="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 Critical mass training </a:t>
            </a:r>
            <a:br>
              <a:rPr lang="en-GB" altLang="en-US" dirty="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</a:br>
            <a:endParaRPr lang="en-GB" altLang="en-US" dirty="0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r>
              <a:rPr lang="en-GB" altLang="en-US" dirty="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 Making change with clinical staff</a:t>
            </a:r>
          </a:p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endParaRPr lang="en-GB" altLang="en-US" dirty="0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685800" y="2111375"/>
            <a:ext cx="7772400" cy="1546225"/>
          </a:xfrm>
        </p:spPr>
        <p:txBody>
          <a:bodyPr/>
          <a:lstStyle/>
          <a:p>
            <a:pPr algn="ctr"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96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900,000+</a:t>
            </a:r>
          </a:p>
        </p:txBody>
      </p:sp>
      <p:sp>
        <p:nvSpPr>
          <p:cNvPr id="18435" name="Shape 184"/>
          <p:cNvSpPr txBox="1">
            <a:spLocks noGrp="1"/>
          </p:cNvSpPr>
          <p:nvPr>
            <p:ph type="subTitle" idx="4294967295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algn="ct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30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Vital Signs Recorded Using SEND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89"/>
          <p:cNvSpPr txBox="1">
            <a:spLocks noGrp="1"/>
          </p:cNvSpPr>
          <p:nvPr>
            <p:ph type="ctrTitle" idx="4294967295"/>
          </p:nvPr>
        </p:nvSpPr>
        <p:spPr>
          <a:xfrm>
            <a:off x="1516063" y="2497138"/>
            <a:ext cx="5999162" cy="1193800"/>
          </a:xfrm>
        </p:spPr>
        <p:txBody>
          <a:bodyPr/>
          <a:lstStyle/>
          <a:p>
            <a:pPr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72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1200+</a:t>
            </a:r>
          </a:p>
        </p:txBody>
      </p:sp>
      <p:sp>
        <p:nvSpPr>
          <p:cNvPr id="19459" name="Shape 190"/>
          <p:cNvSpPr txBox="1">
            <a:spLocks noGrp="1"/>
          </p:cNvSpPr>
          <p:nvPr>
            <p:ph type="subTitle" idx="4294967295"/>
          </p:nvPr>
        </p:nvSpPr>
        <p:spPr>
          <a:xfrm>
            <a:off x="1516063" y="3362325"/>
            <a:ext cx="5999162" cy="617538"/>
          </a:xfrm>
        </p:spPr>
        <p:txBody>
          <a:bodyPr/>
          <a:lstStyle/>
          <a:p>
            <a:pPr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24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Observation Sets Per Day</a:t>
            </a:r>
          </a:p>
        </p:txBody>
      </p:sp>
      <p:sp>
        <p:nvSpPr>
          <p:cNvPr id="19460" name="Shape 191"/>
          <p:cNvSpPr txBox="1">
            <a:spLocks noGrp="1"/>
          </p:cNvSpPr>
          <p:nvPr>
            <p:ph type="ctrTitle" idx="4294967295"/>
          </p:nvPr>
        </p:nvSpPr>
        <p:spPr>
          <a:xfrm>
            <a:off x="1476375" y="765175"/>
            <a:ext cx="5997575" cy="1192213"/>
          </a:xfrm>
        </p:spPr>
        <p:txBody>
          <a:bodyPr/>
          <a:lstStyle/>
          <a:p>
            <a:pPr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72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1 </a:t>
            </a:r>
            <a:r>
              <a:rPr lang="en-US" altLang="en-US" sz="48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hospital</a:t>
            </a:r>
          </a:p>
        </p:txBody>
      </p:sp>
      <p:sp>
        <p:nvSpPr>
          <p:cNvPr id="19461" name="Shape 192"/>
          <p:cNvSpPr txBox="1">
            <a:spLocks noGrp="1"/>
          </p:cNvSpPr>
          <p:nvPr>
            <p:ph type="subTitle" idx="4294967295"/>
          </p:nvPr>
        </p:nvSpPr>
        <p:spPr>
          <a:xfrm>
            <a:off x="1476375" y="1630363"/>
            <a:ext cx="5997575" cy="617537"/>
          </a:xfrm>
        </p:spPr>
        <p:txBody>
          <a:bodyPr/>
          <a:lstStyle/>
          <a:p>
            <a:pPr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24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3 more planned</a:t>
            </a:r>
          </a:p>
        </p:txBody>
      </p:sp>
      <p:sp>
        <p:nvSpPr>
          <p:cNvPr id="19462" name="Shape 193"/>
          <p:cNvSpPr txBox="1">
            <a:spLocks noGrp="1"/>
          </p:cNvSpPr>
          <p:nvPr>
            <p:ph type="ctrTitle" idx="4294967295"/>
          </p:nvPr>
        </p:nvSpPr>
        <p:spPr>
          <a:xfrm>
            <a:off x="1516063" y="4249738"/>
            <a:ext cx="5999162" cy="1193800"/>
          </a:xfrm>
        </p:spPr>
        <p:txBody>
          <a:bodyPr/>
          <a:lstStyle/>
          <a:p>
            <a:pPr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72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1000+</a:t>
            </a:r>
            <a:r>
              <a:rPr lang="en-US" altLang="en-US" sz="48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 users</a:t>
            </a:r>
          </a:p>
        </p:txBody>
      </p:sp>
      <p:sp>
        <p:nvSpPr>
          <p:cNvPr id="19463" name="Shape 194"/>
          <p:cNvSpPr txBox="1">
            <a:spLocks noGrp="1"/>
          </p:cNvSpPr>
          <p:nvPr>
            <p:ph type="subTitle" idx="4294967295"/>
          </p:nvPr>
        </p:nvSpPr>
        <p:spPr>
          <a:xfrm>
            <a:off x="1516063" y="5114925"/>
            <a:ext cx="7016750" cy="617538"/>
          </a:xfrm>
        </p:spPr>
        <p:txBody>
          <a:bodyPr/>
          <a:lstStyle/>
          <a:p>
            <a:pPr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24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Nurses, Doctors and other Allied Health Professionals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8"/>
          <p:cNvSpPr txBox="1">
            <a:spLocks noGrp="1"/>
          </p:cNvSpPr>
          <p:nvPr>
            <p:ph type="body" idx="1"/>
          </p:nvPr>
        </p:nvSpPr>
        <p:spPr>
          <a:xfrm>
            <a:off x="1216025" y="2501900"/>
            <a:ext cx="6711950" cy="1092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r>
              <a:rPr lang="en-US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One of the most amazing things that I have had the pleasure in being involved in</a:t>
            </a:r>
          </a:p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endParaRPr lang="en-US" altLang="en-US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r>
              <a:rPr lang="en-US" altLang="en-US" sz="18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- Senior Nurse, Churchill Hospital OUH NHS Trust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88"/>
          <p:cNvSpPr txBox="1">
            <a:spLocks noGrp="1"/>
          </p:cNvSpPr>
          <p:nvPr>
            <p:ph type="body" idx="1"/>
          </p:nvPr>
        </p:nvSpPr>
        <p:spPr>
          <a:xfrm>
            <a:off x="1216025" y="2501900"/>
            <a:ext cx="6711950" cy="1092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r>
              <a:rPr lang="en-US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There is a </a:t>
            </a:r>
            <a:r>
              <a:rPr lang="en-US" altLang="en-US" b="1" smtClean="0">
                <a:solidFill>
                  <a:srgbClr val="0091EA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large gap </a:t>
            </a:r>
            <a:r>
              <a:rPr lang="en-US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between the postulated and empirically demonstrated benefits of e-Health technologies</a:t>
            </a:r>
          </a:p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endParaRPr lang="en-US" altLang="en-US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SzTx/>
              <a:buFont typeface="Source Sans Pro" pitchFamily="34" charset="0"/>
              <a:buNone/>
            </a:pPr>
            <a:r>
              <a:rPr lang="en-US" altLang="en-US" sz="18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-Black et al. The Impact of e-Health on the Quality and Safety of Health Care: A Systematic Overview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1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iSEND</a:t>
            </a:r>
          </a:p>
        </p:txBody>
      </p:sp>
      <p:sp>
        <p:nvSpPr>
          <p:cNvPr id="23555" name="Text Placeholder 1"/>
          <p:cNvSpPr txBox="1">
            <a:spLocks noGrp="1"/>
          </p:cNvSpPr>
          <p:nvPr>
            <p:ph type="body" idx="1"/>
          </p:nvPr>
        </p:nvSpPr>
        <p:spPr>
          <a:xfrm>
            <a:off x="828675" y="2060575"/>
            <a:ext cx="7531100" cy="17573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</a:pPr>
            <a:r>
              <a:rPr lang="en-GB" altLang="en-US" smtClean="0">
                <a:solidFill>
                  <a:srgbClr val="005BEA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Does the introduction of SEND bring the nurse back to the bedside more promptly following a high EWS?</a:t>
            </a:r>
            <a:r>
              <a:rPr lang="en-GB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/>
            </a:r>
            <a:br>
              <a:rPr lang="en-GB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</a:br>
            <a:endParaRPr lang="en-GB" altLang="en-US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r>
              <a:rPr lang="en-GB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 Step Wedge</a:t>
            </a:r>
            <a:br>
              <a:rPr lang="en-GB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</a:br>
            <a:endParaRPr lang="en-GB" altLang="en-US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FD8DC"/>
              </a:buClr>
              <a:buSzTx/>
              <a:buFont typeface="Source Sans Pro" pitchFamily="34" charset="0"/>
              <a:buChar char="◎"/>
            </a:pPr>
            <a:r>
              <a:rPr lang="en-GB" altLang="en-US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 All Patients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4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Technology Implementation Study (TIE)</a:t>
            </a:r>
          </a:p>
        </p:txBody>
      </p:sp>
      <p:sp>
        <p:nvSpPr>
          <p:cNvPr id="7" name="Shape 130"/>
          <p:cNvSpPr txBox="1">
            <a:spLocks/>
          </p:cNvSpPr>
          <p:nvPr/>
        </p:nvSpPr>
        <p:spPr>
          <a:xfrm>
            <a:off x="5508625" y="1412875"/>
            <a:ext cx="3314700" cy="4967288"/>
          </a:xfrm>
          <a:prstGeom prst="rect">
            <a:avLst/>
          </a:prstGeom>
        </p:spPr>
        <p:txBody>
          <a:bodyPr lIns="91425" tIns="91425" rIns="91425" bIns="91425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fontAlgn="auto">
              <a:buFont typeface="Wingdings"/>
              <a:buChar char="Ø"/>
              <a:defRPr/>
            </a:pPr>
            <a:r>
              <a:rPr lang="en-GB" sz="2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Time-and-Motion Study</a:t>
            </a:r>
          </a:p>
          <a:p>
            <a:pPr marL="457200" indent="-457200" fontAlgn="auto">
              <a:buFont typeface="Wingdings"/>
              <a:buChar char="Ø"/>
              <a:defRPr/>
            </a:pPr>
            <a:endParaRPr lang="en-GB" sz="2600" kern="0" dirty="0">
              <a:solidFill>
                <a:srgbClr val="3381FF"/>
              </a:solidFill>
              <a:latin typeface="Source Sans Pro" panose="020B0503030403020204" pitchFamily="34" charset="0"/>
            </a:endParaRPr>
          </a:p>
          <a:p>
            <a:pPr marL="457200" indent="-457200" fontAlgn="auto">
              <a:buFont typeface="Wingdings"/>
              <a:buChar char="Ø"/>
              <a:defRPr/>
            </a:pPr>
            <a:r>
              <a:rPr lang="en" sz="2600" kern="0" dirty="0" smtClean="0">
                <a:solidFill>
                  <a:srgbClr val="3381FF"/>
                </a:solidFill>
                <a:latin typeface="Source Sans Pro" panose="020B0503030403020204" pitchFamily="34" charset="0"/>
              </a:rPr>
              <a:t>3-minute</a:t>
            </a:r>
            <a:r>
              <a:rPr lang="en" sz="2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time </a:t>
            </a:r>
            <a:r>
              <a:rPr lang="en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s</a:t>
            </a:r>
            <a:r>
              <a:rPr lang="en" sz="2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aving per Observation Set</a:t>
            </a:r>
          </a:p>
          <a:p>
            <a:pPr marL="457200" indent="-457200" fontAlgn="auto">
              <a:buFont typeface="Wingdings"/>
              <a:buChar char="Ø"/>
              <a:defRPr/>
            </a:pPr>
            <a:endParaRPr lang="en" kern="0" dirty="0" smtClean="0">
              <a:latin typeface="Source Sans Pro" panose="020B0503030403020204" pitchFamily="34" charset="0"/>
            </a:endParaRPr>
          </a:p>
          <a:p>
            <a:pPr marL="457200" indent="-457200" fontAlgn="auto">
              <a:buFont typeface="Wingdings"/>
              <a:buChar char="Ø"/>
              <a:defRPr/>
            </a:pPr>
            <a:r>
              <a:rPr lang="en" sz="2600" kern="0" dirty="0" smtClean="0">
                <a:solidFill>
                  <a:srgbClr val="3381FF"/>
                </a:solidFill>
                <a:latin typeface="Source Sans Pro" panose="020B0503030403020204" pitchFamily="34" charset="0"/>
              </a:rPr>
              <a:t>77.8 System Useability Score -  </a:t>
            </a:r>
            <a:r>
              <a:rPr lang="en" sz="2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High Useability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511300"/>
            <a:ext cx="56451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d/df/Narkosemonitor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25972" t="4263" b="754"/>
          <a:stretch/>
        </p:blipFill>
        <p:spPr bwMode="auto">
          <a:xfrm>
            <a:off x="4943081" y="2492896"/>
            <a:ext cx="3301327" cy="3273903"/>
          </a:xfrm>
          <a:prstGeom prst="ellipse">
            <a:avLst/>
          </a:prstGeom>
          <a:noFill/>
          <a:extLst/>
        </p:spPr>
      </p:pic>
      <p:sp>
        <p:nvSpPr>
          <p:cNvPr id="7171" name="Shape 128"/>
          <p:cNvSpPr>
            <a:spLocks noChangeArrowheads="1"/>
          </p:cNvSpPr>
          <p:nvPr/>
        </p:nvSpPr>
        <p:spPr bwMode="auto">
          <a:xfrm>
            <a:off x="4681538" y="2224088"/>
            <a:ext cx="3808412" cy="381000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7172" name="Shape 129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GB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</a:t>
            </a: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he Problem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85813" y="1600200"/>
            <a:ext cx="3570287" cy="4967288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Wingdings"/>
              <a:buChar char="Ø"/>
              <a:defRPr/>
            </a:pPr>
            <a:r>
              <a:rPr lang="en" sz="2600" b="1" dirty="0">
                <a:solidFill>
                  <a:srgbClr val="3381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2600" b="1" dirty="0" smtClean="0">
                <a:solidFill>
                  <a:srgbClr val="3381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0,000</a:t>
            </a:r>
            <a:r>
              <a:rPr lang="en" sz="2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preventable deaths each year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Wingdings"/>
              <a:buChar char="Ø"/>
              <a:defRPr/>
            </a:pPr>
            <a:endParaRPr lang="en" sz="2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Wingdings"/>
              <a:buChar char="Ø"/>
              <a:defRPr/>
            </a:pPr>
            <a:r>
              <a:rPr lang="en" sz="2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 be prevented by earlier intervention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Wingdings"/>
              <a:buChar char="Ø"/>
              <a:defRPr/>
            </a:pPr>
            <a:endParaRPr lang="en" sz="2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Wingdings"/>
              <a:buChar char="Ø"/>
              <a:defRPr/>
            </a:pPr>
            <a:r>
              <a:rPr lang="en" sz="2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Early Warning Scores</a:t>
            </a:r>
          </a:p>
          <a:p>
            <a:pPr eaLnBrk="1" fontAlgn="auto" hangingPunct="1"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/>
            </a:pPr>
            <a:endParaRPr lang="en" sz="2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174" name="Shape 132"/>
          <p:cNvCxnSpPr>
            <a:cxnSpLocks noChangeShapeType="1"/>
          </p:cNvCxnSpPr>
          <p:nvPr/>
        </p:nvCxnSpPr>
        <p:spPr bwMode="auto">
          <a:xfrm rot="10800000" flipH="1">
            <a:off x="7400925" y="1758950"/>
            <a:ext cx="219075" cy="6238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7175" name="Shape 133"/>
          <p:cNvCxnSpPr>
            <a:cxnSpLocks noChangeShapeType="1"/>
          </p:cNvCxnSpPr>
          <p:nvPr/>
        </p:nvCxnSpPr>
        <p:spPr bwMode="auto">
          <a:xfrm rot="10800000" flipH="1">
            <a:off x="7932738" y="2471738"/>
            <a:ext cx="522287" cy="311150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7176" name="Shape 134"/>
          <p:cNvCxnSpPr>
            <a:cxnSpLocks noChangeShapeType="1"/>
          </p:cNvCxnSpPr>
          <p:nvPr/>
        </p:nvCxnSpPr>
        <p:spPr bwMode="auto">
          <a:xfrm rot="10800000" flipH="1">
            <a:off x="7766050" y="1897063"/>
            <a:ext cx="647700" cy="73818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99"/>
          <p:cNvSpPr>
            <a:spLocks noChangeArrowheads="1"/>
          </p:cNvSpPr>
          <p:nvPr/>
        </p:nvSpPr>
        <p:spPr bwMode="auto">
          <a:xfrm>
            <a:off x="4860925" y="1212850"/>
            <a:ext cx="2470150" cy="247015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25603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533400" y="1882775"/>
            <a:ext cx="4110038" cy="1546225"/>
          </a:xfrm>
        </p:spPr>
        <p:txBody>
          <a:bodyPr/>
          <a:lstStyle/>
          <a:p>
            <a:pPr algn="r" eaLnBrk="1" hangingPunct="1">
              <a:buClr>
                <a:srgbClr val="0091EA"/>
              </a:buClr>
              <a:buFont typeface="Roboto Slab"/>
              <a:buNone/>
            </a:pPr>
            <a:r>
              <a:rPr lang="en-GB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e-Health Innovation</a:t>
            </a:r>
            <a: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</p:txBody>
      </p:sp>
      <p:sp>
        <p:nvSpPr>
          <p:cNvPr id="25604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533400" y="3405188"/>
            <a:ext cx="4016375" cy="1047750"/>
          </a:xfrm>
        </p:spPr>
        <p:txBody>
          <a:bodyPr/>
          <a:lstStyle/>
          <a:p>
            <a:pPr algn="r" eaLnBrk="1" hangingPunct="1">
              <a:buClr>
                <a:srgbClr val="CFD8DC"/>
              </a:buClr>
              <a:buFont typeface="Source Sans Pro" pitchFamily="34" charset="0"/>
              <a:buNone/>
            </a:pPr>
            <a:endParaRPr lang="en-US" altLang="en-US" sz="3000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</p:txBody>
      </p:sp>
      <p:cxnSp>
        <p:nvCxnSpPr>
          <p:cNvPr id="25605" name="Shape 102"/>
          <p:cNvCxnSpPr>
            <a:cxnSpLocks noChangeShapeType="1"/>
          </p:cNvCxnSpPr>
          <p:nvPr/>
        </p:nvCxnSpPr>
        <p:spPr bwMode="auto">
          <a:xfrm rot="10800000" flipH="1">
            <a:off x="6281738" y="704850"/>
            <a:ext cx="122237" cy="519113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25606" name="Shape 103"/>
          <p:cNvCxnSpPr>
            <a:cxnSpLocks noChangeShapeType="1"/>
          </p:cNvCxnSpPr>
          <p:nvPr/>
        </p:nvCxnSpPr>
        <p:spPr bwMode="auto">
          <a:xfrm flipH="1">
            <a:off x="7134225" y="1482725"/>
            <a:ext cx="331788" cy="2682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25607" name="Shape 104"/>
          <p:cNvCxnSpPr>
            <a:cxnSpLocks noChangeShapeType="1"/>
            <a:endCxn id="25602" idx="6"/>
          </p:cNvCxnSpPr>
          <p:nvPr/>
        </p:nvCxnSpPr>
        <p:spPr bwMode="auto">
          <a:xfrm flipH="1">
            <a:off x="7331075" y="2439988"/>
            <a:ext cx="1123950" cy="793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sp>
        <p:nvSpPr>
          <p:cNvPr id="25608" name="Shape 105"/>
          <p:cNvSpPr>
            <a:spLocks noChangeArrowheads="1"/>
          </p:cNvSpPr>
          <p:nvPr/>
        </p:nvSpPr>
        <p:spPr bwMode="auto">
          <a:xfrm>
            <a:off x="5057775" y="1409700"/>
            <a:ext cx="2076450" cy="2076450"/>
          </a:xfrm>
          <a:prstGeom prst="ellipse">
            <a:avLst/>
          </a:prstGeom>
          <a:noFill/>
          <a:ln w="19050">
            <a:solidFill>
              <a:srgbClr val="CFD8DC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grpSp>
        <p:nvGrpSpPr>
          <p:cNvPr id="25609" name="Shape 106"/>
          <p:cNvGrpSpPr>
            <a:grpSpLocks/>
          </p:cNvGrpSpPr>
          <p:nvPr/>
        </p:nvGrpSpPr>
        <p:grpSpPr bwMode="auto">
          <a:xfrm>
            <a:off x="5516563" y="1900238"/>
            <a:ext cx="1157287" cy="1087437"/>
            <a:chOff x="5972700" y="2330200"/>
            <a:chExt cx="411625" cy="387275"/>
          </a:xfrm>
        </p:grpSpPr>
        <p:sp>
          <p:nvSpPr>
            <p:cNvPr id="25610" name="Shape 107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22"/>
                <a:gd name="T130" fmla="*/ 0 h 8793"/>
                <a:gd name="T131" fmla="*/ 3922 w 3922"/>
                <a:gd name="T132" fmla="*/ 8793 h 87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>
              <a:solidFill>
                <a:srgbClr val="0091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5611" name="Shape 108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52"/>
                <a:gd name="T133" fmla="*/ 0 h 15491"/>
                <a:gd name="T134" fmla="*/ 12252 w 12252"/>
                <a:gd name="T135" fmla="*/ 15491 h 154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>
              <a:solidFill>
                <a:srgbClr val="0091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1"/>
          <p:cNvGrpSpPr>
            <a:grpSpLocks/>
          </p:cNvGrpSpPr>
          <p:nvPr/>
        </p:nvGrpSpPr>
        <p:grpSpPr bwMode="auto">
          <a:xfrm>
            <a:off x="395288" y="1416050"/>
            <a:ext cx="5795962" cy="4524375"/>
            <a:chOff x="4943597" y="3935080"/>
            <a:chExt cx="3657600" cy="2811300"/>
          </a:xfrm>
        </p:grpSpPr>
        <p:pic>
          <p:nvPicPr>
            <p:cNvPr id="26629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3597" y="4003180"/>
              <a:ext cx="3657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3597" y="4003180"/>
              <a:ext cx="3657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Box 24"/>
            <p:cNvSpPr txBox="1">
              <a:spLocks noChangeArrowheads="1"/>
            </p:cNvSpPr>
            <p:nvPr/>
          </p:nvSpPr>
          <p:spPr bwMode="auto">
            <a:xfrm>
              <a:off x="5732140" y="6508420"/>
              <a:ext cx="2057400" cy="19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Post-operative day</a:t>
              </a:r>
            </a:p>
          </p:txBody>
        </p:sp>
        <p:sp>
          <p:nvSpPr>
            <p:cNvPr id="26632" name="TextBox 25"/>
            <p:cNvSpPr txBox="1">
              <a:spLocks noChangeArrowheads="1"/>
            </p:cNvSpPr>
            <p:nvPr/>
          </p:nvSpPr>
          <p:spPr bwMode="auto">
            <a:xfrm rot="-5400000">
              <a:off x="4146390" y="5196320"/>
              <a:ext cx="1892310" cy="20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/>
                <a:t>RR variability (breaths per min.)</a:t>
              </a:r>
            </a:p>
          </p:txBody>
        </p:sp>
        <p:sp>
          <p:nvSpPr>
            <p:cNvPr id="26633" name="TextBox 26"/>
            <p:cNvSpPr txBox="1">
              <a:spLocks noChangeArrowheads="1"/>
            </p:cNvSpPr>
            <p:nvPr/>
          </p:nvSpPr>
          <p:spPr bwMode="auto">
            <a:xfrm>
              <a:off x="6503437" y="3935080"/>
              <a:ext cx="46211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/>
                <a:t>Age</a:t>
              </a:r>
            </a:p>
          </p:txBody>
        </p:sp>
      </p:grpSp>
      <p:sp>
        <p:nvSpPr>
          <p:cNvPr id="26627" name="Shape 14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Trend Information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5795963" y="1773238"/>
            <a:ext cx="31670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>
                <a:schemeClr val="bg1"/>
              </a:buClr>
              <a:buSzPct val="75000"/>
            </a:pPr>
            <a:r>
              <a:rPr lang="en-GB" altLang="en-US" sz="1600" u="sng">
                <a:solidFill>
                  <a:srgbClr val="009900"/>
                </a:solidFill>
                <a:latin typeface="Roboto Slab"/>
              </a:rPr>
              <a:t>“Uncomplicated “ patients (160)</a:t>
            </a:r>
            <a:r>
              <a:rPr lang="en-GB" altLang="en-US" sz="1600">
                <a:solidFill>
                  <a:srgbClr val="009900"/>
                </a:solidFill>
                <a:latin typeface="Roboto Slab"/>
              </a:rPr>
              <a:t>: discharged home within 30 days</a:t>
            </a:r>
          </a:p>
          <a:p>
            <a:pPr>
              <a:spcBef>
                <a:spcPts val="400"/>
              </a:spcBef>
              <a:buClr>
                <a:schemeClr val="bg1"/>
              </a:buClr>
              <a:buSzPct val="75000"/>
              <a:buFont typeface="Symbol" pitchFamily="18" charset="2"/>
              <a:buChar char="·"/>
            </a:pPr>
            <a:endParaRPr lang="en-GB" altLang="en-US" sz="1600">
              <a:solidFill>
                <a:srgbClr val="009900"/>
              </a:solidFill>
              <a:latin typeface="Roboto Slab"/>
            </a:endParaRPr>
          </a:p>
          <a:p>
            <a:pPr>
              <a:spcBef>
                <a:spcPts val="400"/>
              </a:spcBef>
              <a:buClr>
                <a:schemeClr val="bg1"/>
              </a:buClr>
              <a:buSzPct val="75000"/>
            </a:pPr>
            <a:r>
              <a:rPr lang="en-GB" altLang="en-US" sz="1600" u="sng">
                <a:solidFill>
                  <a:srgbClr val="FF0000"/>
                </a:solidFill>
                <a:latin typeface="Roboto Slab"/>
              </a:rPr>
              <a:t>“Abnormal” patients (23)</a:t>
            </a:r>
            <a:r>
              <a:rPr lang="en-GB" altLang="en-US" sz="1600">
                <a:solidFill>
                  <a:srgbClr val="FF0000"/>
                </a:solidFill>
                <a:latin typeface="Roboto Slab"/>
              </a:rPr>
              <a:t>: </a:t>
            </a:r>
          </a:p>
          <a:p>
            <a:pPr>
              <a:spcBef>
                <a:spcPts val="400"/>
              </a:spcBef>
              <a:buClr>
                <a:schemeClr val="bg1"/>
              </a:buClr>
              <a:buSzPct val="75000"/>
            </a:pPr>
            <a:r>
              <a:rPr lang="en-GB" altLang="en-US" sz="1600">
                <a:solidFill>
                  <a:srgbClr val="FF0000"/>
                </a:solidFill>
                <a:latin typeface="Roboto Slab"/>
              </a:rPr>
              <a:t>(re-)admitted to ICU or died on the ward</a:t>
            </a:r>
            <a:endParaRPr lang="en-GB" altLang="en-US" sz="1600">
              <a:solidFill>
                <a:srgbClr val="000099"/>
              </a:solidFill>
              <a:latin typeface="Roboto Slab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Symbol" pitchFamily="18" charset="2"/>
              <a:buChar char="·"/>
            </a:pPr>
            <a:endParaRPr lang="en-GB" altLang="en-US" sz="1600">
              <a:solidFill>
                <a:srgbClr val="000099"/>
              </a:solidFill>
              <a:latin typeface="Roboto Slab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4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Cohort and Personalised Models</a:t>
            </a:r>
          </a:p>
        </p:txBody>
      </p:sp>
      <p:pic>
        <p:nvPicPr>
          <p:cNvPr id="5" name="age_based_SB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584" y="1412776"/>
            <a:ext cx="7272808" cy="48085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08050"/>
            <a:ext cx="68294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hape 144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Cohort and Personalised Models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v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571625"/>
            <a:ext cx="59531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Grp="1"/>
          </p:cNvSpPr>
          <p:nvPr>
            <p:ph type="title"/>
          </p:nvPr>
        </p:nvSpPr>
        <p:spPr>
          <a:xfrm>
            <a:off x="312738" y="0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GB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Acknowledgment</a:t>
            </a:r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2195513" y="1052513"/>
            <a:ext cx="6373812" cy="5689600"/>
            <a:chOff x="1403351" y="1052513"/>
            <a:chExt cx="6553199" cy="5832871"/>
          </a:xfrm>
        </p:grpSpPr>
        <p:sp>
          <p:nvSpPr>
            <p:cNvPr id="30725" name="Shape 137"/>
            <p:cNvSpPr>
              <a:spLocks noChangeArrowheads="1"/>
            </p:cNvSpPr>
            <p:nvPr/>
          </p:nvSpPr>
          <p:spPr bwMode="auto">
            <a:xfrm>
              <a:off x="3492500" y="3975100"/>
              <a:ext cx="2505075" cy="2505075"/>
            </a:xfrm>
            <a:prstGeom prst="ellipse">
              <a:avLst/>
            </a:prstGeom>
            <a:noFill/>
            <a:ln w="38100">
              <a:solidFill>
                <a:srgbClr val="F35B69"/>
              </a:solidFill>
              <a:prstDash val="dash"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altLang="en-US">
                  <a:solidFill>
                    <a:srgbClr val="F35B69"/>
                  </a:solidFill>
                  <a:latin typeface="Roboto Slab"/>
                  <a:sym typeface="Quicksand" pitchFamily="2" charset="0"/>
                </a:rPr>
                <a:t>Medical Engineers/ HI</a:t>
              </a:r>
            </a:p>
          </p:txBody>
        </p:sp>
        <p:sp>
          <p:nvSpPr>
            <p:cNvPr id="30726" name="Shape 138"/>
            <p:cNvSpPr>
              <a:spLocks noChangeArrowheads="1"/>
            </p:cNvSpPr>
            <p:nvPr/>
          </p:nvSpPr>
          <p:spPr bwMode="auto">
            <a:xfrm>
              <a:off x="2195513" y="2678113"/>
              <a:ext cx="2506662" cy="2506662"/>
            </a:xfrm>
            <a:prstGeom prst="ellipse">
              <a:avLst/>
            </a:prstGeom>
            <a:noFill/>
            <a:ln w="38100">
              <a:solidFill>
                <a:srgbClr val="39C0BA"/>
              </a:solidFill>
              <a:prstDash val="dash"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altLang="en-US">
                  <a:solidFill>
                    <a:srgbClr val="39C0BA"/>
                  </a:solidFill>
                  <a:latin typeface="Roboto Slab"/>
                  <a:sym typeface="Quicksand" pitchFamily="2" charset="0"/>
                </a:rPr>
                <a:t>Clinicians</a:t>
              </a:r>
            </a:p>
          </p:txBody>
        </p:sp>
        <p:sp>
          <p:nvSpPr>
            <p:cNvPr id="30727" name="Shape 139"/>
            <p:cNvSpPr>
              <a:spLocks noChangeArrowheads="1"/>
            </p:cNvSpPr>
            <p:nvPr/>
          </p:nvSpPr>
          <p:spPr bwMode="auto">
            <a:xfrm>
              <a:off x="3578225" y="1439863"/>
              <a:ext cx="2506663" cy="2506662"/>
            </a:xfrm>
            <a:prstGeom prst="ellipse">
              <a:avLst/>
            </a:prstGeom>
            <a:noFill/>
            <a:ln w="38100">
              <a:solidFill>
                <a:srgbClr val="6D9EEB"/>
              </a:solidFill>
              <a:prstDash val="dash"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altLang="en-US">
                  <a:solidFill>
                    <a:srgbClr val="6D9EEB"/>
                  </a:solidFill>
                  <a:latin typeface="Roboto Slab"/>
                  <a:sym typeface="Quicksand" pitchFamily="2" charset="0"/>
                </a:rPr>
                <a:t>Software Engineers</a:t>
              </a:r>
            </a:p>
          </p:txBody>
        </p:sp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/>
            <a:srcRect l="34216" t="25607" r="47632" b="41650"/>
            <a:stretch>
              <a:fillRect/>
            </a:stretch>
          </p:blipFill>
          <p:spPr bwMode="auto">
            <a:xfrm>
              <a:off x="3851275" y="1052513"/>
              <a:ext cx="958850" cy="1296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2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1050" y="2173579"/>
              <a:ext cx="1008782" cy="1183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Shape 139"/>
            <p:cNvSpPr/>
            <p:nvPr/>
          </p:nvSpPr>
          <p:spPr>
            <a:xfrm>
              <a:off x="4801548" y="2663713"/>
              <a:ext cx="2507027" cy="2506312"/>
            </a:xfrm>
            <a:prstGeom prst="ellipse">
              <a:avLst/>
            </a:prstGeom>
            <a:noFill/>
            <a:ln w="38100" cap="flat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Roboto Slab"/>
                  <a:ea typeface="Quicksand"/>
                  <a:cs typeface="Quicksand"/>
                  <a:sym typeface="Quicksand"/>
                </a:rPr>
                <a:t>Human Factors</a:t>
              </a:r>
            </a:p>
          </p:txBody>
        </p:sp>
        <p:pic>
          <p:nvPicPr>
            <p:cNvPr id="30731" name="Picture 6"/>
            <p:cNvPicPr>
              <a:picLocks noChangeAspect="1" noChangeArrowheads="1"/>
            </p:cNvPicPr>
            <p:nvPr/>
          </p:nvPicPr>
          <p:blipFill>
            <a:blip r:embed="rId4"/>
            <a:srcRect l="20349" t="21454" r="64169" b="41833"/>
            <a:stretch>
              <a:fillRect/>
            </a:stretch>
          </p:blipFill>
          <p:spPr bwMode="auto">
            <a:xfrm>
              <a:off x="6948488" y="3213100"/>
              <a:ext cx="1008062" cy="13446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32" name="Picture 3"/>
            <p:cNvPicPr>
              <a:picLocks noChangeAspect="1" noChangeArrowheads="1"/>
            </p:cNvPicPr>
            <p:nvPr/>
          </p:nvPicPr>
          <p:blipFill>
            <a:blip r:embed="rId5"/>
            <a:srcRect l="29031" r="19354" b="49193"/>
            <a:stretch>
              <a:fillRect/>
            </a:stretch>
          </p:blipFill>
          <p:spPr bwMode="auto">
            <a:xfrm>
              <a:off x="1403351" y="3186176"/>
              <a:ext cx="1008410" cy="13223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hris_f.jpg"/>
            <p:cNvPicPr>
              <a:picLocks noChangeAspect="1"/>
            </p:cNvPicPr>
            <p:nvPr/>
          </p:nvPicPr>
          <p:blipFill>
            <a:blip r:embed="rId6"/>
            <a:srcRect l="4725" r="19676"/>
            <a:stretch>
              <a:fillRect/>
            </a:stretch>
          </p:blipFill>
          <p:spPr>
            <a:xfrm>
              <a:off x="4932040" y="1052736"/>
              <a:ext cx="979871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http://www.ouh.nhs.uk/news/article-images/hsj-award.jpg"/>
            <p:cNvPicPr>
              <a:picLocks noChangeAspect="1" noChangeArrowheads="1"/>
            </p:cNvPicPr>
            <p:nvPr/>
          </p:nvPicPr>
          <p:blipFill>
            <a:blip r:embed="rId7"/>
            <a:srcRect l="57959"/>
            <a:stretch>
              <a:fillRect/>
            </a:stretch>
          </p:blipFill>
          <p:spPr bwMode="auto">
            <a:xfrm>
              <a:off x="5148064" y="5472608"/>
              <a:ext cx="848489" cy="1412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DW_headshot_crop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5976" y="5458218"/>
              <a:ext cx="936104" cy="1399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http://www.ibme.ox.ac.uk/research/biomedical-signal-processing-instrumentation/prof-l-tarassenko/images/tarassenko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47864" y="5696870"/>
              <a:ext cx="1080120" cy="1161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Julia.jpg"/>
            <p:cNvPicPr>
              <a:picLocks noChangeAspect="1"/>
            </p:cNvPicPr>
            <p:nvPr/>
          </p:nvPicPr>
          <p:blipFill>
            <a:blip r:embed="rId10"/>
            <a:srcRect l="23334" t="10000" r="20000" b="16667"/>
            <a:stretch>
              <a:fillRect/>
            </a:stretch>
          </p:blipFill>
          <p:spPr>
            <a:xfrm>
              <a:off x="1979713" y="4212616"/>
              <a:ext cx="1008112" cy="13046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250825" y="981075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FD8DC"/>
              </a:buClr>
              <a:buFont typeface="Source Sans Pro" pitchFamily="34" charset="0"/>
              <a:buChar char="◎"/>
            </a:pPr>
            <a:r>
              <a:rPr lang="en-GB" altLang="en-US">
                <a:solidFill>
                  <a:srgbClr val="263238"/>
                </a:solidFill>
                <a:latin typeface="Source Sans Pro" pitchFamily="34" charset="0"/>
                <a:sym typeface="Source Sans Pro" pitchFamily="34" charset="0"/>
              </a:rPr>
              <a:t> Oxford Biomedical Research Centre</a:t>
            </a:r>
            <a:br>
              <a:rPr lang="en-GB" altLang="en-US">
                <a:solidFill>
                  <a:srgbClr val="263238"/>
                </a:solidFill>
                <a:latin typeface="Source Sans Pro" pitchFamily="34" charset="0"/>
                <a:sym typeface="Source Sans Pro" pitchFamily="34" charset="0"/>
              </a:rPr>
            </a:br>
            <a:endParaRPr lang="en-GB" altLang="en-US">
              <a:solidFill>
                <a:srgbClr val="263238"/>
              </a:solidFill>
              <a:latin typeface="Source Sans Pro" pitchFamily="34" charset="0"/>
              <a:sym typeface="Source Sans Pro" pitchFamily="34" charset="0"/>
            </a:endParaRPr>
          </a:p>
          <a:p>
            <a:pPr>
              <a:buClr>
                <a:srgbClr val="CFD8DC"/>
              </a:buClr>
              <a:buFont typeface="Source Sans Pro" pitchFamily="34" charset="0"/>
              <a:buChar char="◎"/>
            </a:pPr>
            <a:r>
              <a:rPr lang="en-GB" altLang="en-US">
                <a:solidFill>
                  <a:srgbClr val="263238"/>
                </a:solidFill>
                <a:latin typeface="Source Sans Pro" pitchFamily="34" charset="0"/>
                <a:sym typeface="Source Sans Pro" pitchFamily="34" charset="0"/>
              </a:rPr>
              <a:t> Safer Hospital Safer Wards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407" r="20197" b="10661"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1407" r="20196" b="10662"/>
          <a:stretch/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63713" y="1150938"/>
            <a:ext cx="3730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99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757363" y="2644775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27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79575" y="4251325"/>
            <a:ext cx="55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37.4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738313" y="5489575"/>
            <a:ext cx="31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A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763713" y="191611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0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833563" y="3552825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1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835150" y="5137150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1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1811338" y="6165850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>
                <a:latin typeface="Bradley Hand ITC" pitchFamily="66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692150"/>
            <a:ext cx="2087563" cy="59769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ym typeface="Arial"/>
            </a:endParaRPr>
          </a:p>
        </p:txBody>
      </p:sp>
      <p:sp>
        <p:nvSpPr>
          <p:cNvPr id="13" name="Shape 139"/>
          <p:cNvSpPr/>
          <p:nvPr/>
        </p:nvSpPr>
        <p:spPr>
          <a:xfrm>
            <a:off x="4716463" y="620713"/>
            <a:ext cx="4121150" cy="41767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solidFill>
              <a:srgbClr val="ECEFF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400" b="1" kern="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SpO2 score: 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400" b="1" kern="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Resp score: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400" b="1" kern="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Temp score: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400" b="1" kern="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GCS score: 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" sz="2400" b="1" kern="0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400" b="1" kern="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Total: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" sz="2400" b="1" kern="0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2411413" y="2708275"/>
            <a:ext cx="2305050" cy="84455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9"/>
          <p:cNvSpPr>
            <a:spLocks noChangeArrowheads="1"/>
          </p:cNvSpPr>
          <p:nvPr/>
        </p:nvSpPr>
        <p:spPr bwMode="auto">
          <a:xfrm>
            <a:off x="4860925" y="1212850"/>
            <a:ext cx="2470150" cy="247015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10243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533400" y="1882775"/>
            <a:ext cx="4016375" cy="1546225"/>
          </a:xfrm>
        </p:spPr>
        <p:txBody>
          <a:bodyPr/>
          <a:lstStyle/>
          <a:p>
            <a:pPr algn="r"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Fast Data Entry</a:t>
            </a:r>
          </a:p>
        </p:txBody>
      </p:sp>
      <p:sp>
        <p:nvSpPr>
          <p:cNvPr id="10244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533400" y="3405188"/>
            <a:ext cx="4016375" cy="1047750"/>
          </a:xfrm>
        </p:spPr>
        <p:txBody>
          <a:bodyPr/>
          <a:lstStyle/>
          <a:p>
            <a:pPr algn="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US" altLang="en-US" sz="30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Vital sign data should be documented at least as fast as on paper</a:t>
            </a:r>
          </a:p>
        </p:txBody>
      </p:sp>
      <p:cxnSp>
        <p:nvCxnSpPr>
          <p:cNvPr id="10245" name="Shape 102"/>
          <p:cNvCxnSpPr>
            <a:cxnSpLocks noChangeShapeType="1"/>
          </p:cNvCxnSpPr>
          <p:nvPr/>
        </p:nvCxnSpPr>
        <p:spPr bwMode="auto">
          <a:xfrm rot="10800000" flipH="1">
            <a:off x="6281738" y="704850"/>
            <a:ext cx="122237" cy="519113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0246" name="Shape 103"/>
          <p:cNvCxnSpPr>
            <a:cxnSpLocks noChangeShapeType="1"/>
          </p:cNvCxnSpPr>
          <p:nvPr/>
        </p:nvCxnSpPr>
        <p:spPr bwMode="auto">
          <a:xfrm flipH="1">
            <a:off x="7134225" y="1482725"/>
            <a:ext cx="331788" cy="2682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0247" name="Shape 104"/>
          <p:cNvCxnSpPr>
            <a:cxnSpLocks noChangeShapeType="1"/>
            <a:endCxn id="10242" idx="6"/>
          </p:cNvCxnSpPr>
          <p:nvPr/>
        </p:nvCxnSpPr>
        <p:spPr bwMode="auto">
          <a:xfrm flipH="1">
            <a:off x="7331075" y="2439988"/>
            <a:ext cx="1123950" cy="793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sp>
        <p:nvSpPr>
          <p:cNvPr id="10248" name="Shape 105"/>
          <p:cNvSpPr>
            <a:spLocks noChangeArrowheads="1"/>
          </p:cNvSpPr>
          <p:nvPr/>
        </p:nvSpPr>
        <p:spPr bwMode="auto">
          <a:xfrm>
            <a:off x="5057775" y="1409700"/>
            <a:ext cx="2076450" cy="2076450"/>
          </a:xfrm>
          <a:prstGeom prst="ellipse">
            <a:avLst/>
          </a:prstGeom>
          <a:noFill/>
          <a:ln w="19050">
            <a:solidFill>
              <a:srgbClr val="CFD8DC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grpSp>
        <p:nvGrpSpPr>
          <p:cNvPr id="10249" name="Shape 549"/>
          <p:cNvGrpSpPr>
            <a:grpSpLocks/>
          </p:cNvGrpSpPr>
          <p:nvPr/>
        </p:nvGrpSpPr>
        <p:grpSpPr bwMode="auto">
          <a:xfrm>
            <a:off x="5510213" y="1862138"/>
            <a:ext cx="1169987" cy="1171575"/>
            <a:chOff x="576250" y="4319400"/>
            <a:chExt cx="442075" cy="442050"/>
          </a:xfrm>
        </p:grpSpPr>
        <p:sp>
          <p:nvSpPr>
            <p:cNvPr id="10250" name="Shape 550"/>
            <p:cNvSpPr>
              <a:spLocks/>
            </p:cNvSpPr>
            <p:nvPr/>
          </p:nvSpPr>
          <p:spPr bwMode="auto">
            <a:xfrm>
              <a:off x="576250" y="4319400"/>
              <a:ext cx="442075" cy="442050"/>
            </a:xfrm>
            <a:custGeom>
              <a:avLst/>
              <a:gdLst>
                <a:gd name="T0" fmla="*/ 2147483647 w 17683"/>
                <a:gd name="T1" fmla="*/ 2147483647 h 17682"/>
                <a:gd name="T2" fmla="*/ 2147483647 w 17683"/>
                <a:gd name="T3" fmla="*/ 2147483647 h 17682"/>
                <a:gd name="T4" fmla="*/ 2147483647 w 17683"/>
                <a:gd name="T5" fmla="*/ 2147483647 h 17682"/>
                <a:gd name="T6" fmla="*/ 2147483647 w 17683"/>
                <a:gd name="T7" fmla="*/ 2147483647 h 17682"/>
                <a:gd name="T8" fmla="*/ 2147483647 w 17683"/>
                <a:gd name="T9" fmla="*/ 2147483647 h 17682"/>
                <a:gd name="T10" fmla="*/ 2147483647 w 17683"/>
                <a:gd name="T11" fmla="*/ 2147483647 h 17682"/>
                <a:gd name="T12" fmla="*/ 2147483647 w 17683"/>
                <a:gd name="T13" fmla="*/ 2147483647 h 17682"/>
                <a:gd name="T14" fmla="*/ 2147483647 w 17683"/>
                <a:gd name="T15" fmla="*/ 2147483647 h 17682"/>
                <a:gd name="T16" fmla="*/ 2147483647 w 17683"/>
                <a:gd name="T17" fmla="*/ 2147483647 h 17682"/>
                <a:gd name="T18" fmla="*/ 2147483647 w 17683"/>
                <a:gd name="T19" fmla="*/ 2147483647 h 17682"/>
                <a:gd name="T20" fmla="*/ 2147483647 w 17683"/>
                <a:gd name="T21" fmla="*/ 2147483647 h 17682"/>
                <a:gd name="T22" fmla="*/ 2147483647 w 17683"/>
                <a:gd name="T23" fmla="*/ 2147483647 h 17682"/>
                <a:gd name="T24" fmla="*/ 2147483647 w 17683"/>
                <a:gd name="T25" fmla="*/ 2147483647 h 17682"/>
                <a:gd name="T26" fmla="*/ 2147483647 w 17683"/>
                <a:gd name="T27" fmla="*/ 2147483647 h 17682"/>
                <a:gd name="T28" fmla="*/ 2147483647 w 17683"/>
                <a:gd name="T29" fmla="*/ 2147483647 h 17682"/>
                <a:gd name="T30" fmla="*/ 2147483647 w 17683"/>
                <a:gd name="T31" fmla="*/ 2147483647 h 17682"/>
                <a:gd name="T32" fmla="*/ 0 w 17683"/>
                <a:gd name="T33" fmla="*/ 2147483647 h 17682"/>
                <a:gd name="T34" fmla="*/ 2147483647 w 17683"/>
                <a:gd name="T35" fmla="*/ 2147483647 h 17682"/>
                <a:gd name="T36" fmla="*/ 2147483647 w 17683"/>
                <a:gd name="T37" fmla="*/ 2147483647 h 17682"/>
                <a:gd name="T38" fmla="*/ 2147483647 w 17683"/>
                <a:gd name="T39" fmla="*/ 2147483647 h 17682"/>
                <a:gd name="T40" fmla="*/ 2147483647 w 17683"/>
                <a:gd name="T41" fmla="*/ 2147483647 h 17682"/>
                <a:gd name="T42" fmla="*/ 2147483647 w 17683"/>
                <a:gd name="T43" fmla="*/ 2147483647 h 17682"/>
                <a:gd name="T44" fmla="*/ 2147483647 w 17683"/>
                <a:gd name="T45" fmla="*/ 2147483647 h 17682"/>
                <a:gd name="T46" fmla="*/ 2147483647 w 17683"/>
                <a:gd name="T47" fmla="*/ 2147483647 h 17682"/>
                <a:gd name="T48" fmla="*/ 2147483647 w 17683"/>
                <a:gd name="T49" fmla="*/ 2147483647 h 17682"/>
                <a:gd name="T50" fmla="*/ 2147483647 w 17683"/>
                <a:gd name="T51" fmla="*/ 2147483647 h 17682"/>
                <a:gd name="T52" fmla="*/ 2147483647 w 17683"/>
                <a:gd name="T53" fmla="*/ 2147483647 h 17682"/>
                <a:gd name="T54" fmla="*/ 2147483647 w 17683"/>
                <a:gd name="T55" fmla="*/ 2147483647 h 17682"/>
                <a:gd name="T56" fmla="*/ 2147483647 w 17683"/>
                <a:gd name="T57" fmla="*/ 2147483647 h 17682"/>
                <a:gd name="T58" fmla="*/ 2147483647 w 17683"/>
                <a:gd name="T59" fmla="*/ 2147483647 h 17682"/>
                <a:gd name="T60" fmla="*/ 2147483647 w 17683"/>
                <a:gd name="T61" fmla="*/ 2147483647 h 17682"/>
                <a:gd name="T62" fmla="*/ 2147483647 w 17683"/>
                <a:gd name="T63" fmla="*/ 2147483647 h 17682"/>
                <a:gd name="T64" fmla="*/ 2147483647 w 17683"/>
                <a:gd name="T65" fmla="*/ 2147483647 h 17682"/>
                <a:gd name="T66" fmla="*/ 2147483647 w 17683"/>
                <a:gd name="T67" fmla="*/ 2147483647 h 17682"/>
                <a:gd name="T68" fmla="*/ 2147483647 w 17683"/>
                <a:gd name="T69" fmla="*/ 2147483647 h 17682"/>
                <a:gd name="T70" fmla="*/ 2147483647 w 17683"/>
                <a:gd name="T71" fmla="*/ 2147483647 h 17682"/>
                <a:gd name="T72" fmla="*/ 2147483647 w 17683"/>
                <a:gd name="T73" fmla="*/ 2147483647 h 17682"/>
                <a:gd name="T74" fmla="*/ 2147483647 w 17683"/>
                <a:gd name="T75" fmla="*/ 2147483647 h 17682"/>
                <a:gd name="T76" fmla="*/ 2147483647 w 17683"/>
                <a:gd name="T77" fmla="*/ 2147483647 h 17682"/>
                <a:gd name="T78" fmla="*/ 2147483647 w 17683"/>
                <a:gd name="T79" fmla="*/ 2147483647 h 17682"/>
                <a:gd name="T80" fmla="*/ 2147483647 w 17683"/>
                <a:gd name="T81" fmla="*/ 2147483647 h 17682"/>
                <a:gd name="T82" fmla="*/ 2147483647 w 17683"/>
                <a:gd name="T83" fmla="*/ 2147483647 h 17682"/>
                <a:gd name="T84" fmla="*/ 2147483647 w 17683"/>
                <a:gd name="T85" fmla="*/ 2147483647 h 17682"/>
                <a:gd name="T86" fmla="*/ 2147483647 w 17683"/>
                <a:gd name="T87" fmla="*/ 2147483647 h 17682"/>
                <a:gd name="T88" fmla="*/ 2147483647 w 17683"/>
                <a:gd name="T89" fmla="*/ 2147483647 h 17682"/>
                <a:gd name="T90" fmla="*/ 2147483647 w 17683"/>
                <a:gd name="T91" fmla="*/ 2147483647 h 17682"/>
                <a:gd name="T92" fmla="*/ 2147483647 w 17683"/>
                <a:gd name="T93" fmla="*/ 2147483647 h 17682"/>
                <a:gd name="T94" fmla="*/ 2147483647 w 17683"/>
                <a:gd name="T95" fmla="*/ 2147483647 h 17682"/>
                <a:gd name="T96" fmla="*/ 2147483647 w 17683"/>
                <a:gd name="T97" fmla="*/ 2147483647 h 17682"/>
                <a:gd name="T98" fmla="*/ 2147483647 w 17683"/>
                <a:gd name="T99" fmla="*/ 2147483647 h 17682"/>
                <a:gd name="T100" fmla="*/ 2147483647 w 17683"/>
                <a:gd name="T101" fmla="*/ 2147483647 h 17682"/>
                <a:gd name="T102" fmla="*/ 2147483647 w 17683"/>
                <a:gd name="T103" fmla="*/ 2147483647 h 17682"/>
                <a:gd name="T104" fmla="*/ 2147483647 w 17683"/>
                <a:gd name="T105" fmla="*/ 2147483647 h 17682"/>
                <a:gd name="T106" fmla="*/ 2147483647 w 17683"/>
                <a:gd name="T107" fmla="*/ 2147483647 h 17682"/>
                <a:gd name="T108" fmla="*/ 2147483647 w 17683"/>
                <a:gd name="T109" fmla="*/ 2147483647 h 17682"/>
                <a:gd name="T110" fmla="*/ 2147483647 w 17683"/>
                <a:gd name="T111" fmla="*/ 2147483647 h 17682"/>
                <a:gd name="T112" fmla="*/ 2147483647 w 17683"/>
                <a:gd name="T113" fmla="*/ 2147483647 h 17682"/>
                <a:gd name="T114" fmla="*/ 2147483647 w 17683"/>
                <a:gd name="T115" fmla="*/ 2147483647 h 17682"/>
                <a:gd name="T116" fmla="*/ 2147483647 w 17683"/>
                <a:gd name="T117" fmla="*/ 2147483647 h 17682"/>
                <a:gd name="T118" fmla="*/ 2147483647 w 17683"/>
                <a:gd name="T119" fmla="*/ 2147483647 h 17682"/>
                <a:gd name="T120" fmla="*/ 2147483647 w 17683"/>
                <a:gd name="T121" fmla="*/ 2147483647 h 17682"/>
                <a:gd name="T122" fmla="*/ 2147483647 w 17683"/>
                <a:gd name="T123" fmla="*/ 2147483647 h 176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683"/>
                <a:gd name="T187" fmla="*/ 0 h 17682"/>
                <a:gd name="T188" fmla="*/ 17683 w 17683"/>
                <a:gd name="T189" fmla="*/ 17682 h 176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0251" name="Shape 551"/>
            <p:cNvSpPr>
              <a:spLocks/>
            </p:cNvSpPr>
            <p:nvPr/>
          </p:nvSpPr>
          <p:spPr bwMode="auto">
            <a:xfrm>
              <a:off x="595725" y="4668875"/>
              <a:ext cx="73100" cy="73100"/>
            </a:xfrm>
            <a:custGeom>
              <a:avLst/>
              <a:gdLst>
                <a:gd name="T0" fmla="*/ 2147483647 w 2924"/>
                <a:gd name="T1" fmla="*/ 2147483647 h 2924"/>
                <a:gd name="T2" fmla="*/ 2147483647 w 2924"/>
                <a:gd name="T3" fmla="*/ 2147483647 h 2924"/>
                <a:gd name="T4" fmla="*/ 2147483647 w 2924"/>
                <a:gd name="T5" fmla="*/ 2147483647 h 2924"/>
                <a:gd name="T6" fmla="*/ 2147483647 w 2924"/>
                <a:gd name="T7" fmla="*/ 2147483647 h 2924"/>
                <a:gd name="T8" fmla="*/ 2147483647 w 2924"/>
                <a:gd name="T9" fmla="*/ 2147483647 h 2924"/>
                <a:gd name="T10" fmla="*/ 2147483647 w 2924"/>
                <a:gd name="T11" fmla="*/ 244140618 h 2924"/>
                <a:gd name="T12" fmla="*/ 2147483647 w 2924"/>
                <a:gd name="T13" fmla="*/ 2147483647 h 2924"/>
                <a:gd name="T14" fmla="*/ 2147483647 w 2924"/>
                <a:gd name="T15" fmla="*/ 2147483647 h 2924"/>
                <a:gd name="T16" fmla="*/ 2147483647 w 2924"/>
                <a:gd name="T17" fmla="*/ 2147483647 h 2924"/>
                <a:gd name="T18" fmla="*/ 2147483647 w 2924"/>
                <a:gd name="T19" fmla="*/ 2147483647 h 2924"/>
                <a:gd name="T20" fmla="*/ 2147483647 w 2924"/>
                <a:gd name="T21" fmla="*/ 2147483647 h 2924"/>
                <a:gd name="T22" fmla="*/ 2147483647 w 2924"/>
                <a:gd name="T23" fmla="*/ 2147483647 h 2924"/>
                <a:gd name="T24" fmla="*/ 2147483647 w 2924"/>
                <a:gd name="T25" fmla="*/ 2147483647 h 2924"/>
                <a:gd name="T26" fmla="*/ 2147483647 w 2924"/>
                <a:gd name="T27" fmla="*/ 2147483647 h 2924"/>
                <a:gd name="T28" fmla="*/ 2147483647 w 2924"/>
                <a:gd name="T29" fmla="*/ 2147483647 h 2924"/>
                <a:gd name="T30" fmla="*/ 244140618 w 2924"/>
                <a:gd name="T31" fmla="*/ 2147483647 h 2924"/>
                <a:gd name="T32" fmla="*/ 244140618 w 2924"/>
                <a:gd name="T33" fmla="*/ 2147483647 h 2924"/>
                <a:gd name="T34" fmla="*/ 2147483647 w 2924"/>
                <a:gd name="T35" fmla="*/ 2147483647 h 2924"/>
                <a:gd name="T36" fmla="*/ 2147483647 w 2924"/>
                <a:gd name="T37" fmla="*/ 2147483647 h 2924"/>
                <a:gd name="T38" fmla="*/ 2147483647 w 2924"/>
                <a:gd name="T39" fmla="*/ 2147483647 h 2924"/>
                <a:gd name="T40" fmla="*/ 2147483647 w 2924"/>
                <a:gd name="T41" fmla="*/ 2147483647 h 2924"/>
                <a:gd name="T42" fmla="*/ 2147483647 w 2924"/>
                <a:gd name="T43" fmla="*/ 2147483647 h 2924"/>
                <a:gd name="T44" fmla="*/ 2147483647 w 2924"/>
                <a:gd name="T45" fmla="*/ 2147483647 h 2924"/>
                <a:gd name="T46" fmla="*/ 2147483647 w 2924"/>
                <a:gd name="T47" fmla="*/ 2147483647 h 2924"/>
                <a:gd name="T48" fmla="*/ 2147483647 w 2924"/>
                <a:gd name="T49" fmla="*/ 2147483647 h 2924"/>
                <a:gd name="T50" fmla="*/ 2147483647 w 2924"/>
                <a:gd name="T51" fmla="*/ 2147483647 h 2924"/>
                <a:gd name="T52" fmla="*/ 2147483647 w 2924"/>
                <a:gd name="T53" fmla="*/ 2147483647 h 2924"/>
                <a:gd name="T54" fmla="*/ 2147483647 w 2924"/>
                <a:gd name="T55" fmla="*/ 2147483647 h 2924"/>
                <a:gd name="T56" fmla="*/ 2147483647 w 2924"/>
                <a:gd name="T57" fmla="*/ 2147483647 h 2924"/>
                <a:gd name="T58" fmla="*/ 2147483647 w 2924"/>
                <a:gd name="T59" fmla="*/ 2147483647 h 2924"/>
                <a:gd name="T60" fmla="*/ 2147483647 w 2924"/>
                <a:gd name="T61" fmla="*/ 2147483647 h 2924"/>
                <a:gd name="T62" fmla="*/ 2147483647 w 2924"/>
                <a:gd name="T63" fmla="*/ 2147483647 h 29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4"/>
                <a:gd name="T97" fmla="*/ 0 h 2924"/>
                <a:gd name="T98" fmla="*/ 2924 w 2924"/>
                <a:gd name="T99" fmla="*/ 2924 h 29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0252" name="Shape 552"/>
            <p:cNvSpPr>
              <a:spLocks/>
            </p:cNvSpPr>
            <p:nvPr/>
          </p:nvSpPr>
          <p:spPr bwMode="auto">
            <a:xfrm>
              <a:off x="652350" y="4711500"/>
              <a:ext cx="46925" cy="46925"/>
            </a:xfrm>
            <a:custGeom>
              <a:avLst/>
              <a:gdLst>
                <a:gd name="T0" fmla="*/ 2147483647 w 1877"/>
                <a:gd name="T1" fmla="*/ 2147483647 h 1877"/>
                <a:gd name="T2" fmla="*/ 2147483647 w 1877"/>
                <a:gd name="T3" fmla="*/ 2147483647 h 1877"/>
                <a:gd name="T4" fmla="*/ 2147483647 w 1877"/>
                <a:gd name="T5" fmla="*/ 2147483647 h 1877"/>
                <a:gd name="T6" fmla="*/ 2147483647 w 1877"/>
                <a:gd name="T7" fmla="*/ 2147483647 h 1877"/>
                <a:gd name="T8" fmla="*/ 2147483647 w 1877"/>
                <a:gd name="T9" fmla="*/ 2147483647 h 1877"/>
                <a:gd name="T10" fmla="*/ 2147483647 w 1877"/>
                <a:gd name="T11" fmla="*/ 244140636 h 1877"/>
                <a:gd name="T12" fmla="*/ 2147483647 w 1877"/>
                <a:gd name="T13" fmla="*/ 2147483647 h 1877"/>
                <a:gd name="T14" fmla="*/ 2147483647 w 1877"/>
                <a:gd name="T15" fmla="*/ 2147483647 h 1877"/>
                <a:gd name="T16" fmla="*/ 2147483647 w 1877"/>
                <a:gd name="T17" fmla="*/ 2147483647 h 1877"/>
                <a:gd name="T18" fmla="*/ 2147483647 w 1877"/>
                <a:gd name="T19" fmla="*/ 2147483647 h 1877"/>
                <a:gd name="T20" fmla="*/ 2147483647 w 1877"/>
                <a:gd name="T21" fmla="*/ 2147483647 h 1877"/>
                <a:gd name="T22" fmla="*/ 2147483647 w 1877"/>
                <a:gd name="T23" fmla="*/ 2147483647 h 1877"/>
                <a:gd name="T24" fmla="*/ 2147483647 w 1877"/>
                <a:gd name="T25" fmla="*/ 2147483647 h 1877"/>
                <a:gd name="T26" fmla="*/ 2147483647 w 1877"/>
                <a:gd name="T27" fmla="*/ 2147483647 h 1877"/>
                <a:gd name="T28" fmla="*/ 2147483647 w 1877"/>
                <a:gd name="T29" fmla="*/ 2147483647 h 1877"/>
                <a:gd name="T30" fmla="*/ 2147483647 w 1877"/>
                <a:gd name="T31" fmla="*/ 2147483647 h 1877"/>
                <a:gd name="T32" fmla="*/ 244140636 w 1877"/>
                <a:gd name="T33" fmla="*/ 2147483647 h 1877"/>
                <a:gd name="T34" fmla="*/ 244140636 w 1877"/>
                <a:gd name="T35" fmla="*/ 2147483647 h 1877"/>
                <a:gd name="T36" fmla="*/ 2147483647 w 1877"/>
                <a:gd name="T37" fmla="*/ 2147483647 h 1877"/>
                <a:gd name="T38" fmla="*/ 2147483647 w 1877"/>
                <a:gd name="T39" fmla="*/ 2147483647 h 1877"/>
                <a:gd name="T40" fmla="*/ 2147483647 w 1877"/>
                <a:gd name="T41" fmla="*/ 2147483647 h 1877"/>
                <a:gd name="T42" fmla="*/ 2147483647 w 1877"/>
                <a:gd name="T43" fmla="*/ 2147483647 h 1877"/>
                <a:gd name="T44" fmla="*/ 2147483647 w 1877"/>
                <a:gd name="T45" fmla="*/ 2147483647 h 1877"/>
                <a:gd name="T46" fmla="*/ 2147483647 w 1877"/>
                <a:gd name="T47" fmla="*/ 2147483647 h 1877"/>
                <a:gd name="T48" fmla="*/ 2147483647 w 1877"/>
                <a:gd name="T49" fmla="*/ 2147483647 h 1877"/>
                <a:gd name="T50" fmla="*/ 2147483647 w 1877"/>
                <a:gd name="T51" fmla="*/ 2147483647 h 1877"/>
                <a:gd name="T52" fmla="*/ 2147483647 w 1877"/>
                <a:gd name="T53" fmla="*/ 2147483647 h 1877"/>
                <a:gd name="T54" fmla="*/ 2147483647 w 1877"/>
                <a:gd name="T55" fmla="*/ 2147483647 h 1877"/>
                <a:gd name="T56" fmla="*/ 2147483647 w 1877"/>
                <a:gd name="T57" fmla="*/ 2147483647 h 1877"/>
                <a:gd name="T58" fmla="*/ 2147483647 w 1877"/>
                <a:gd name="T59" fmla="*/ 2147483647 h 1877"/>
                <a:gd name="T60" fmla="*/ 2147483647 w 1877"/>
                <a:gd name="T61" fmla="*/ 2147483647 h 1877"/>
                <a:gd name="T62" fmla="*/ 2147483647 w 1877"/>
                <a:gd name="T63" fmla="*/ 2147483647 h 1877"/>
                <a:gd name="T64" fmla="*/ 2147483647 w 1877"/>
                <a:gd name="T65" fmla="*/ 2147483647 h 1877"/>
                <a:gd name="T66" fmla="*/ 2147483647 w 1877"/>
                <a:gd name="T67" fmla="*/ 2147483647 h 18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77"/>
                <a:gd name="T103" fmla="*/ 0 h 1877"/>
                <a:gd name="T104" fmla="*/ 1877 w 1877"/>
                <a:gd name="T105" fmla="*/ 1877 h 18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0253" name="Shape 553"/>
            <p:cNvSpPr>
              <a:spLocks/>
            </p:cNvSpPr>
            <p:nvPr/>
          </p:nvSpPr>
          <p:spPr bwMode="auto">
            <a:xfrm>
              <a:off x="579300" y="4638450"/>
              <a:ext cx="46900" cy="46900"/>
            </a:xfrm>
            <a:custGeom>
              <a:avLst/>
              <a:gdLst>
                <a:gd name="T0" fmla="*/ 2147483647 w 1876"/>
                <a:gd name="T1" fmla="*/ 2147483647 h 1876"/>
                <a:gd name="T2" fmla="*/ 2147483647 w 1876"/>
                <a:gd name="T3" fmla="*/ 2147483647 h 1876"/>
                <a:gd name="T4" fmla="*/ 2147483647 w 1876"/>
                <a:gd name="T5" fmla="*/ 2147483647 h 1876"/>
                <a:gd name="T6" fmla="*/ 2147483647 w 1876"/>
                <a:gd name="T7" fmla="*/ 2147483647 h 1876"/>
                <a:gd name="T8" fmla="*/ 2147483647 w 1876"/>
                <a:gd name="T9" fmla="*/ 0 h 1876"/>
                <a:gd name="T10" fmla="*/ 2147483647 w 1876"/>
                <a:gd name="T11" fmla="*/ 0 h 1876"/>
                <a:gd name="T12" fmla="*/ 2147483647 w 1876"/>
                <a:gd name="T13" fmla="*/ 0 h 1876"/>
                <a:gd name="T14" fmla="*/ 2147483647 w 1876"/>
                <a:gd name="T15" fmla="*/ 2147483647 h 1876"/>
                <a:gd name="T16" fmla="*/ 2147483647 w 1876"/>
                <a:gd name="T17" fmla="*/ 2147483647 h 1876"/>
                <a:gd name="T18" fmla="*/ 2147483647 w 1876"/>
                <a:gd name="T19" fmla="*/ 2147483647 h 1876"/>
                <a:gd name="T20" fmla="*/ 2147483647 w 1876"/>
                <a:gd name="T21" fmla="*/ 2147483647 h 1876"/>
                <a:gd name="T22" fmla="*/ 2147483647 w 1876"/>
                <a:gd name="T23" fmla="*/ 2147483647 h 1876"/>
                <a:gd name="T24" fmla="*/ 2147483647 w 1876"/>
                <a:gd name="T25" fmla="*/ 2147483647 h 1876"/>
                <a:gd name="T26" fmla="*/ 2147483647 w 1876"/>
                <a:gd name="T27" fmla="*/ 2147483647 h 1876"/>
                <a:gd name="T28" fmla="*/ 2147483647 w 1876"/>
                <a:gd name="T29" fmla="*/ 2147483647 h 1876"/>
                <a:gd name="T30" fmla="*/ 2147483647 w 1876"/>
                <a:gd name="T31" fmla="*/ 2147483647 h 1876"/>
                <a:gd name="T32" fmla="*/ 0 w 1876"/>
                <a:gd name="T33" fmla="*/ 2147483647 h 1876"/>
                <a:gd name="T34" fmla="*/ 0 w 1876"/>
                <a:gd name="T35" fmla="*/ 2147483647 h 1876"/>
                <a:gd name="T36" fmla="*/ 2147483647 w 1876"/>
                <a:gd name="T37" fmla="*/ 2147483647 h 1876"/>
                <a:gd name="T38" fmla="*/ 2147483647 w 1876"/>
                <a:gd name="T39" fmla="*/ 2147483647 h 1876"/>
                <a:gd name="T40" fmla="*/ 2147483647 w 1876"/>
                <a:gd name="T41" fmla="*/ 2147483647 h 1876"/>
                <a:gd name="T42" fmla="*/ 2147483647 w 1876"/>
                <a:gd name="T43" fmla="*/ 2147483647 h 1876"/>
                <a:gd name="T44" fmla="*/ 2147483647 w 1876"/>
                <a:gd name="T45" fmla="*/ 2147483647 h 1876"/>
                <a:gd name="T46" fmla="*/ 2147483647 w 1876"/>
                <a:gd name="T47" fmla="*/ 2147483647 h 1876"/>
                <a:gd name="T48" fmla="*/ 2147483647 w 1876"/>
                <a:gd name="T49" fmla="*/ 2147483647 h 1876"/>
                <a:gd name="T50" fmla="*/ 2147483647 w 1876"/>
                <a:gd name="T51" fmla="*/ 2147483647 h 1876"/>
                <a:gd name="T52" fmla="*/ 2147483647 w 1876"/>
                <a:gd name="T53" fmla="*/ 2147483647 h 1876"/>
                <a:gd name="T54" fmla="*/ 2147483647 w 1876"/>
                <a:gd name="T55" fmla="*/ 2147483647 h 1876"/>
                <a:gd name="T56" fmla="*/ 2147483647 w 1876"/>
                <a:gd name="T57" fmla="*/ 2147483647 h 1876"/>
                <a:gd name="T58" fmla="*/ 2147483647 w 1876"/>
                <a:gd name="T59" fmla="*/ 2147483647 h 1876"/>
                <a:gd name="T60" fmla="*/ 2147483647 w 1876"/>
                <a:gd name="T61" fmla="*/ 2147483647 h 1876"/>
                <a:gd name="T62" fmla="*/ 2147483647 w 1876"/>
                <a:gd name="T63" fmla="*/ 2147483647 h 1876"/>
                <a:gd name="T64" fmla="*/ 2147483647 w 1876"/>
                <a:gd name="T65" fmla="*/ 2147483647 h 1876"/>
                <a:gd name="T66" fmla="*/ 2147483647 w 1876"/>
                <a:gd name="T67" fmla="*/ 2147483647 h 18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76"/>
                <a:gd name="T103" fmla="*/ 0 h 1876"/>
                <a:gd name="T104" fmla="*/ 1876 w 1876"/>
                <a:gd name="T105" fmla="*/ 1876 h 18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99"/>
          <p:cNvSpPr>
            <a:spLocks noChangeArrowheads="1"/>
          </p:cNvSpPr>
          <p:nvPr/>
        </p:nvSpPr>
        <p:spPr bwMode="auto">
          <a:xfrm>
            <a:off x="4860925" y="1212850"/>
            <a:ext cx="2470150" cy="247015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11267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533400" y="1882775"/>
            <a:ext cx="4016375" cy="1546225"/>
          </a:xfrm>
        </p:spPr>
        <p:txBody>
          <a:bodyPr/>
          <a:lstStyle/>
          <a:p>
            <a:pPr algn="r"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Easy Data Review</a:t>
            </a:r>
          </a:p>
        </p:txBody>
      </p:sp>
      <p:sp>
        <p:nvSpPr>
          <p:cNvPr id="11268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533400" y="3405188"/>
            <a:ext cx="4016375" cy="1047750"/>
          </a:xfrm>
        </p:spPr>
        <p:txBody>
          <a:bodyPr/>
          <a:lstStyle/>
          <a:p>
            <a:pPr algn="r" eaLnBrk="1" hangingPunct="1">
              <a:buClr>
                <a:srgbClr val="CFD8DC"/>
              </a:buClr>
              <a:buFont typeface="Source Sans Pro" pitchFamily="34" charset="0"/>
              <a:buNone/>
            </a:pPr>
            <a:r>
              <a:rPr lang="en-GB" altLang="en-US" sz="30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The Right Data shared with the Right People</a:t>
            </a:r>
            <a:endParaRPr lang="en-US" altLang="en-US" sz="3000" smtClean="0">
              <a:solidFill>
                <a:srgbClr val="263238"/>
              </a:solidFill>
              <a:latin typeface="Source Sans Pro" pitchFamily="34" charset="0"/>
              <a:cs typeface="Arial" pitchFamily="34" charset="0"/>
              <a:sym typeface="Source Sans Pro" pitchFamily="34" charset="0"/>
            </a:endParaRPr>
          </a:p>
        </p:txBody>
      </p:sp>
      <p:cxnSp>
        <p:nvCxnSpPr>
          <p:cNvPr id="11269" name="Shape 102"/>
          <p:cNvCxnSpPr>
            <a:cxnSpLocks noChangeShapeType="1"/>
          </p:cNvCxnSpPr>
          <p:nvPr/>
        </p:nvCxnSpPr>
        <p:spPr bwMode="auto">
          <a:xfrm rot="10800000" flipH="1">
            <a:off x="6281738" y="704850"/>
            <a:ext cx="122237" cy="519113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1270" name="Shape 103"/>
          <p:cNvCxnSpPr>
            <a:cxnSpLocks noChangeShapeType="1"/>
          </p:cNvCxnSpPr>
          <p:nvPr/>
        </p:nvCxnSpPr>
        <p:spPr bwMode="auto">
          <a:xfrm flipH="1">
            <a:off x="7134225" y="1482725"/>
            <a:ext cx="331788" cy="2682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1271" name="Shape 104"/>
          <p:cNvCxnSpPr>
            <a:cxnSpLocks noChangeShapeType="1"/>
            <a:endCxn id="11266" idx="6"/>
          </p:cNvCxnSpPr>
          <p:nvPr/>
        </p:nvCxnSpPr>
        <p:spPr bwMode="auto">
          <a:xfrm flipH="1">
            <a:off x="7331075" y="2439988"/>
            <a:ext cx="1123950" cy="793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sp>
        <p:nvSpPr>
          <p:cNvPr id="11272" name="Shape 105"/>
          <p:cNvSpPr>
            <a:spLocks noChangeArrowheads="1"/>
          </p:cNvSpPr>
          <p:nvPr/>
        </p:nvSpPr>
        <p:spPr bwMode="auto">
          <a:xfrm>
            <a:off x="5057775" y="1409700"/>
            <a:ext cx="2076450" cy="2076450"/>
          </a:xfrm>
          <a:prstGeom prst="ellipse">
            <a:avLst/>
          </a:prstGeom>
          <a:noFill/>
          <a:ln w="19050">
            <a:solidFill>
              <a:srgbClr val="CFD8DC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grpSp>
        <p:nvGrpSpPr>
          <p:cNvPr id="11273" name="Shape 358"/>
          <p:cNvGrpSpPr>
            <a:grpSpLocks/>
          </p:cNvGrpSpPr>
          <p:nvPr/>
        </p:nvGrpSpPr>
        <p:grpSpPr bwMode="auto">
          <a:xfrm>
            <a:off x="5580063" y="1844675"/>
            <a:ext cx="1008062" cy="1228725"/>
            <a:chOff x="596350" y="929175"/>
            <a:chExt cx="407950" cy="497475"/>
          </a:xfrm>
        </p:grpSpPr>
        <p:sp>
          <p:nvSpPr>
            <p:cNvPr id="11274" name="Shape 359"/>
            <p:cNvSpPr>
              <a:spLocks/>
            </p:cNvSpPr>
            <p:nvPr/>
          </p:nvSpPr>
          <p:spPr bwMode="auto">
            <a:xfrm>
              <a:off x="596350" y="953550"/>
              <a:ext cx="387250" cy="473100"/>
            </a:xfrm>
            <a:custGeom>
              <a:avLst/>
              <a:gdLst>
                <a:gd name="T0" fmla="*/ 2147483647 w 15490"/>
                <a:gd name="T1" fmla="*/ 2147483647 h 18924"/>
                <a:gd name="T2" fmla="*/ 2147483647 w 15490"/>
                <a:gd name="T3" fmla="*/ 2147483647 h 18924"/>
                <a:gd name="T4" fmla="*/ 2147483647 w 15490"/>
                <a:gd name="T5" fmla="*/ 2147483647 h 18924"/>
                <a:gd name="T6" fmla="*/ 2147483647 w 15490"/>
                <a:gd name="T7" fmla="*/ 2147483647 h 18924"/>
                <a:gd name="T8" fmla="*/ 2147483647 w 15490"/>
                <a:gd name="T9" fmla="*/ 2147483647 h 18924"/>
                <a:gd name="T10" fmla="*/ 2147483647 w 15490"/>
                <a:gd name="T11" fmla="*/ 2147483647 h 18924"/>
                <a:gd name="T12" fmla="*/ 2147483647 w 15490"/>
                <a:gd name="T13" fmla="*/ 2147483647 h 18924"/>
                <a:gd name="T14" fmla="*/ 2147483647 w 15490"/>
                <a:gd name="T15" fmla="*/ 2147483647 h 18924"/>
                <a:gd name="T16" fmla="*/ 2147483647 w 15490"/>
                <a:gd name="T17" fmla="*/ 2147483647 h 18924"/>
                <a:gd name="T18" fmla="*/ 2147483647 w 15490"/>
                <a:gd name="T19" fmla="*/ 2147483647 h 18924"/>
                <a:gd name="T20" fmla="*/ 2147483647 w 15490"/>
                <a:gd name="T21" fmla="*/ 2147483647 h 18924"/>
                <a:gd name="T22" fmla="*/ 2147483647 w 15490"/>
                <a:gd name="T23" fmla="*/ 2147483647 h 18924"/>
                <a:gd name="T24" fmla="*/ 2147483647 w 15490"/>
                <a:gd name="T25" fmla="*/ 2147483647 h 18924"/>
                <a:gd name="T26" fmla="*/ 2147483647 w 15490"/>
                <a:gd name="T27" fmla="*/ 2147483647 h 18924"/>
                <a:gd name="T28" fmla="*/ 2147483647 w 15490"/>
                <a:gd name="T29" fmla="*/ 2147483647 h 18924"/>
                <a:gd name="T30" fmla="*/ 2147483647 w 15490"/>
                <a:gd name="T31" fmla="*/ 2147483647 h 18924"/>
                <a:gd name="T32" fmla="*/ 2138672261 w 15490"/>
                <a:gd name="T33" fmla="*/ 2147483647 h 18924"/>
                <a:gd name="T34" fmla="*/ 957031359 w 15490"/>
                <a:gd name="T35" fmla="*/ 2147483647 h 18924"/>
                <a:gd name="T36" fmla="*/ 244140638 w 15490"/>
                <a:gd name="T37" fmla="*/ 2147483647 h 18924"/>
                <a:gd name="T38" fmla="*/ 0 w 15490"/>
                <a:gd name="T39" fmla="*/ 2147483647 h 18924"/>
                <a:gd name="T40" fmla="*/ 0 w 15490"/>
                <a:gd name="T41" fmla="*/ 2147483647 h 18924"/>
                <a:gd name="T42" fmla="*/ 0 w 15490"/>
                <a:gd name="T43" fmla="*/ 2147483647 h 18924"/>
                <a:gd name="T44" fmla="*/ 244140638 w 15490"/>
                <a:gd name="T45" fmla="*/ 2147483647 h 18924"/>
                <a:gd name="T46" fmla="*/ 957031359 w 15490"/>
                <a:gd name="T47" fmla="*/ 2147483647 h 18924"/>
                <a:gd name="T48" fmla="*/ 1904296320 w 15490"/>
                <a:gd name="T49" fmla="*/ 2147483647 h 18924"/>
                <a:gd name="T50" fmla="*/ 2147483647 w 15490"/>
                <a:gd name="T51" fmla="*/ 2147483647 h 18924"/>
                <a:gd name="T52" fmla="*/ 2147483647 w 15490"/>
                <a:gd name="T53" fmla="*/ 1669921311 h 18924"/>
                <a:gd name="T54" fmla="*/ 2147483647 w 15490"/>
                <a:gd name="T55" fmla="*/ 712890306 h 18924"/>
                <a:gd name="T56" fmla="*/ 2147483647 w 15490"/>
                <a:gd name="T57" fmla="*/ 234375003 h 18924"/>
                <a:gd name="T58" fmla="*/ 2147483647 w 15490"/>
                <a:gd name="T59" fmla="*/ 0 h 189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90"/>
                <a:gd name="T91" fmla="*/ 0 h 18924"/>
                <a:gd name="T92" fmla="*/ 15490 w 15490"/>
                <a:gd name="T93" fmla="*/ 18924 h 189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75" name="Shape 360"/>
            <p:cNvSpPr>
              <a:spLocks/>
            </p:cNvSpPr>
            <p:nvPr/>
          </p:nvSpPr>
          <p:spPr bwMode="auto">
            <a:xfrm>
              <a:off x="626775" y="929175"/>
              <a:ext cx="377525" cy="462775"/>
            </a:xfrm>
            <a:custGeom>
              <a:avLst/>
              <a:gdLst>
                <a:gd name="T0" fmla="*/ 2147483647 w 15101"/>
                <a:gd name="T1" fmla="*/ 2147483647 h 18511"/>
                <a:gd name="T2" fmla="*/ 2147483647 w 15101"/>
                <a:gd name="T3" fmla="*/ 2147483647 h 18511"/>
                <a:gd name="T4" fmla="*/ 2147483647 w 15101"/>
                <a:gd name="T5" fmla="*/ 2147483647 h 18511"/>
                <a:gd name="T6" fmla="*/ 2147483647 w 15101"/>
                <a:gd name="T7" fmla="*/ 2147483647 h 18511"/>
                <a:gd name="T8" fmla="*/ 2147483647 w 15101"/>
                <a:gd name="T9" fmla="*/ 2147483647 h 18511"/>
                <a:gd name="T10" fmla="*/ 2147483647 w 15101"/>
                <a:gd name="T11" fmla="*/ 2147483647 h 18511"/>
                <a:gd name="T12" fmla="*/ 2147483647 w 15101"/>
                <a:gd name="T13" fmla="*/ 2147483647 h 18511"/>
                <a:gd name="T14" fmla="*/ 2147483647 w 15101"/>
                <a:gd name="T15" fmla="*/ 2147483647 h 18511"/>
                <a:gd name="T16" fmla="*/ 2147483647 w 15101"/>
                <a:gd name="T17" fmla="*/ 2147483647 h 18511"/>
                <a:gd name="T18" fmla="*/ 2147483647 w 15101"/>
                <a:gd name="T19" fmla="*/ 2147483647 h 18511"/>
                <a:gd name="T20" fmla="*/ 2147483647 w 15101"/>
                <a:gd name="T21" fmla="*/ 2147483647 h 18511"/>
                <a:gd name="T22" fmla="*/ 2147483647 w 15101"/>
                <a:gd name="T23" fmla="*/ 2147483647 h 18511"/>
                <a:gd name="T24" fmla="*/ 2147483647 w 15101"/>
                <a:gd name="T25" fmla="*/ 2147483647 h 18511"/>
                <a:gd name="T26" fmla="*/ 2147483647 w 15101"/>
                <a:gd name="T27" fmla="*/ 2147483647 h 18511"/>
                <a:gd name="T28" fmla="*/ 2147483647 w 15101"/>
                <a:gd name="T29" fmla="*/ 2147483647 h 18511"/>
                <a:gd name="T30" fmla="*/ 2147483647 w 15101"/>
                <a:gd name="T31" fmla="*/ 2147483647 h 18511"/>
                <a:gd name="T32" fmla="*/ 2147483647 w 15101"/>
                <a:gd name="T33" fmla="*/ 2147483647 h 18511"/>
                <a:gd name="T34" fmla="*/ 1201171289 w 15101"/>
                <a:gd name="T35" fmla="*/ 2147483647 h 18511"/>
                <a:gd name="T36" fmla="*/ 722656013 w 15101"/>
                <a:gd name="T37" fmla="*/ 2147483647 h 18511"/>
                <a:gd name="T38" fmla="*/ 244140637 w 15101"/>
                <a:gd name="T39" fmla="*/ 2147483647 h 18511"/>
                <a:gd name="T40" fmla="*/ 9765626 w 15101"/>
                <a:gd name="T41" fmla="*/ 2147483647 h 18511"/>
                <a:gd name="T42" fmla="*/ 9765626 w 15101"/>
                <a:gd name="T43" fmla="*/ 2147483647 h 18511"/>
                <a:gd name="T44" fmla="*/ 9765626 w 15101"/>
                <a:gd name="T45" fmla="*/ 2147483647 h 18511"/>
                <a:gd name="T46" fmla="*/ 244140637 w 15101"/>
                <a:gd name="T47" fmla="*/ 2147483647 h 18511"/>
                <a:gd name="T48" fmla="*/ 722656013 w 15101"/>
                <a:gd name="T49" fmla="*/ 2147483647 h 18511"/>
                <a:gd name="T50" fmla="*/ 1201171289 w 15101"/>
                <a:gd name="T51" fmla="*/ 2147483647 h 18511"/>
                <a:gd name="T52" fmla="*/ 2147483647 w 15101"/>
                <a:gd name="T53" fmla="*/ 2147483647 h 18511"/>
                <a:gd name="T54" fmla="*/ 2147483647 w 15101"/>
                <a:gd name="T55" fmla="*/ 1201171093 h 18511"/>
                <a:gd name="T56" fmla="*/ 2147483647 w 15101"/>
                <a:gd name="T57" fmla="*/ 488281194 h 18511"/>
                <a:gd name="T58" fmla="*/ 2147483647 w 15101"/>
                <a:gd name="T59" fmla="*/ 9765624 h 18511"/>
                <a:gd name="T60" fmla="*/ 2147483647 w 15101"/>
                <a:gd name="T61" fmla="*/ 9765624 h 18511"/>
                <a:gd name="T62" fmla="*/ 2147483647 w 15101"/>
                <a:gd name="T63" fmla="*/ 9765624 h 185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1"/>
                <a:gd name="T97" fmla="*/ 0 h 18511"/>
                <a:gd name="T98" fmla="*/ 15101 w 15101"/>
                <a:gd name="T99" fmla="*/ 18511 h 185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76" name="Shape 361"/>
            <p:cNvSpPr>
              <a:spLocks/>
            </p:cNvSpPr>
            <p:nvPr/>
          </p:nvSpPr>
          <p:spPr bwMode="auto">
            <a:xfrm>
              <a:off x="688900" y="1256150"/>
              <a:ext cx="133975" cy="25"/>
            </a:xfrm>
            <a:custGeom>
              <a:avLst/>
              <a:gdLst>
                <a:gd name="T0" fmla="*/ 2147483647 w 5359"/>
                <a:gd name="T1" fmla="*/ 0 h 1"/>
                <a:gd name="T2" fmla="*/ 0 w 5359"/>
                <a:gd name="T3" fmla="*/ 0 h 1"/>
                <a:gd name="T4" fmla="*/ 0 60000 65536"/>
                <a:gd name="T5" fmla="*/ 0 60000 65536"/>
                <a:gd name="T6" fmla="*/ 0 w 5359"/>
                <a:gd name="T7" fmla="*/ 0 h 1"/>
                <a:gd name="T8" fmla="*/ 5359 w 5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77" name="Shape 362"/>
            <p:cNvSpPr>
              <a:spLocks/>
            </p:cNvSpPr>
            <p:nvPr/>
          </p:nvSpPr>
          <p:spPr bwMode="auto">
            <a:xfrm>
              <a:off x="688900" y="1201350"/>
              <a:ext cx="255750" cy="25"/>
            </a:xfrm>
            <a:custGeom>
              <a:avLst/>
              <a:gdLst>
                <a:gd name="T0" fmla="*/ 2147483647 w 10230"/>
                <a:gd name="T1" fmla="*/ 9765623 h 1"/>
                <a:gd name="T2" fmla="*/ 0 w 10230"/>
                <a:gd name="T3" fmla="*/ 9765623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78" name="Shape 363"/>
            <p:cNvSpPr>
              <a:spLocks/>
            </p:cNvSpPr>
            <p:nvPr/>
          </p:nvSpPr>
          <p:spPr bwMode="auto">
            <a:xfrm>
              <a:off x="688900" y="1145950"/>
              <a:ext cx="255750" cy="25"/>
            </a:xfrm>
            <a:custGeom>
              <a:avLst/>
              <a:gdLst>
                <a:gd name="T0" fmla="*/ 2147483647 w 10230"/>
                <a:gd name="T1" fmla="*/ 0 h 1"/>
                <a:gd name="T2" fmla="*/ 0 w 10230"/>
                <a:gd name="T3" fmla="*/ 0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79" name="Shape 364"/>
            <p:cNvSpPr>
              <a:spLocks/>
            </p:cNvSpPr>
            <p:nvPr/>
          </p:nvSpPr>
          <p:spPr bwMode="auto">
            <a:xfrm>
              <a:off x="688900" y="1090525"/>
              <a:ext cx="255750" cy="25"/>
            </a:xfrm>
            <a:custGeom>
              <a:avLst/>
              <a:gdLst>
                <a:gd name="T0" fmla="*/ 2147483647 w 10230"/>
                <a:gd name="T1" fmla="*/ 9765623 h 1"/>
                <a:gd name="T2" fmla="*/ 0 w 10230"/>
                <a:gd name="T3" fmla="*/ 9765623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280" name="Shape 365"/>
            <p:cNvSpPr>
              <a:spLocks/>
            </p:cNvSpPr>
            <p:nvPr/>
          </p:nvSpPr>
          <p:spPr bwMode="auto">
            <a:xfrm>
              <a:off x="920250" y="929175"/>
              <a:ext cx="84050" cy="84050"/>
            </a:xfrm>
            <a:custGeom>
              <a:avLst/>
              <a:gdLst>
                <a:gd name="T0" fmla="*/ 9765625 w 3362"/>
                <a:gd name="T1" fmla="*/ 2147483647 h 3362"/>
                <a:gd name="T2" fmla="*/ 9765625 w 3362"/>
                <a:gd name="T3" fmla="*/ 9765625 h 3362"/>
                <a:gd name="T4" fmla="*/ 2147483647 w 3362"/>
                <a:gd name="T5" fmla="*/ 2147483647 h 3362"/>
                <a:gd name="T6" fmla="*/ 2147483647 w 3362"/>
                <a:gd name="T7" fmla="*/ 2147483647 h 3362"/>
                <a:gd name="T8" fmla="*/ 2147483647 w 3362"/>
                <a:gd name="T9" fmla="*/ 2147483647 h 3362"/>
                <a:gd name="T10" fmla="*/ 2147483647 w 3362"/>
                <a:gd name="T11" fmla="*/ 2147483647 h 3362"/>
                <a:gd name="T12" fmla="*/ 2147483647 w 3362"/>
                <a:gd name="T13" fmla="*/ 2147483647 h 3362"/>
                <a:gd name="T14" fmla="*/ 2147483647 w 3362"/>
                <a:gd name="T15" fmla="*/ 2147483647 h 3362"/>
                <a:gd name="T16" fmla="*/ 2147483647 w 3362"/>
                <a:gd name="T17" fmla="*/ 2147483647 h 3362"/>
                <a:gd name="T18" fmla="*/ 1201171251 w 3362"/>
                <a:gd name="T19" fmla="*/ 2147483647 h 3362"/>
                <a:gd name="T20" fmla="*/ 488281258 w 3362"/>
                <a:gd name="T21" fmla="*/ 2147483647 h 3362"/>
                <a:gd name="T22" fmla="*/ 9765625 w 3362"/>
                <a:gd name="T23" fmla="*/ 2147483647 h 3362"/>
                <a:gd name="T24" fmla="*/ 9765625 w 3362"/>
                <a:gd name="T25" fmla="*/ 2147483647 h 3362"/>
                <a:gd name="T26" fmla="*/ 9765625 w 3362"/>
                <a:gd name="T27" fmla="*/ 2147483647 h 33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62"/>
                <a:gd name="T43" fmla="*/ 0 h 3362"/>
                <a:gd name="T44" fmla="*/ 3362 w 3362"/>
                <a:gd name="T45" fmla="*/ 3362 h 33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>
              <a:solidFill>
                <a:srgbClr val="3381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99"/>
          <p:cNvSpPr>
            <a:spLocks noChangeArrowheads="1"/>
          </p:cNvSpPr>
          <p:nvPr/>
        </p:nvSpPr>
        <p:spPr bwMode="auto">
          <a:xfrm>
            <a:off x="4860925" y="1212850"/>
            <a:ext cx="2470150" cy="2470150"/>
          </a:xfrm>
          <a:prstGeom prst="ellipse">
            <a:avLst/>
          </a:prstGeom>
          <a:noFill/>
          <a:ln w="9525">
            <a:solidFill>
              <a:srgbClr val="CFD8DC"/>
            </a:solidFill>
            <a:prstDash val="dash"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sp>
        <p:nvSpPr>
          <p:cNvPr id="12291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533400" y="1882775"/>
            <a:ext cx="4016375" cy="1546225"/>
          </a:xfrm>
        </p:spPr>
        <p:txBody>
          <a:bodyPr/>
          <a:lstStyle/>
          <a:p>
            <a:pPr algn="r" eaLnBrk="1" hangingPunct="1">
              <a:buClr>
                <a:srgbClr val="0091EA"/>
              </a:buClr>
              <a:buFont typeface="Roboto Slab"/>
              <a:buNone/>
            </a:pPr>
            <a: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Patient</a:t>
            </a:r>
            <a:b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altLang="en-US" sz="6000" b="1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Safety</a:t>
            </a:r>
          </a:p>
        </p:txBody>
      </p:sp>
      <p:sp>
        <p:nvSpPr>
          <p:cNvPr id="12292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323850" y="3676650"/>
            <a:ext cx="4254500" cy="1047750"/>
          </a:xfrm>
        </p:spPr>
        <p:txBody>
          <a:bodyPr/>
          <a:lstStyle/>
          <a:p>
            <a:pPr algn="r" eaLnBrk="1" hangingPunct="1">
              <a:buClr>
                <a:srgbClr val="CFD8DC"/>
              </a:buClr>
            </a:pPr>
            <a:r>
              <a:rPr lang="en-GB" altLang="en-US" sz="3200" smtClean="0">
                <a:solidFill>
                  <a:srgbClr val="263238"/>
                </a:solidFill>
                <a:latin typeface="Source Sans Pro" pitchFamily="34" charset="0"/>
                <a:cs typeface="Arial" pitchFamily="34" charset="0"/>
                <a:sym typeface="Source Sans Pro" pitchFamily="34" charset="0"/>
              </a:rPr>
              <a:t>Positive Patient ID via wristband barcodes</a:t>
            </a:r>
          </a:p>
        </p:txBody>
      </p:sp>
      <p:cxnSp>
        <p:nvCxnSpPr>
          <p:cNvPr id="12293" name="Shape 102"/>
          <p:cNvCxnSpPr>
            <a:cxnSpLocks noChangeShapeType="1"/>
          </p:cNvCxnSpPr>
          <p:nvPr/>
        </p:nvCxnSpPr>
        <p:spPr bwMode="auto">
          <a:xfrm rot="10800000" flipH="1">
            <a:off x="6281738" y="704850"/>
            <a:ext cx="122237" cy="519113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2294" name="Shape 103"/>
          <p:cNvCxnSpPr>
            <a:cxnSpLocks noChangeShapeType="1"/>
          </p:cNvCxnSpPr>
          <p:nvPr/>
        </p:nvCxnSpPr>
        <p:spPr bwMode="auto">
          <a:xfrm flipH="1">
            <a:off x="7134225" y="1482725"/>
            <a:ext cx="331788" cy="268288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cxnSp>
        <p:nvCxnSpPr>
          <p:cNvPr id="12295" name="Shape 104"/>
          <p:cNvCxnSpPr>
            <a:cxnSpLocks noChangeShapeType="1"/>
            <a:endCxn id="12290" idx="6"/>
          </p:cNvCxnSpPr>
          <p:nvPr/>
        </p:nvCxnSpPr>
        <p:spPr bwMode="auto">
          <a:xfrm flipH="1">
            <a:off x="7331075" y="2439988"/>
            <a:ext cx="1123950" cy="7937"/>
          </a:xfrm>
          <a:prstGeom prst="straightConnector1">
            <a:avLst/>
          </a:prstGeom>
          <a:noFill/>
          <a:ln w="9525">
            <a:solidFill>
              <a:srgbClr val="CFD8DC"/>
            </a:solidFill>
            <a:round/>
            <a:headEnd type="none" w="lg" len="lg"/>
            <a:tailEnd type="none" w="lg" len="lg"/>
          </a:ln>
        </p:spPr>
      </p:cxnSp>
      <p:sp>
        <p:nvSpPr>
          <p:cNvPr id="12296" name="Shape 105"/>
          <p:cNvSpPr>
            <a:spLocks noChangeArrowheads="1"/>
          </p:cNvSpPr>
          <p:nvPr/>
        </p:nvSpPr>
        <p:spPr bwMode="auto">
          <a:xfrm>
            <a:off x="5057775" y="1409700"/>
            <a:ext cx="2076450" cy="2076450"/>
          </a:xfrm>
          <a:prstGeom prst="ellipse">
            <a:avLst/>
          </a:prstGeom>
          <a:noFill/>
          <a:ln w="19050">
            <a:solidFill>
              <a:srgbClr val="CFD8DC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 altLang="en-US"/>
          </a:p>
        </p:txBody>
      </p:sp>
      <p:grpSp>
        <p:nvGrpSpPr>
          <p:cNvPr id="12297" name="Shape 106"/>
          <p:cNvGrpSpPr>
            <a:grpSpLocks/>
          </p:cNvGrpSpPr>
          <p:nvPr/>
        </p:nvGrpSpPr>
        <p:grpSpPr bwMode="auto">
          <a:xfrm>
            <a:off x="5516563" y="1900238"/>
            <a:ext cx="1157287" cy="1087437"/>
            <a:chOff x="5972700" y="2330200"/>
            <a:chExt cx="411625" cy="387275"/>
          </a:xfrm>
        </p:grpSpPr>
        <p:sp>
          <p:nvSpPr>
            <p:cNvPr id="12298" name="Shape 107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2147483647 h 8793"/>
                <a:gd name="T4" fmla="*/ 2147483647 w 3922"/>
                <a:gd name="T5" fmla="*/ 2147483647 h 8793"/>
                <a:gd name="T6" fmla="*/ 2147483647 w 3922"/>
                <a:gd name="T7" fmla="*/ 0 h 8793"/>
                <a:gd name="T8" fmla="*/ 0 w 3922"/>
                <a:gd name="T9" fmla="*/ 0 h 8793"/>
                <a:gd name="T10" fmla="*/ 2147483647 w 3922"/>
                <a:gd name="T11" fmla="*/ 2147483647 h 8793"/>
                <a:gd name="T12" fmla="*/ 2147483647 w 3922"/>
                <a:gd name="T13" fmla="*/ 2147483647 h 8793"/>
                <a:gd name="T14" fmla="*/ 2147483647 w 3922"/>
                <a:gd name="T15" fmla="*/ 2147483647 h 8793"/>
                <a:gd name="T16" fmla="*/ 2147483647 w 3922"/>
                <a:gd name="T17" fmla="*/ 2147483647 h 8793"/>
                <a:gd name="T18" fmla="*/ 2147483647 w 3922"/>
                <a:gd name="T19" fmla="*/ 2147483647 h 8793"/>
                <a:gd name="T20" fmla="*/ 2147483647 w 3922"/>
                <a:gd name="T21" fmla="*/ 2147483647 h 8793"/>
                <a:gd name="T22" fmla="*/ 2147483647 w 3922"/>
                <a:gd name="T23" fmla="*/ 2147483647 h 8793"/>
                <a:gd name="T24" fmla="*/ 2147483647 w 3922"/>
                <a:gd name="T25" fmla="*/ 2147483647 h 8793"/>
                <a:gd name="T26" fmla="*/ 2147483647 w 3922"/>
                <a:gd name="T27" fmla="*/ 2147483647 h 8793"/>
                <a:gd name="T28" fmla="*/ 2147483647 w 3922"/>
                <a:gd name="T29" fmla="*/ 2147483647 h 8793"/>
                <a:gd name="T30" fmla="*/ 2147483647 w 3922"/>
                <a:gd name="T31" fmla="*/ 2147483647 h 8793"/>
                <a:gd name="T32" fmla="*/ 2147483647 w 3922"/>
                <a:gd name="T33" fmla="*/ 2147483647 h 8793"/>
                <a:gd name="T34" fmla="*/ 2147483647 w 3922"/>
                <a:gd name="T35" fmla="*/ 2147483647 h 8793"/>
                <a:gd name="T36" fmla="*/ 2147483647 w 3922"/>
                <a:gd name="T37" fmla="*/ 2147483647 h 8793"/>
                <a:gd name="T38" fmla="*/ 2147483647 w 3922"/>
                <a:gd name="T39" fmla="*/ 2147483647 h 8793"/>
                <a:gd name="T40" fmla="*/ 2147483647 w 3922"/>
                <a:gd name="T41" fmla="*/ 2147483647 h 8793"/>
                <a:gd name="T42" fmla="*/ 2147483647 w 3922"/>
                <a:gd name="T43" fmla="*/ 2147483647 h 8793"/>
                <a:gd name="T44" fmla="*/ 2147483647 w 3922"/>
                <a:gd name="T45" fmla="*/ 2147483647 h 8793"/>
                <a:gd name="T46" fmla="*/ 2147483647 w 3922"/>
                <a:gd name="T47" fmla="*/ 2147483647 h 8793"/>
                <a:gd name="T48" fmla="*/ 2147483647 w 3922"/>
                <a:gd name="T49" fmla="*/ 2147483647 h 8793"/>
                <a:gd name="T50" fmla="*/ 2147483647 w 3922"/>
                <a:gd name="T51" fmla="*/ 2147483647 h 8793"/>
                <a:gd name="T52" fmla="*/ 2147483647 w 3922"/>
                <a:gd name="T53" fmla="*/ 2147483647 h 8793"/>
                <a:gd name="T54" fmla="*/ 2147483647 w 3922"/>
                <a:gd name="T55" fmla="*/ 2147483647 h 8793"/>
                <a:gd name="T56" fmla="*/ 2147483647 w 3922"/>
                <a:gd name="T57" fmla="*/ 2147483647 h 8793"/>
                <a:gd name="T58" fmla="*/ 2147483647 w 3922"/>
                <a:gd name="T59" fmla="*/ 2147483647 h 8793"/>
                <a:gd name="T60" fmla="*/ 2147483647 w 3922"/>
                <a:gd name="T61" fmla="*/ 2147483647 h 8793"/>
                <a:gd name="T62" fmla="*/ 2147483647 w 3922"/>
                <a:gd name="T63" fmla="*/ 2147483647 h 8793"/>
                <a:gd name="T64" fmla="*/ 2147483647 w 3922"/>
                <a:gd name="T65" fmla="*/ 2147483647 h 8793"/>
                <a:gd name="T66" fmla="*/ 2147483647 w 3922"/>
                <a:gd name="T67" fmla="*/ 2147483647 h 8793"/>
                <a:gd name="T68" fmla="*/ 2147483647 w 3922"/>
                <a:gd name="T69" fmla="*/ 2147483647 h 8793"/>
                <a:gd name="T70" fmla="*/ 2147483647 w 3922"/>
                <a:gd name="T71" fmla="*/ 2147483647 h 8793"/>
                <a:gd name="T72" fmla="*/ 2147483647 w 3922"/>
                <a:gd name="T73" fmla="*/ 2147483647 h 8793"/>
                <a:gd name="T74" fmla="*/ 2147483647 w 3922"/>
                <a:gd name="T75" fmla="*/ 2147483647 h 8793"/>
                <a:gd name="T76" fmla="*/ 2147483647 w 3922"/>
                <a:gd name="T77" fmla="*/ 2147483647 h 8793"/>
                <a:gd name="T78" fmla="*/ 2147483647 w 3922"/>
                <a:gd name="T79" fmla="*/ 2147483647 h 8793"/>
                <a:gd name="T80" fmla="*/ 2147483647 w 3922"/>
                <a:gd name="T81" fmla="*/ 2147483647 h 8793"/>
                <a:gd name="T82" fmla="*/ 2147483647 w 3922"/>
                <a:gd name="T83" fmla="*/ 2147483647 h 8793"/>
                <a:gd name="T84" fmla="*/ 2147483647 w 3922"/>
                <a:gd name="T85" fmla="*/ 2147483647 h 8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22"/>
                <a:gd name="T130" fmla="*/ 0 h 8793"/>
                <a:gd name="T131" fmla="*/ 3922 w 3922"/>
                <a:gd name="T132" fmla="*/ 8793 h 87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>
              <a:solidFill>
                <a:srgbClr val="0091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2299" name="Shape 108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2147483647 w 12252"/>
                <a:gd name="T1" fmla="*/ 2147483647 h 15491"/>
                <a:gd name="T2" fmla="*/ 2147483647 w 12252"/>
                <a:gd name="T3" fmla="*/ 2147483647 h 15491"/>
                <a:gd name="T4" fmla="*/ 2147483647 w 12252"/>
                <a:gd name="T5" fmla="*/ 2147483647 h 15491"/>
                <a:gd name="T6" fmla="*/ 2147483647 w 12252"/>
                <a:gd name="T7" fmla="*/ 2147483647 h 15491"/>
                <a:gd name="T8" fmla="*/ 2147483647 w 12252"/>
                <a:gd name="T9" fmla="*/ 2147483647 h 15491"/>
                <a:gd name="T10" fmla="*/ 2147483647 w 12252"/>
                <a:gd name="T11" fmla="*/ 2147483647 h 15491"/>
                <a:gd name="T12" fmla="*/ 2147483647 w 12252"/>
                <a:gd name="T13" fmla="*/ 2147483647 h 15491"/>
                <a:gd name="T14" fmla="*/ 2147483647 w 12252"/>
                <a:gd name="T15" fmla="*/ 2147483647 h 15491"/>
                <a:gd name="T16" fmla="*/ 2147483647 w 12252"/>
                <a:gd name="T17" fmla="*/ 2147483647 h 15491"/>
                <a:gd name="T18" fmla="*/ 2147483647 w 12252"/>
                <a:gd name="T19" fmla="*/ 2147483647 h 15491"/>
                <a:gd name="T20" fmla="*/ 2147483647 w 12252"/>
                <a:gd name="T21" fmla="*/ 2147483647 h 15491"/>
                <a:gd name="T22" fmla="*/ 2147483647 w 12252"/>
                <a:gd name="T23" fmla="*/ 2147483647 h 15491"/>
                <a:gd name="T24" fmla="*/ 2147483647 w 12252"/>
                <a:gd name="T25" fmla="*/ 2147483647 h 15491"/>
                <a:gd name="T26" fmla="*/ 2147483647 w 12252"/>
                <a:gd name="T27" fmla="*/ 2147483647 h 15491"/>
                <a:gd name="T28" fmla="*/ 2147483647 w 12252"/>
                <a:gd name="T29" fmla="*/ 2147483647 h 15491"/>
                <a:gd name="T30" fmla="*/ 2147483647 w 12252"/>
                <a:gd name="T31" fmla="*/ 2147483647 h 15491"/>
                <a:gd name="T32" fmla="*/ 2147483647 w 12252"/>
                <a:gd name="T33" fmla="*/ 2147483647 h 15491"/>
                <a:gd name="T34" fmla="*/ 2147483647 w 12252"/>
                <a:gd name="T35" fmla="*/ 2147483647 h 15491"/>
                <a:gd name="T36" fmla="*/ 2147483647 w 12252"/>
                <a:gd name="T37" fmla="*/ 2147483647 h 15491"/>
                <a:gd name="T38" fmla="*/ 2147483647 w 12252"/>
                <a:gd name="T39" fmla="*/ 2147483647 h 15491"/>
                <a:gd name="T40" fmla="*/ 2147483647 w 12252"/>
                <a:gd name="T41" fmla="*/ 2147483647 h 15491"/>
                <a:gd name="T42" fmla="*/ 2147483647 w 12252"/>
                <a:gd name="T43" fmla="*/ 2147483647 h 15491"/>
                <a:gd name="T44" fmla="*/ 2147483647 w 12252"/>
                <a:gd name="T45" fmla="*/ 2147483647 h 15491"/>
                <a:gd name="T46" fmla="*/ 2147483647 w 12252"/>
                <a:gd name="T47" fmla="*/ 2147483647 h 15491"/>
                <a:gd name="T48" fmla="*/ 2147483647 w 12252"/>
                <a:gd name="T49" fmla="*/ 2147483647 h 15491"/>
                <a:gd name="T50" fmla="*/ 2147483647 w 12252"/>
                <a:gd name="T51" fmla="*/ 2147483647 h 15491"/>
                <a:gd name="T52" fmla="*/ 2147483647 w 12252"/>
                <a:gd name="T53" fmla="*/ 2147483647 h 15491"/>
                <a:gd name="T54" fmla="*/ 2147483647 w 12252"/>
                <a:gd name="T55" fmla="*/ 2147483647 h 15491"/>
                <a:gd name="T56" fmla="*/ 2147483647 w 12252"/>
                <a:gd name="T57" fmla="*/ 2147483647 h 15491"/>
                <a:gd name="T58" fmla="*/ 2147483647 w 12252"/>
                <a:gd name="T59" fmla="*/ 2147483647 h 15491"/>
                <a:gd name="T60" fmla="*/ 2147483647 w 12252"/>
                <a:gd name="T61" fmla="*/ 2147483647 h 15491"/>
                <a:gd name="T62" fmla="*/ 2147483647 w 12252"/>
                <a:gd name="T63" fmla="*/ 2147483647 h 15491"/>
                <a:gd name="T64" fmla="*/ 2147483647 w 12252"/>
                <a:gd name="T65" fmla="*/ 2147483647 h 15491"/>
                <a:gd name="T66" fmla="*/ 2147483647 w 12252"/>
                <a:gd name="T67" fmla="*/ 2147483647 h 15491"/>
                <a:gd name="T68" fmla="*/ 2147483647 w 12252"/>
                <a:gd name="T69" fmla="*/ 2147483647 h 15491"/>
                <a:gd name="T70" fmla="*/ 2147483647 w 12252"/>
                <a:gd name="T71" fmla="*/ 2147483647 h 15491"/>
                <a:gd name="T72" fmla="*/ 2147483647 w 12252"/>
                <a:gd name="T73" fmla="*/ 2147483647 h 15491"/>
                <a:gd name="T74" fmla="*/ 2147483647 w 12252"/>
                <a:gd name="T75" fmla="*/ 2147483647 h 15491"/>
                <a:gd name="T76" fmla="*/ 2147483647 w 12252"/>
                <a:gd name="T77" fmla="*/ 2147483647 h 15491"/>
                <a:gd name="T78" fmla="*/ 2147483647 w 12252"/>
                <a:gd name="T79" fmla="*/ 2147483647 h 15491"/>
                <a:gd name="T80" fmla="*/ 2147483647 w 12252"/>
                <a:gd name="T81" fmla="*/ 2147483647 h 15491"/>
                <a:gd name="T82" fmla="*/ 2147483647 w 12252"/>
                <a:gd name="T83" fmla="*/ 2147483647 h 15491"/>
                <a:gd name="T84" fmla="*/ 2147483647 w 12252"/>
                <a:gd name="T85" fmla="*/ 2147483647 h 15491"/>
                <a:gd name="T86" fmla="*/ 2147483647 w 12252"/>
                <a:gd name="T87" fmla="*/ 2147483647 h 154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52"/>
                <a:gd name="T133" fmla="*/ 0 h 15491"/>
                <a:gd name="T134" fmla="*/ 12252 w 12252"/>
                <a:gd name="T135" fmla="*/ 15491 h 154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>
              <a:solidFill>
                <a:srgbClr val="0091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3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Towards Electronic Systems</a:t>
            </a: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1042988" y="1412875"/>
            <a:ext cx="3241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spcBef>
                <a:spcPts val="600"/>
              </a:spcBef>
              <a:buClr>
                <a:srgbClr val="CFD8DC"/>
              </a:buClr>
              <a:buFont typeface="Source Sans Pro" pitchFamily="34" charset="0"/>
              <a:buNone/>
            </a:pPr>
            <a:r>
              <a:rPr lang="en-GB" altLang="en-US" sz="2800">
                <a:solidFill>
                  <a:srgbClr val="263238"/>
                </a:solidFill>
                <a:sym typeface="Source Sans Pro" pitchFamily="34" charset="0"/>
              </a:rPr>
              <a:t>Where are they?</a:t>
            </a:r>
          </a:p>
        </p:txBody>
      </p:sp>
      <p:pic>
        <p:nvPicPr>
          <p:cNvPr id="13316" name="Picture 2" descr="C:\Users\peterw\Pictures\The_John_Radcliffe_Hosp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33337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peterw\AppData\Local\Microsoft\Windows\Temporary Internet Files\Content.Outlook\95X862GZ\West W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12875"/>
            <a:ext cx="333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Inline images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789363"/>
            <a:ext cx="33528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860925" y="4649788"/>
            <a:ext cx="431800" cy="138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16688" y="1268413"/>
            <a:ext cx="142875" cy="4318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7019925" y="4856163"/>
            <a:ext cx="144463" cy="373062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221288" y="5373688"/>
            <a:ext cx="431800" cy="1365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3" name="Circular Arrow 12"/>
          <p:cNvSpPr/>
          <p:nvPr/>
        </p:nvSpPr>
        <p:spPr>
          <a:xfrm rot="19741588">
            <a:off x="7658100" y="5032375"/>
            <a:ext cx="576263" cy="681038"/>
          </a:xfrm>
          <a:prstGeom prst="circularArrow">
            <a:avLst>
              <a:gd name="adj1" fmla="val 15746"/>
              <a:gd name="adj2" fmla="val 1142319"/>
              <a:gd name="adj3" fmla="val 18735580"/>
              <a:gd name="adj4" fmla="val 13699094"/>
              <a:gd name="adj5" fmla="val 12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93"/>
          <p:cNvSpPr txBox="1">
            <a:spLocks noGrp="1"/>
          </p:cNvSpPr>
          <p:nvPr>
            <p:ph type="title"/>
          </p:nvPr>
        </p:nvSpPr>
        <p:spPr>
          <a:xfrm>
            <a:off x="785813" y="411163"/>
            <a:ext cx="7572375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91EA"/>
              </a:buClr>
              <a:buFont typeface="Roboto Slab"/>
              <a:buNone/>
            </a:pPr>
            <a:r>
              <a:rPr lang="en-US" altLang="en-US" sz="200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The SEND Design Process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850" y="4068763"/>
            <a:ext cx="85693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28613" y="2705100"/>
            <a:ext cx="28749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/>
              <a:t> </a:t>
            </a:r>
            <a:r>
              <a:rPr lang="en-GB" altLang="en-US" sz="1600">
                <a:latin typeface="Roboto Slab"/>
              </a:rPr>
              <a:t>Analyse current clinical process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1600">
                <a:latin typeface="Roboto Slab"/>
              </a:rPr>
              <a:t> Assess market-leading systems</a:t>
            </a:r>
          </a:p>
          <a:p>
            <a:endParaRPr lang="en-GB" altLang="en-US"/>
          </a:p>
          <a:p>
            <a:pPr>
              <a:buFont typeface="Wingdings" pitchFamily="2" charset="2"/>
              <a:buChar char="Ø"/>
            </a:pPr>
            <a:endParaRPr lang="en-GB" altLang="en-US"/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1979613" y="4492625"/>
            <a:ext cx="2863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z="1600"/>
              <a:t> Develop initial specification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1600"/>
              <a:t> Develop User stories</a:t>
            </a: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3635375" y="3298825"/>
            <a:ext cx="173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>
                <a:latin typeface="Roboto Slab"/>
              </a:rPr>
              <a:t>Initial prototyping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5148263" y="4357688"/>
            <a:ext cx="124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>
                <a:latin typeface="Roboto Slab"/>
              </a:rPr>
              <a:t>Pilot testing</a:t>
            </a:r>
          </a:p>
          <a:p>
            <a:r>
              <a:rPr lang="en-GB" altLang="en-US" sz="1600">
                <a:latin typeface="Roboto Slab"/>
              </a:rPr>
              <a:t>(2 Wards)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7524750" y="3348038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>
                <a:latin typeface="Roboto Slab"/>
              </a:rPr>
              <a:t>Redesign</a:t>
            </a: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5219700" y="5508625"/>
            <a:ext cx="3819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z="1600">
                <a:latin typeface="Roboto Slab"/>
              </a:rPr>
              <a:t> Measurement and mitigation of errors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1600">
                <a:latin typeface="Roboto Slab"/>
              </a:rPr>
              <a:t> Amend User Stories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76375" y="3708400"/>
            <a:ext cx="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03575" y="4068763"/>
            <a:ext cx="0" cy="360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27538" y="3708400"/>
            <a:ext cx="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24525" y="4068763"/>
            <a:ext cx="0" cy="360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56550" y="3708400"/>
            <a:ext cx="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6732240" y="4284965"/>
            <a:ext cx="288032" cy="2160240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00113" y="4065588"/>
            <a:ext cx="0" cy="152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26"/>
          <p:cNvSpPr txBox="1">
            <a:spLocks noChangeArrowheads="1"/>
          </p:cNvSpPr>
          <p:nvPr/>
        </p:nvSpPr>
        <p:spPr bwMode="auto">
          <a:xfrm>
            <a:off x="107950" y="5724525"/>
            <a:ext cx="4727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z="1600">
                <a:latin typeface="Roboto Slab"/>
              </a:rPr>
              <a:t>Develop evidence base for e-observations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1600">
                <a:latin typeface="Roboto Slab"/>
              </a:rPr>
              <a:t> Barriers and enablers of successful intervention</a:t>
            </a:r>
          </a:p>
          <a:p>
            <a:endParaRPr lang="en-GB" altLang="en-US"/>
          </a:p>
        </p:txBody>
      </p:sp>
      <p:pic>
        <p:nvPicPr>
          <p:cNvPr id="1435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341438"/>
            <a:ext cx="15017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317625"/>
            <a:ext cx="15843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395</Words>
  <Application>Microsoft Office PowerPoint</Application>
  <PresentationFormat>On-screen Show (4:3)</PresentationFormat>
  <Paragraphs>96</Paragraphs>
  <Slides>25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Pro</vt:lpstr>
      <vt:lpstr>Roboto Slab</vt:lpstr>
      <vt:lpstr>Wingdings</vt:lpstr>
      <vt:lpstr>Bradley Hand ITC</vt:lpstr>
      <vt:lpstr>Symbol</vt:lpstr>
      <vt:lpstr>Quicksand</vt:lpstr>
      <vt:lpstr>Cordelia template</vt:lpstr>
      <vt:lpstr>Slide 1</vt:lpstr>
      <vt:lpstr>The Problem</vt:lpstr>
      <vt:lpstr>Slide 3</vt:lpstr>
      <vt:lpstr>Slide 4</vt:lpstr>
      <vt:lpstr>Fast Data Entry</vt:lpstr>
      <vt:lpstr>Easy Data Review</vt:lpstr>
      <vt:lpstr>Patient Safety</vt:lpstr>
      <vt:lpstr>Towards Electronic Systems</vt:lpstr>
      <vt:lpstr>The SEND Design Process</vt:lpstr>
      <vt:lpstr>SEND</vt:lpstr>
      <vt:lpstr>Slide 11</vt:lpstr>
      <vt:lpstr>Slide 12</vt:lpstr>
      <vt:lpstr>Structured implementation strategy</vt:lpstr>
      <vt:lpstr>900,000+</vt:lpstr>
      <vt:lpstr>1200+</vt:lpstr>
      <vt:lpstr>Slide 16</vt:lpstr>
      <vt:lpstr>Slide 17</vt:lpstr>
      <vt:lpstr>iSEND</vt:lpstr>
      <vt:lpstr>Technology Implementation Study (TIE)</vt:lpstr>
      <vt:lpstr>e-Health Innovation </vt:lpstr>
      <vt:lpstr>Trend Information</vt:lpstr>
      <vt:lpstr>Cohort and Personalised Models</vt:lpstr>
      <vt:lpstr>Cohort and Personalised Models</vt:lpstr>
      <vt:lpstr>Slide 24</vt:lpstr>
      <vt:lpstr>Acknowledgment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OTEST</dc:creator>
  <cp:lastModifiedBy>DAVE</cp:lastModifiedBy>
  <cp:revision>54</cp:revision>
  <dcterms:modified xsi:type="dcterms:W3CDTF">2015-06-17T06:53:50Z</dcterms:modified>
</cp:coreProperties>
</file>