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58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2864-8710-4BFE-A66F-21B7B746CC1C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8FA0-C9D7-4B3B-AF80-8171F287E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196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2864-8710-4BFE-A66F-21B7B746CC1C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8FA0-C9D7-4B3B-AF80-8171F287E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04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2864-8710-4BFE-A66F-21B7B746CC1C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8FA0-C9D7-4B3B-AF80-8171F287E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04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2864-8710-4BFE-A66F-21B7B746CC1C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8FA0-C9D7-4B3B-AF80-8171F287E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28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2864-8710-4BFE-A66F-21B7B746CC1C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8FA0-C9D7-4B3B-AF80-8171F287E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70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2864-8710-4BFE-A66F-21B7B746CC1C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8FA0-C9D7-4B3B-AF80-8171F287E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27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2864-8710-4BFE-A66F-21B7B746CC1C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8FA0-C9D7-4B3B-AF80-8171F287E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2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2864-8710-4BFE-A66F-21B7B746CC1C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8FA0-C9D7-4B3B-AF80-8171F287E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28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2864-8710-4BFE-A66F-21B7B746CC1C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8FA0-C9D7-4B3B-AF80-8171F287E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94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2864-8710-4BFE-A66F-21B7B746CC1C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8FA0-C9D7-4B3B-AF80-8171F287E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85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2864-8710-4BFE-A66F-21B7B746CC1C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8FA0-C9D7-4B3B-AF80-8171F287E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69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72864-8710-4BFE-A66F-21B7B746CC1C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A8FA0-C9D7-4B3B-AF80-8171F287E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93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psychTools/vignettes/factor.pdf" TargetMode="External"/><Relationship Id="rId2" Type="http://schemas.openxmlformats.org/officeDocument/2006/relationships/hyperlink" Target="https://stats.idre.ucla.edu/r/seminars/rsem/#s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avaan.ugent.b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Using the </a:t>
            </a:r>
            <a:r>
              <a:rPr lang="en-GB" dirty="0" err="1" smtClean="0"/>
              <a:t>lavaan</a:t>
            </a:r>
            <a:r>
              <a:rPr lang="en-GB" dirty="0" smtClean="0"/>
              <a:t> package</a:t>
            </a:r>
            <a:br>
              <a:rPr lang="en-GB" dirty="0" smtClean="0"/>
            </a:br>
            <a:r>
              <a:rPr lang="en-GB" sz="4000" dirty="0" smtClean="0"/>
              <a:t>R-</a:t>
            </a:r>
            <a:r>
              <a:rPr lang="en-GB" sz="4000" dirty="0" err="1" smtClean="0"/>
              <a:t>thritis</a:t>
            </a:r>
            <a:r>
              <a:rPr lang="en-GB" sz="4000" dirty="0" smtClean="0"/>
              <a:t> 21.5.21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James Gwinnutt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464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lavaan</a:t>
            </a:r>
            <a:r>
              <a:rPr lang="en-GB" dirty="0" smtClean="0"/>
              <a:t> [5]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err="1" smtClean="0"/>
              <a:t>model</a:t>
            </a:r>
            <a:r>
              <a:rPr lang="es-ES" dirty="0" smtClean="0"/>
              <a:t> &lt;- '</a:t>
            </a:r>
          </a:p>
          <a:p>
            <a:pPr marL="0" indent="0">
              <a:buNone/>
            </a:pPr>
            <a:r>
              <a:rPr lang="es-ES" dirty="0" smtClean="0"/>
              <a:t>          # </a:t>
            </a:r>
            <a:r>
              <a:rPr lang="es-ES" dirty="0" err="1" smtClean="0"/>
              <a:t>measurment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        ind60 =~ x1 + x2 + x3</a:t>
            </a:r>
          </a:p>
          <a:p>
            <a:pPr marL="0" indent="0">
              <a:buNone/>
            </a:pPr>
            <a:r>
              <a:rPr lang="es-ES" dirty="0" smtClean="0"/>
              <a:t>          dem60 =~ y1 + y2 + y3 + y4</a:t>
            </a:r>
          </a:p>
          <a:p>
            <a:pPr marL="0" indent="0">
              <a:buNone/>
            </a:pPr>
            <a:r>
              <a:rPr lang="es-ES" dirty="0" smtClean="0"/>
              <a:t>          dem65 =~ y5 + y6 + y7 + y8</a:t>
            </a:r>
          </a:p>
          <a:p>
            <a:pPr marL="0" indent="0">
              <a:buNone/>
            </a:pPr>
            <a:r>
              <a:rPr lang="es-ES" dirty="0" smtClean="0"/>
              <a:t>          # </a:t>
            </a:r>
            <a:r>
              <a:rPr lang="es-ES" dirty="0" err="1" smtClean="0"/>
              <a:t>regressions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        dem60 ~ ind60</a:t>
            </a:r>
          </a:p>
          <a:p>
            <a:pPr marL="0" indent="0">
              <a:buNone/>
            </a:pPr>
            <a:r>
              <a:rPr lang="es-ES" dirty="0" smtClean="0"/>
              <a:t>          dem65 ~ ind60 + dem60</a:t>
            </a:r>
          </a:p>
          <a:p>
            <a:pPr marL="0" indent="0">
              <a:buNone/>
            </a:pPr>
            <a:r>
              <a:rPr lang="es-ES" dirty="0" smtClean="0"/>
              <a:t>          '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3" b="19118"/>
          <a:stretch/>
        </p:blipFill>
        <p:spPr>
          <a:xfrm>
            <a:off x="5882185" y="673065"/>
            <a:ext cx="6309815" cy="377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53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lavaan</a:t>
            </a:r>
            <a:r>
              <a:rPr lang="en-GB" dirty="0" smtClean="0"/>
              <a:t> [6]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Once defined, you fit the model using a dataset</a:t>
            </a:r>
          </a:p>
          <a:p>
            <a:r>
              <a:rPr lang="en-GB" dirty="0" smtClean="0"/>
              <a:t>This is done with the </a:t>
            </a:r>
            <a:r>
              <a:rPr lang="en-GB" dirty="0" err="1" smtClean="0"/>
              <a:t>sem</a:t>
            </a:r>
            <a:r>
              <a:rPr lang="en-GB" dirty="0" smtClean="0"/>
              <a:t>() function or </a:t>
            </a:r>
            <a:r>
              <a:rPr lang="en-GB" dirty="0" err="1" smtClean="0"/>
              <a:t>cfa</a:t>
            </a:r>
            <a:r>
              <a:rPr lang="en-GB" dirty="0" smtClean="0"/>
              <a:t>() function: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fit &lt;- </a:t>
            </a:r>
            <a:r>
              <a:rPr lang="en-GB" dirty="0" err="1" smtClean="0"/>
              <a:t>sem</a:t>
            </a:r>
            <a:r>
              <a:rPr lang="en-GB" dirty="0" smtClean="0"/>
              <a:t>(model, data=</a:t>
            </a:r>
            <a:r>
              <a:rPr lang="en-GB" dirty="0" err="1" smtClean="0"/>
              <a:t>PoliticalDemocracy</a:t>
            </a:r>
            <a:r>
              <a:rPr lang="en-GB" dirty="0" smtClean="0"/>
              <a:t>, std.lv=F)</a:t>
            </a:r>
          </a:p>
          <a:p>
            <a:endParaRPr lang="en-GB" dirty="0"/>
          </a:p>
          <a:p>
            <a:r>
              <a:rPr lang="en-GB" dirty="0" smtClean="0"/>
              <a:t>Then, inspect the model using summary() function:</a:t>
            </a:r>
          </a:p>
          <a:p>
            <a:pPr marL="0" indent="0">
              <a:buNone/>
            </a:pPr>
            <a:r>
              <a:rPr lang="en-GB" dirty="0" smtClean="0"/>
              <a:t>summary(fit, </a:t>
            </a:r>
            <a:r>
              <a:rPr lang="en-GB" dirty="0" err="1" smtClean="0"/>
              <a:t>fit.measures</a:t>
            </a:r>
            <a:r>
              <a:rPr lang="en-GB" dirty="0" smtClean="0"/>
              <a:t>=TRUE, standardized= TRUE, </a:t>
            </a:r>
            <a:r>
              <a:rPr lang="en-GB" dirty="0" err="1" smtClean="0"/>
              <a:t>rsquare</a:t>
            </a:r>
            <a:r>
              <a:rPr lang="en-GB" dirty="0" smtClean="0"/>
              <a:t>=TRUE, ci=TRUE)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52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2515"/>
            <a:ext cx="10515600" cy="626219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“Mediation analysis” – only currently interested in observed variables </a:t>
            </a:r>
          </a:p>
          <a:p>
            <a:r>
              <a:rPr lang="en-GB" dirty="0" smtClean="0"/>
              <a:t>(latent variables come later)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842448" y="4135272"/>
            <a:ext cx="2265528" cy="928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Exposure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272818" y="4135271"/>
            <a:ext cx="2265528" cy="928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Outcome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963236" y="2540759"/>
            <a:ext cx="2265528" cy="928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Mediator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077838" y="3493827"/>
            <a:ext cx="753469" cy="506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328848" y="3493827"/>
            <a:ext cx="832513" cy="506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85397" y="4599294"/>
            <a:ext cx="37855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16907" y="3468806"/>
            <a:ext cx="545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(a)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635353" y="3387726"/>
            <a:ext cx="545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(b)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931089" y="4229962"/>
            <a:ext cx="545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(c)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156346" y="5472752"/>
            <a:ext cx="5172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Total effect: (A * B) + C</a:t>
            </a:r>
          </a:p>
          <a:p>
            <a:r>
              <a:rPr lang="en-GB" dirty="0" smtClean="0"/>
              <a:t>Mediated effect (indirect effect): A * B</a:t>
            </a:r>
          </a:p>
          <a:p>
            <a:r>
              <a:rPr lang="en-GB" dirty="0" smtClean="0"/>
              <a:t>Direct effect: C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483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842448" y="2388352"/>
            <a:ext cx="2265528" cy="928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Sepal length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272818" y="2388351"/>
            <a:ext cx="2265528" cy="928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Likelihood of pollination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963236" y="793839"/>
            <a:ext cx="2265528" cy="928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Attractiveness to bees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077838" y="1746907"/>
            <a:ext cx="753469" cy="506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328848" y="1746907"/>
            <a:ext cx="832513" cy="506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85397" y="2852374"/>
            <a:ext cx="37855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16907" y="1721886"/>
            <a:ext cx="545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(a)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635353" y="1640806"/>
            <a:ext cx="545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(b)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931089" y="2483042"/>
            <a:ext cx="545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(c)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3915357"/>
            <a:ext cx="106589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bee_model</a:t>
            </a:r>
            <a:r>
              <a:rPr lang="en-GB" dirty="0"/>
              <a:t> &lt;- ' # regressions</a:t>
            </a:r>
          </a:p>
          <a:p>
            <a:r>
              <a:rPr lang="en-GB" dirty="0"/>
              <a:t>                attractiveness ~ a*</a:t>
            </a:r>
            <a:r>
              <a:rPr lang="en-GB" dirty="0" err="1"/>
              <a:t>Sepal.Length</a:t>
            </a:r>
            <a:endParaRPr lang="en-GB" dirty="0"/>
          </a:p>
          <a:p>
            <a:r>
              <a:rPr lang="en-GB" dirty="0"/>
              <a:t>                pollinated ~ b*attractiveness</a:t>
            </a:r>
          </a:p>
          <a:p>
            <a:r>
              <a:rPr lang="en-GB" dirty="0"/>
              <a:t>                pollinated ~ c*</a:t>
            </a:r>
            <a:r>
              <a:rPr lang="en-GB" dirty="0" err="1"/>
              <a:t>Sepal.Length</a:t>
            </a:r>
            <a:endParaRPr lang="en-GB" dirty="0"/>
          </a:p>
          <a:p>
            <a:endParaRPr lang="en-GB" dirty="0"/>
          </a:p>
          <a:p>
            <a:r>
              <a:rPr lang="en-GB" dirty="0"/>
              <a:t>                # indirect effect (a*b)</a:t>
            </a:r>
          </a:p>
          <a:p>
            <a:r>
              <a:rPr lang="en-GB" dirty="0"/>
              <a:t>                </a:t>
            </a:r>
            <a:r>
              <a:rPr lang="en-GB" dirty="0" err="1"/>
              <a:t>sepal_attract</a:t>
            </a:r>
            <a:r>
              <a:rPr lang="en-GB" dirty="0"/>
              <a:t> := a*b</a:t>
            </a:r>
          </a:p>
          <a:p>
            <a:r>
              <a:rPr lang="en-GB" dirty="0"/>
              <a:t>                # total effect</a:t>
            </a:r>
          </a:p>
          <a:p>
            <a:r>
              <a:rPr lang="en-GB" dirty="0"/>
              <a:t>                total := c + (a*b)</a:t>
            </a:r>
          </a:p>
          <a:p>
            <a:r>
              <a:rPr lang="en-GB" dirty="0"/>
              <a:t>                '</a:t>
            </a:r>
          </a:p>
        </p:txBody>
      </p:sp>
    </p:spTree>
    <p:extLst>
      <p:ext uri="{BB962C8B-B14F-4D97-AF65-F5344CB8AC3E}">
        <p14:creationId xmlns:p14="http://schemas.microsoft.com/office/powerpoint/2010/main" val="2006727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Confirmatory factor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Want to understand the psychometric properties of a scale</a:t>
            </a:r>
          </a:p>
          <a:p>
            <a:endParaRPr lang="en-GB" dirty="0" smtClean="0"/>
          </a:p>
          <a:p>
            <a:r>
              <a:rPr lang="en-GB" dirty="0" smtClean="0"/>
              <a:t>Example – Andy Field’s “SPSS Anxiety Scale”</a:t>
            </a:r>
          </a:p>
          <a:p>
            <a:pPr lvl="1"/>
            <a:r>
              <a:rPr lang="en-GB" dirty="0" smtClean="0"/>
              <a:t>Want to evaluate the properties of the “SAQ-8”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dirty="0" smtClean="0"/>
              <a:t>Statistics makes me cry</a:t>
            </a:r>
            <a:endParaRPr lang="en-GB" dirty="0"/>
          </a:p>
          <a:p>
            <a:pPr marL="1371600" lvl="2" indent="-457200">
              <a:buFont typeface="+mj-lt"/>
              <a:buAutoNum type="arabicPeriod"/>
            </a:pPr>
            <a:r>
              <a:rPr lang="en-GB" dirty="0" smtClean="0"/>
              <a:t>My friends will think I’m stupid for not being able to cope with SPSS</a:t>
            </a:r>
            <a:endParaRPr lang="en-GB" dirty="0"/>
          </a:p>
          <a:p>
            <a:pPr marL="1371600" lvl="2" indent="-457200">
              <a:buFont typeface="+mj-lt"/>
              <a:buAutoNum type="arabicPeriod"/>
            </a:pPr>
            <a:r>
              <a:rPr lang="en-GB" dirty="0" smtClean="0"/>
              <a:t>Standard deviations excite me</a:t>
            </a:r>
            <a:endParaRPr lang="en-GB" dirty="0"/>
          </a:p>
          <a:p>
            <a:pPr marL="1371600" lvl="2" indent="-457200">
              <a:buFont typeface="+mj-lt"/>
              <a:buAutoNum type="arabicPeriod"/>
            </a:pPr>
            <a:r>
              <a:rPr lang="en-GB" dirty="0" smtClean="0"/>
              <a:t>I dream that Pearson is attacking me with correlation coefficients</a:t>
            </a:r>
            <a:endParaRPr lang="en-GB" dirty="0"/>
          </a:p>
          <a:p>
            <a:pPr marL="1371600" lvl="2" indent="-457200">
              <a:buFont typeface="+mj-lt"/>
              <a:buAutoNum type="arabicPeriod"/>
            </a:pPr>
            <a:r>
              <a:rPr lang="en-GB" dirty="0"/>
              <a:t>I </a:t>
            </a:r>
            <a:r>
              <a:rPr lang="en-GB" dirty="0" smtClean="0"/>
              <a:t>don’t understand statistics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dirty="0" smtClean="0"/>
              <a:t>I have little experience of computers</a:t>
            </a:r>
            <a:endParaRPr lang="en-GB" dirty="0"/>
          </a:p>
          <a:p>
            <a:pPr marL="1371600" lvl="2" indent="-457200">
              <a:buFont typeface="+mj-lt"/>
              <a:buAutoNum type="arabicPeriod"/>
            </a:pPr>
            <a:r>
              <a:rPr lang="en-GB" dirty="0" smtClean="0"/>
              <a:t>All computers hate me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dirty="0" smtClean="0"/>
              <a:t>I have never been good at mathematics</a:t>
            </a:r>
          </a:p>
        </p:txBody>
      </p:sp>
    </p:spTree>
    <p:extLst>
      <p:ext uri="{BB962C8B-B14F-4D97-AF65-F5344CB8AC3E}">
        <p14:creationId xmlns:p14="http://schemas.microsoft.com/office/powerpoint/2010/main" val="416430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4" b="28668"/>
          <a:stretch/>
        </p:blipFill>
        <p:spPr>
          <a:xfrm>
            <a:off x="2514368" y="3944205"/>
            <a:ext cx="7600000" cy="1937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Confirmatory factor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Suppose we believe that 8 items might be sufficient to measure the latent construct “SPSS Anxiety” – can use CFA to test this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547695" y="3411940"/>
            <a:ext cx="327546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Factor loadings – how well each indicator correlates with the latent variable</a:t>
            </a:r>
            <a:endParaRPr lang="en-GB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8229600" y="3873605"/>
            <a:ext cx="318095" cy="821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89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fit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Model chi-square -&gt; the null hypothesis is that the data fits the model, therefore p&lt;0.05 would indicate a bad model fit</a:t>
            </a:r>
          </a:p>
          <a:p>
            <a:pPr lvl="2"/>
            <a:r>
              <a:rPr lang="en-GB" dirty="0" smtClean="0"/>
              <a:t>This is a sensitive test </a:t>
            </a:r>
          </a:p>
          <a:p>
            <a:pPr lvl="2"/>
            <a:endParaRPr lang="en-GB" dirty="0"/>
          </a:p>
          <a:p>
            <a:r>
              <a:rPr lang="en-GB" dirty="0" smtClean="0"/>
              <a:t>CFI – scores between &gt;0.9 seen as “good fit”</a:t>
            </a:r>
          </a:p>
          <a:p>
            <a:endParaRPr lang="en-GB" dirty="0"/>
          </a:p>
          <a:p>
            <a:r>
              <a:rPr lang="en-GB" dirty="0" smtClean="0"/>
              <a:t>TLI – Scores closer to 1 are better fit. CFI and TLI highly correlated</a:t>
            </a:r>
          </a:p>
          <a:p>
            <a:endParaRPr lang="en-GB" dirty="0"/>
          </a:p>
          <a:p>
            <a:r>
              <a:rPr lang="en-GB" dirty="0" smtClean="0"/>
              <a:t>RMSEA (root mean square error of approximation) </a:t>
            </a:r>
          </a:p>
          <a:p>
            <a:pPr lvl="1"/>
            <a:r>
              <a:rPr lang="en-GB" dirty="0" smtClean="0"/>
              <a:t>&lt;= 0.05 -&gt; “close fit”</a:t>
            </a:r>
          </a:p>
          <a:p>
            <a:pPr lvl="1"/>
            <a:r>
              <a:rPr lang="en-GB" dirty="0" smtClean="0"/>
              <a:t>0.05-0.08 -&gt; “reasonable fit” </a:t>
            </a:r>
          </a:p>
          <a:p>
            <a:pPr lvl="1"/>
            <a:r>
              <a:rPr lang="en-GB" dirty="0" smtClean="0"/>
              <a:t>&gt;= 0.10 “poor fit”</a:t>
            </a:r>
          </a:p>
        </p:txBody>
      </p:sp>
    </p:spTree>
    <p:extLst>
      <p:ext uri="{BB962C8B-B14F-4D97-AF65-F5344CB8AC3E}">
        <p14:creationId xmlns:p14="http://schemas.microsoft.com/office/powerpoint/2010/main" val="23202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factor model?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Indicator 2 loaded poorly onto the factor</a:t>
            </a:r>
          </a:p>
          <a:p>
            <a:pPr lvl="1"/>
            <a:r>
              <a:rPr lang="en-GB" dirty="0" smtClean="0"/>
              <a:t>“My </a:t>
            </a:r>
            <a:r>
              <a:rPr lang="en-GB" dirty="0"/>
              <a:t>friends will think I’m stupid for not being able to cope with </a:t>
            </a:r>
            <a:r>
              <a:rPr lang="en-GB" dirty="0" smtClean="0"/>
              <a:t>SPSS”</a:t>
            </a:r>
          </a:p>
          <a:p>
            <a:pPr lvl="1"/>
            <a:r>
              <a:rPr lang="en-GB" dirty="0" smtClean="0"/>
              <a:t>Perhaps this is social anxiety rather than specific to SPSS </a:t>
            </a:r>
          </a:p>
          <a:p>
            <a:pPr lvl="1"/>
            <a:endParaRPr lang="en-GB" dirty="0"/>
          </a:p>
          <a:p>
            <a:r>
              <a:rPr lang="en-GB" dirty="0" smtClean="0"/>
              <a:t>Indicators 6 and 7:</a:t>
            </a:r>
          </a:p>
          <a:p>
            <a:pPr lvl="1"/>
            <a:r>
              <a:rPr lang="en-GB" dirty="0" smtClean="0"/>
              <a:t>I </a:t>
            </a:r>
            <a:r>
              <a:rPr lang="en-GB" dirty="0"/>
              <a:t>have little experience of </a:t>
            </a:r>
            <a:r>
              <a:rPr lang="en-GB" dirty="0" smtClean="0"/>
              <a:t>computers</a:t>
            </a:r>
          </a:p>
          <a:p>
            <a:pPr lvl="1"/>
            <a:r>
              <a:rPr lang="en-GB" dirty="0" smtClean="0"/>
              <a:t>All </a:t>
            </a:r>
            <a:r>
              <a:rPr lang="en-GB" dirty="0"/>
              <a:t>computers hate me</a:t>
            </a:r>
          </a:p>
          <a:p>
            <a:pPr lvl="1"/>
            <a:r>
              <a:rPr lang="en-GB" dirty="0" smtClean="0"/>
              <a:t>Perhaps these are more representative of a general fear of technology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6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factor model</a:t>
            </a:r>
            <a:r>
              <a:rPr lang="en-GB" dirty="0" smtClean="0"/>
              <a:t>? [2]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1" b="26587"/>
          <a:stretch/>
        </p:blipFill>
        <p:spPr>
          <a:xfrm>
            <a:off x="838200" y="2388358"/>
            <a:ext cx="960754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Lots more detail here:</a:t>
            </a:r>
          </a:p>
          <a:p>
            <a:r>
              <a:rPr lang="en-GB" dirty="0"/>
              <a:t>https://stats.idre.ucla.edu/r/seminars/rcfa/</a:t>
            </a:r>
          </a:p>
        </p:txBody>
      </p:sp>
    </p:spTree>
    <p:extLst>
      <p:ext uri="{BB962C8B-B14F-4D97-AF65-F5344CB8AC3E}">
        <p14:creationId xmlns:p14="http://schemas.microsoft.com/office/powerpoint/2010/main" val="12880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Motivation</a:t>
            </a:r>
          </a:p>
          <a:p>
            <a:endParaRPr lang="en-GB" dirty="0" smtClean="0"/>
          </a:p>
          <a:p>
            <a:r>
              <a:rPr lang="en-GB" dirty="0" err="1" smtClean="0"/>
              <a:t>Lavaan</a:t>
            </a:r>
            <a:r>
              <a:rPr lang="en-GB" dirty="0" smtClean="0"/>
              <a:t> package</a:t>
            </a:r>
          </a:p>
          <a:p>
            <a:endParaRPr lang="en-GB" dirty="0" smtClean="0"/>
          </a:p>
          <a:p>
            <a:r>
              <a:rPr lang="en-GB" dirty="0" smtClean="0"/>
              <a:t>Path analysis</a:t>
            </a:r>
          </a:p>
          <a:p>
            <a:endParaRPr lang="en-GB" dirty="0" smtClean="0"/>
          </a:p>
          <a:p>
            <a:r>
              <a:rPr lang="en-GB" dirty="0" smtClean="0"/>
              <a:t>Confirmatory factor analysis</a:t>
            </a:r>
          </a:p>
          <a:p>
            <a:endParaRPr lang="en-GB" dirty="0" smtClean="0"/>
          </a:p>
          <a:p>
            <a:r>
              <a:rPr lang="en-GB" dirty="0" smtClean="0"/>
              <a:t>Structural Equation Modelling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3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Structural Equation Modelling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Bringing path analysis and CFA together </a:t>
            </a:r>
          </a:p>
          <a:p>
            <a:pPr lvl="1"/>
            <a:r>
              <a:rPr lang="en-GB" dirty="0" smtClean="0"/>
              <a:t>SEM – Path analysis with latent variables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908" t="26963" r="11786" b="21466"/>
          <a:stretch/>
        </p:blipFill>
        <p:spPr>
          <a:xfrm>
            <a:off x="1066799" y="2800350"/>
            <a:ext cx="10058401" cy="3752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647" y="6553200"/>
            <a:ext cx="4685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https://stats.idre.ucla.edu/r/seminars/rsem/#s5</a:t>
            </a:r>
          </a:p>
        </p:txBody>
      </p:sp>
    </p:spTree>
    <p:extLst>
      <p:ext uri="{BB962C8B-B14F-4D97-AF65-F5344CB8AC3E}">
        <p14:creationId xmlns:p14="http://schemas.microsoft.com/office/powerpoint/2010/main" val="124303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Motivating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research team want to evaluate the association between student’s adjustment to school life, negative risk factors and school achievement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1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Motivating example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33350" y="1397794"/>
            <a:ext cx="215265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Parent’s psychology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067050" y="1931194"/>
            <a:ext cx="2133600" cy="10144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Risk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6838950" y="3212306"/>
            <a:ext cx="2133600" cy="10477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School achievement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33350" y="2171700"/>
            <a:ext cx="215265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33350" y="2945606"/>
            <a:ext cx="215265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Verbal IQ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33350" y="3764756"/>
            <a:ext cx="215265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3067050" y="4298156"/>
            <a:ext cx="2133600" cy="10144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Adjustment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33350" y="4538662"/>
            <a:ext cx="215265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Harm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33350" y="5312568"/>
            <a:ext cx="215265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Stability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9753600" y="2693194"/>
            <a:ext cx="215265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Reading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9753600" y="3467100"/>
            <a:ext cx="215265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Arithmetic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9753600" y="4241006"/>
            <a:ext cx="215265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Spelling</a:t>
            </a:r>
            <a:endParaRPr lang="en-GB" dirty="0"/>
          </a:p>
        </p:txBody>
      </p:sp>
      <p:cxnSp>
        <p:nvCxnSpPr>
          <p:cNvPr id="22" name="Straight Arrow Connector 21"/>
          <p:cNvCxnSpPr>
            <a:stCxn id="8" idx="1"/>
            <a:endCxn id="5" idx="3"/>
          </p:cNvCxnSpPr>
          <p:nvPr/>
        </p:nvCxnSpPr>
        <p:spPr>
          <a:xfrm flipH="1" flipV="1">
            <a:off x="2286000" y="1664494"/>
            <a:ext cx="1093508" cy="415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3"/>
            <a:endCxn id="11" idx="3"/>
          </p:cNvCxnSpPr>
          <p:nvPr/>
        </p:nvCxnSpPr>
        <p:spPr>
          <a:xfrm flipH="1">
            <a:off x="2286000" y="2797049"/>
            <a:ext cx="1093508" cy="415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1"/>
            <a:endCxn id="12" idx="3"/>
          </p:cNvCxnSpPr>
          <p:nvPr/>
        </p:nvCxnSpPr>
        <p:spPr>
          <a:xfrm flipH="1" flipV="1">
            <a:off x="2286000" y="4031456"/>
            <a:ext cx="1093508" cy="415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2"/>
            <a:endCxn id="14" idx="3"/>
          </p:cNvCxnSpPr>
          <p:nvPr/>
        </p:nvCxnSpPr>
        <p:spPr>
          <a:xfrm flipH="1">
            <a:off x="2286000" y="4805362"/>
            <a:ext cx="7810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3"/>
            <a:endCxn id="15" idx="3"/>
          </p:cNvCxnSpPr>
          <p:nvPr/>
        </p:nvCxnSpPr>
        <p:spPr>
          <a:xfrm flipH="1">
            <a:off x="2286000" y="5164011"/>
            <a:ext cx="1093508" cy="415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2"/>
            <a:endCxn id="10" idx="3"/>
          </p:cNvCxnSpPr>
          <p:nvPr/>
        </p:nvCxnSpPr>
        <p:spPr>
          <a:xfrm flipH="1">
            <a:off x="2286000" y="2438400"/>
            <a:ext cx="7810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9" idx="7"/>
            <a:endCxn id="16" idx="1"/>
          </p:cNvCxnSpPr>
          <p:nvPr/>
        </p:nvCxnSpPr>
        <p:spPr>
          <a:xfrm flipV="1">
            <a:off x="8660092" y="2959894"/>
            <a:ext cx="1093508" cy="405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9" idx="6"/>
            <a:endCxn id="17" idx="1"/>
          </p:cNvCxnSpPr>
          <p:nvPr/>
        </p:nvCxnSpPr>
        <p:spPr>
          <a:xfrm flipV="1">
            <a:off x="8972550" y="3733800"/>
            <a:ext cx="781050" cy="2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5"/>
            <a:endCxn id="18" idx="1"/>
          </p:cNvCxnSpPr>
          <p:nvPr/>
        </p:nvCxnSpPr>
        <p:spPr>
          <a:xfrm>
            <a:off x="8660092" y="4106617"/>
            <a:ext cx="1093508" cy="401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6"/>
            <a:endCxn id="9" idx="1"/>
          </p:cNvCxnSpPr>
          <p:nvPr/>
        </p:nvCxnSpPr>
        <p:spPr>
          <a:xfrm>
            <a:off x="5200650" y="2438400"/>
            <a:ext cx="1950758" cy="9273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3" idx="6"/>
            <a:endCxn id="9" idx="3"/>
          </p:cNvCxnSpPr>
          <p:nvPr/>
        </p:nvCxnSpPr>
        <p:spPr>
          <a:xfrm flipV="1">
            <a:off x="5200650" y="4106617"/>
            <a:ext cx="1950758" cy="6987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5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info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SEM example</a:t>
            </a:r>
            <a:endParaRPr lang="en-GB" dirty="0" smtClean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stats.idre.ucla.edu/r/seminars/rsem</a:t>
            </a:r>
            <a:r>
              <a:rPr lang="en-GB" dirty="0">
                <a:hlinkClick r:id="rId2"/>
              </a:rPr>
              <a:t>/#</a:t>
            </a:r>
            <a:r>
              <a:rPr lang="en-GB" dirty="0" smtClean="0">
                <a:hlinkClick r:id="rId2"/>
              </a:rPr>
              <a:t>s5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Additional things I haven’t talked about are:</a:t>
            </a:r>
          </a:p>
          <a:p>
            <a:pPr lvl="1"/>
            <a:r>
              <a:rPr lang="en-GB" dirty="0" smtClean="0"/>
              <a:t>Exploratory </a:t>
            </a:r>
            <a:r>
              <a:rPr lang="en-GB" dirty="0"/>
              <a:t>factor </a:t>
            </a:r>
            <a:r>
              <a:rPr lang="en-GB" dirty="0" smtClean="0"/>
              <a:t>analysis (</a:t>
            </a: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cran.r-project.org/web/packages/psychTools/vignettes/factor.pdf</a:t>
            </a:r>
            <a:r>
              <a:rPr lang="en-GB" dirty="0" smtClean="0"/>
              <a:t>) </a:t>
            </a:r>
          </a:p>
          <a:p>
            <a:pPr lvl="1"/>
            <a:r>
              <a:rPr lang="en-GB" dirty="0" smtClean="0"/>
              <a:t>using categorical variables</a:t>
            </a:r>
          </a:p>
          <a:p>
            <a:pPr lvl="1"/>
            <a:r>
              <a:rPr lang="en-GB" dirty="0" smtClean="0"/>
              <a:t>latent growth curve modelling</a:t>
            </a:r>
            <a:endParaRPr lang="en-GB" dirty="0"/>
          </a:p>
          <a:p>
            <a:r>
              <a:rPr lang="en-GB" dirty="0" err="1" smtClean="0"/>
              <a:t>Lavaan</a:t>
            </a:r>
            <a:r>
              <a:rPr lang="en-GB" dirty="0" smtClean="0"/>
              <a:t> tutorials and other material</a:t>
            </a:r>
          </a:p>
          <a:p>
            <a:r>
              <a:rPr lang="en-GB" dirty="0">
                <a:hlinkClick r:id="rId4"/>
              </a:rPr>
              <a:t>https://lavaan.ugent.be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36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73287" cy="4351338"/>
          </a:xfrm>
        </p:spPr>
        <p:txBody>
          <a:bodyPr/>
          <a:lstStyle/>
          <a:p>
            <a:r>
              <a:rPr lang="en-GB" dirty="0" smtClean="0"/>
              <a:t>Often want to investigate concepts that cannot be directly measured</a:t>
            </a:r>
          </a:p>
          <a:p>
            <a:endParaRPr lang="en-GB" dirty="0"/>
          </a:p>
          <a:p>
            <a:r>
              <a:rPr lang="en-GB" dirty="0" smtClean="0"/>
              <a:t>Latent variables – use a set of observed variables to define a latent variable</a:t>
            </a:r>
          </a:p>
          <a:p>
            <a:pPr lvl="1"/>
            <a:r>
              <a:rPr lang="en-GB" dirty="0" smtClean="0"/>
              <a:t>Then we can analyse these variables in the normal way (i.e. regression analysis)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0"/>
            <a:ext cx="2209800" cy="2076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198" y="1486694"/>
            <a:ext cx="1819275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70953" y="3620816"/>
            <a:ext cx="140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Intelligence</a:t>
            </a:r>
            <a:endParaRPr lang="en-GB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001294"/>
            <a:ext cx="2143125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85840" y="5741472"/>
            <a:ext cx="140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Empathy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794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lavaan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lavaan</a:t>
            </a:r>
            <a:r>
              <a:rPr lang="en-GB" dirty="0" smtClean="0"/>
              <a:t> = latent variable analysis</a:t>
            </a:r>
          </a:p>
          <a:p>
            <a:endParaRPr lang="en-GB" dirty="0"/>
          </a:p>
          <a:p>
            <a:r>
              <a:rPr lang="en-GB" dirty="0" smtClean="0"/>
              <a:t>Step 1 – define a model</a:t>
            </a:r>
          </a:p>
          <a:p>
            <a:endParaRPr lang="en-GB" dirty="0"/>
          </a:p>
          <a:p>
            <a:r>
              <a:rPr lang="en-GB" dirty="0" smtClean="0"/>
              <a:t>Step 2 – fit model with data</a:t>
            </a:r>
          </a:p>
          <a:p>
            <a:endParaRPr lang="en-GB" dirty="0"/>
          </a:p>
          <a:p>
            <a:r>
              <a:rPr lang="en-GB" dirty="0" smtClean="0"/>
              <a:t>Step 3 – inspect the output of the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8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lavaan</a:t>
            </a:r>
            <a:r>
              <a:rPr lang="en-GB" dirty="0" smtClean="0"/>
              <a:t> [2]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Defining a model – pretty much just a set of regression models</a:t>
            </a:r>
          </a:p>
          <a:p>
            <a:endParaRPr lang="en-GB" dirty="0"/>
          </a:p>
          <a:p>
            <a:r>
              <a:rPr lang="en-GB" dirty="0" smtClean="0"/>
              <a:t>Y ~ x1 + x2 + x3</a:t>
            </a:r>
          </a:p>
          <a:p>
            <a:endParaRPr lang="en-GB" dirty="0"/>
          </a:p>
          <a:p>
            <a:r>
              <a:rPr lang="en-GB" dirty="0" smtClean="0"/>
              <a:t>If you want to define a latent variable - =~</a:t>
            </a:r>
          </a:p>
          <a:p>
            <a:endParaRPr lang="en-GB" dirty="0"/>
          </a:p>
          <a:p>
            <a:r>
              <a:rPr lang="en-GB" dirty="0" smtClean="0"/>
              <a:t>Latent_1 =~ x1 + x2 + x3</a:t>
            </a:r>
          </a:p>
          <a:p>
            <a:endParaRPr lang="en-GB" dirty="0"/>
          </a:p>
          <a:p>
            <a:r>
              <a:rPr lang="en-GB" dirty="0" smtClean="0"/>
              <a:t>Correlation defined by ~~</a:t>
            </a:r>
          </a:p>
        </p:txBody>
      </p:sp>
    </p:spTree>
    <p:extLst>
      <p:ext uri="{BB962C8B-B14F-4D97-AF65-F5344CB8AC3E}">
        <p14:creationId xmlns:p14="http://schemas.microsoft.com/office/powerpoint/2010/main" val="19298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3" b="19118"/>
          <a:stretch/>
        </p:blipFill>
        <p:spPr>
          <a:xfrm>
            <a:off x="2013347" y="1027906"/>
            <a:ext cx="8487664" cy="5076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lavaan</a:t>
            </a:r>
            <a:r>
              <a:rPr lang="en-GB" dirty="0" smtClean="0"/>
              <a:t> [3]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60558" y="1785903"/>
            <a:ext cx="185609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Latent variables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16654" y="1488139"/>
            <a:ext cx="1405221" cy="4338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3468" y="3905534"/>
            <a:ext cx="205853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Measured variables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473958" y="3275463"/>
            <a:ext cx="928048" cy="6141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265692" y="216242"/>
            <a:ext cx="30914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y1</a:t>
            </a:r>
          </a:p>
          <a:p>
            <a:r>
              <a:rPr lang="en-GB" sz="900" dirty="0"/>
              <a:t>Expert ratings of the freedom of the press in </a:t>
            </a:r>
            <a:r>
              <a:rPr lang="en-GB" sz="900" dirty="0" smtClean="0"/>
              <a:t>1960</a:t>
            </a:r>
            <a:endParaRPr lang="en-GB" sz="900" dirty="0"/>
          </a:p>
          <a:p>
            <a:r>
              <a:rPr lang="en-GB" sz="900" dirty="0"/>
              <a:t>y2</a:t>
            </a:r>
          </a:p>
          <a:p>
            <a:r>
              <a:rPr lang="en-GB" sz="900" dirty="0"/>
              <a:t>The freedom of political opposition in </a:t>
            </a:r>
            <a:r>
              <a:rPr lang="en-GB" sz="900" dirty="0" smtClean="0"/>
              <a:t>1960</a:t>
            </a:r>
            <a:endParaRPr lang="en-GB" sz="900" dirty="0"/>
          </a:p>
          <a:p>
            <a:r>
              <a:rPr lang="en-GB" sz="900" dirty="0"/>
              <a:t>y3</a:t>
            </a:r>
          </a:p>
          <a:p>
            <a:r>
              <a:rPr lang="en-GB" sz="900" dirty="0"/>
              <a:t>The fairness of elections in </a:t>
            </a:r>
            <a:r>
              <a:rPr lang="en-GB" sz="900" dirty="0" smtClean="0"/>
              <a:t>1960</a:t>
            </a:r>
            <a:endParaRPr lang="en-GB" sz="900" dirty="0"/>
          </a:p>
          <a:p>
            <a:r>
              <a:rPr lang="en-GB" sz="900" dirty="0"/>
              <a:t>y4</a:t>
            </a:r>
          </a:p>
          <a:p>
            <a:r>
              <a:rPr lang="en-GB" sz="900" dirty="0"/>
              <a:t>The effectiveness of the elected legislature in </a:t>
            </a:r>
            <a:r>
              <a:rPr lang="en-GB" sz="900" dirty="0" smtClean="0"/>
              <a:t>1960</a:t>
            </a:r>
            <a:endParaRPr lang="en-GB" sz="900" dirty="0"/>
          </a:p>
          <a:p>
            <a:r>
              <a:rPr lang="en-GB" sz="900" dirty="0"/>
              <a:t>y5</a:t>
            </a:r>
          </a:p>
          <a:p>
            <a:r>
              <a:rPr lang="en-GB" sz="900" dirty="0"/>
              <a:t>Expert ratings of the freedom of the press in </a:t>
            </a:r>
            <a:r>
              <a:rPr lang="en-GB" sz="900" dirty="0" smtClean="0"/>
              <a:t>1965</a:t>
            </a:r>
            <a:endParaRPr lang="en-GB" sz="900" dirty="0"/>
          </a:p>
          <a:p>
            <a:r>
              <a:rPr lang="en-GB" sz="900" dirty="0"/>
              <a:t>y6</a:t>
            </a:r>
          </a:p>
          <a:p>
            <a:r>
              <a:rPr lang="en-GB" sz="900" dirty="0"/>
              <a:t>The freedom of political opposition in </a:t>
            </a:r>
            <a:r>
              <a:rPr lang="en-GB" sz="900" dirty="0" smtClean="0"/>
              <a:t>1965</a:t>
            </a:r>
            <a:endParaRPr lang="en-GB" sz="900" dirty="0"/>
          </a:p>
          <a:p>
            <a:r>
              <a:rPr lang="en-GB" sz="900" dirty="0"/>
              <a:t>y7</a:t>
            </a:r>
          </a:p>
          <a:p>
            <a:r>
              <a:rPr lang="en-GB" sz="900" dirty="0"/>
              <a:t>The fairness of elections in </a:t>
            </a:r>
            <a:r>
              <a:rPr lang="en-GB" sz="900" dirty="0" smtClean="0"/>
              <a:t>1965</a:t>
            </a:r>
            <a:endParaRPr lang="en-GB" sz="900" dirty="0"/>
          </a:p>
          <a:p>
            <a:r>
              <a:rPr lang="en-GB" sz="900" dirty="0"/>
              <a:t>y8</a:t>
            </a:r>
          </a:p>
          <a:p>
            <a:r>
              <a:rPr lang="en-GB" sz="900" dirty="0"/>
              <a:t>The effectiveness of the elected legislature in </a:t>
            </a:r>
            <a:r>
              <a:rPr lang="en-GB" sz="900" dirty="0" smtClean="0"/>
              <a:t>1965</a:t>
            </a:r>
            <a:endParaRPr lang="en-GB" sz="900" dirty="0"/>
          </a:p>
          <a:p>
            <a:r>
              <a:rPr lang="en-GB" sz="900" dirty="0"/>
              <a:t>x1</a:t>
            </a:r>
          </a:p>
          <a:p>
            <a:r>
              <a:rPr lang="en-GB" sz="900" dirty="0"/>
              <a:t>The gross national product (GNP) per capita in </a:t>
            </a:r>
            <a:r>
              <a:rPr lang="en-GB" sz="900" dirty="0" smtClean="0"/>
              <a:t>1960</a:t>
            </a:r>
            <a:endParaRPr lang="en-GB" sz="900" dirty="0"/>
          </a:p>
          <a:p>
            <a:r>
              <a:rPr lang="en-GB" sz="900" dirty="0" smtClean="0"/>
              <a:t>x2</a:t>
            </a:r>
            <a:endParaRPr lang="en-GB" sz="900" dirty="0"/>
          </a:p>
          <a:p>
            <a:r>
              <a:rPr lang="en-GB" sz="900" dirty="0"/>
              <a:t>The inanimate energy consumption per capita in </a:t>
            </a:r>
            <a:r>
              <a:rPr lang="en-GB" sz="900" dirty="0" smtClean="0"/>
              <a:t>1960</a:t>
            </a:r>
            <a:endParaRPr lang="en-GB" sz="900" dirty="0"/>
          </a:p>
          <a:p>
            <a:r>
              <a:rPr lang="en-GB" sz="900" dirty="0"/>
              <a:t>x3</a:t>
            </a:r>
          </a:p>
          <a:p>
            <a:r>
              <a:rPr lang="en-GB" sz="900" dirty="0"/>
              <a:t>The percentage of the </a:t>
            </a:r>
            <a:r>
              <a:rPr lang="en-GB" sz="900" dirty="0" err="1"/>
              <a:t>labor</a:t>
            </a:r>
            <a:r>
              <a:rPr lang="en-GB" sz="900" dirty="0"/>
              <a:t> force in industry in 1960</a:t>
            </a:r>
          </a:p>
        </p:txBody>
      </p:sp>
    </p:spTree>
    <p:extLst>
      <p:ext uri="{BB962C8B-B14F-4D97-AF65-F5344CB8AC3E}">
        <p14:creationId xmlns:p14="http://schemas.microsoft.com/office/powerpoint/2010/main" val="296110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lavaan</a:t>
            </a:r>
            <a:r>
              <a:rPr lang="en-GB" dirty="0" smtClean="0"/>
              <a:t> [4]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model &lt;- '</a:t>
            </a:r>
          </a:p>
          <a:p>
            <a:pPr marL="0" indent="0">
              <a:buNone/>
            </a:pPr>
            <a:r>
              <a:rPr lang="da-DK" dirty="0" smtClean="0"/>
              <a:t>	ind60 =~ x1 + x2 + x3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smtClean="0"/>
              <a:t>‘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494" y="365125"/>
            <a:ext cx="4057143" cy="3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6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2" b="27760"/>
          <a:stretch/>
        </p:blipFill>
        <p:spPr>
          <a:xfrm>
            <a:off x="5595977" y="3702246"/>
            <a:ext cx="6499303" cy="2251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lavaan</a:t>
            </a:r>
            <a:r>
              <a:rPr lang="en-GB" dirty="0" smtClean="0"/>
              <a:t> [4]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model &lt;- '</a:t>
            </a:r>
          </a:p>
          <a:p>
            <a:pPr marL="0" indent="0">
              <a:buNone/>
            </a:pPr>
            <a:r>
              <a:rPr lang="da-DK" dirty="0" smtClean="0"/>
              <a:t>	ind60 =~ x1 + x2 + x3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smtClean="0"/>
              <a:t>‘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es-ES" dirty="0" err="1" smtClean="0"/>
              <a:t>model</a:t>
            </a:r>
            <a:r>
              <a:rPr lang="es-ES" dirty="0" smtClean="0"/>
              <a:t> &lt;- '</a:t>
            </a:r>
          </a:p>
          <a:p>
            <a:pPr marL="0" indent="0">
              <a:buNone/>
            </a:pPr>
            <a:r>
              <a:rPr lang="es-ES" dirty="0" smtClean="0"/>
              <a:t>          ind60 =~ x1 + x2 + x3</a:t>
            </a:r>
          </a:p>
          <a:p>
            <a:pPr marL="0" indent="0">
              <a:buNone/>
            </a:pPr>
            <a:r>
              <a:rPr lang="es-ES" dirty="0" smtClean="0"/>
              <a:t>          dem60 =~ y1 + y2 + y3 + y4</a:t>
            </a:r>
          </a:p>
          <a:p>
            <a:pPr marL="0" indent="0">
              <a:buNone/>
            </a:pPr>
            <a:r>
              <a:rPr lang="es-ES" dirty="0" smtClean="0"/>
              <a:t>          '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494" y="365125"/>
            <a:ext cx="4057143" cy="3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73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lavaan</a:t>
            </a:r>
            <a:r>
              <a:rPr lang="en-GB" dirty="0" smtClean="0"/>
              <a:t> [4]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 smtClean="0"/>
              <a:t>model</a:t>
            </a:r>
            <a:r>
              <a:rPr lang="es-ES" dirty="0" smtClean="0"/>
              <a:t> &lt;- '</a:t>
            </a:r>
          </a:p>
          <a:p>
            <a:pPr marL="0" indent="0">
              <a:buNone/>
            </a:pPr>
            <a:r>
              <a:rPr lang="es-ES" dirty="0" smtClean="0"/>
              <a:t>          ind60 =~ x1 + x2 + x3</a:t>
            </a:r>
          </a:p>
          <a:p>
            <a:pPr marL="0" indent="0">
              <a:buNone/>
            </a:pPr>
            <a:r>
              <a:rPr lang="es-ES" dirty="0" smtClean="0"/>
              <a:t>          dem60 =~ y1 + y2 + y3 + y4</a:t>
            </a:r>
          </a:p>
          <a:p>
            <a:pPr marL="0" indent="0">
              <a:buNone/>
            </a:pPr>
            <a:r>
              <a:rPr lang="es-ES" dirty="0" smtClean="0"/>
              <a:t>          dem60 ~ ind60</a:t>
            </a:r>
          </a:p>
          <a:p>
            <a:pPr marL="0" indent="0">
              <a:buNone/>
            </a:pPr>
            <a:r>
              <a:rPr lang="es-ES" dirty="0" smtClean="0"/>
              <a:t>          '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524" y="774558"/>
            <a:ext cx="6045563" cy="464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31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950</Words>
  <Application>Microsoft Office PowerPoint</Application>
  <PresentationFormat>Widescreen</PresentationFormat>
  <Paragraphs>199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Using the lavaan package R-thritis 21.5.21</vt:lpstr>
      <vt:lpstr>Outline</vt:lpstr>
      <vt:lpstr>Motivation</vt:lpstr>
      <vt:lpstr>lavaan</vt:lpstr>
      <vt:lpstr>lavaan [2] </vt:lpstr>
      <vt:lpstr>lavaan [3]</vt:lpstr>
      <vt:lpstr>lavaan [4]</vt:lpstr>
      <vt:lpstr>lavaan [4]</vt:lpstr>
      <vt:lpstr>lavaan [4]</vt:lpstr>
      <vt:lpstr>lavaan [5]</vt:lpstr>
      <vt:lpstr>lavaan [6]</vt:lpstr>
      <vt:lpstr>Path analysis</vt:lpstr>
      <vt:lpstr>Example</vt:lpstr>
      <vt:lpstr>Confirmatory factor analysis</vt:lpstr>
      <vt:lpstr>Confirmatory factor analysis</vt:lpstr>
      <vt:lpstr>Model fit statistics</vt:lpstr>
      <vt:lpstr>Two factor model?</vt:lpstr>
      <vt:lpstr>Two factor model? [2]</vt:lpstr>
      <vt:lpstr>PowerPoint Presentation</vt:lpstr>
      <vt:lpstr>Structural Equation Modelling</vt:lpstr>
      <vt:lpstr>Motivating example</vt:lpstr>
      <vt:lpstr>Motivating example</vt:lpstr>
      <vt:lpstr>More info here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lavaan package R-thritis 21.5.21</dc:title>
  <dc:creator>James Gwinnutt</dc:creator>
  <cp:lastModifiedBy>James Gwinnutt</cp:lastModifiedBy>
  <cp:revision>22</cp:revision>
  <dcterms:created xsi:type="dcterms:W3CDTF">2021-05-07T12:53:06Z</dcterms:created>
  <dcterms:modified xsi:type="dcterms:W3CDTF">2021-05-20T08:57:28Z</dcterms:modified>
</cp:coreProperties>
</file>