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1" r:id="rId5"/>
    <p:sldId id="271" r:id="rId6"/>
    <p:sldId id="259" r:id="rId7"/>
    <p:sldId id="262" r:id="rId8"/>
    <p:sldId id="260" r:id="rId9"/>
    <p:sldId id="27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76" r:id="rId18"/>
    <p:sldId id="269" r:id="rId19"/>
    <p:sldId id="270" r:id="rId20"/>
    <p:sldId id="274" r:id="rId21"/>
    <p:sldId id="275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4810AF-1542-4FFE-AAD2-3DF525A8CB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Progress in neuromorphic photonics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12D2A-660E-4873-96D5-EA2F2AD69B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955A4-6E96-4A5F-B19E-850B152AD01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CFC02-079E-4E29-AC3B-718A29C4B7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9CAFD-E409-4059-8750-71E08634B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3363C-2EB5-4D40-82A2-CEA0E232B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955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Progress in neuromorphic photonics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CC535-DC2C-41E2-9A2D-9280CB43495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C301C-8F39-4868-8DE3-3B479E2B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546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AB4E-A7D8-4B2C-B826-C4C64589C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68E9E-04C9-4300-A6B1-F9D7AEE88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41D7D-0C3F-4D12-AC79-C0849467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82E0-92CA-44F9-A6B2-61E2B3960898}" type="datetime1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7982-E89B-43C6-B901-E5CF228F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3FFD2-BD83-4C1F-B8A4-73A84143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8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651A-8ECC-407C-A0B3-2E63AF44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81CDE-EF35-4415-AC94-7036A8129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00B73-75BD-4B14-BA11-AE269593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D0BA-4F3C-4EAA-8FD4-AE394724BD53}" type="datetime1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688F1-CE41-4B62-8B06-F4BA552C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F56B-DF1B-4F1D-AC66-733AAE50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0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D17E0-1A87-4D5B-973C-ABA21B14C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B24D1-2D5C-4853-8BEA-43A5F67AC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6D6D0-2848-4C10-A476-46BC0E0C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737-3D70-42B6-BD12-2A272F37B465}" type="datetime1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F3FF-2F71-49DB-81D8-0DBB67DA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27731-D360-445E-9486-923CEF15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9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2D67-1543-4450-A7AF-965F9766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FDCC-C7BA-483A-AB2A-737D42C23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82E14-BB74-4136-946D-7EB26782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B4FD-D282-4612-9B76-69E6965EC359}" type="datetime1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F5DF-241D-480E-8E02-C09DF9F3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4E13E-EE76-43D4-ACC0-34AB1275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2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5310-6ED9-4804-90C9-E38799AC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6FE4-3655-42F4-B969-6A2C03EF8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E0DD-2B1A-4753-ACE7-BAC43C92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593E-27DF-466C-9BED-BE7AA2DD546A}" type="datetime1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31E03-96D9-4EE4-81CC-9F7CE7AE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8B12-FAF4-4A14-8498-8BFD8669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6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684C-EEFF-4E16-A76B-AE8A6427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C275-328C-41D0-9561-79BB7886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885A2-EAA0-4C83-9DD4-263748D88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76216-0BAE-4B9C-A8ED-B3657AB0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EA7F-33D5-49DA-AC53-29C3EF381698}" type="datetime1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EDFFE-6802-4176-A3B3-21EE3F83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7105A-417D-4987-82D7-6AFB28ED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3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7382-9B41-4477-ADEA-AB027B59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274C4-D9EC-494C-B2D3-093BFAE2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DEA01-DB98-46FA-8A05-304C10393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F7FBB-DB9A-4A6C-AF51-273D5184C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95292-A066-4EA9-B898-D616C05C4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6D873-0DA1-4DEA-9A19-AF1DD576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D43-D0A4-4E51-A453-FF60D6734B4A}" type="datetime1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1B5F0-247E-4B79-8110-54911250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618EA-19DA-48C0-9251-F4BD0B1F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3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5055-96E6-4605-8B58-A0D07EB9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41D8B-0E1A-42F1-9D22-7F2FE248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6991-4D95-405F-BB5E-C5184427118E}" type="datetime1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AEDFE-6B7E-4DCD-9B6F-1D00CB13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BEA24-8551-4B51-80D4-F468921E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FD5AB-16A4-4D5F-8A25-F4B9FE53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7A12-65DD-45F5-85F4-5693CDDDA7A0}" type="datetime1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254D1-B89B-4950-8169-35718074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CDDC7-CD14-41BE-9447-67702A82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2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2054-D076-4843-B85E-22E402DD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A0C7-113F-4880-93E0-A343176E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E18AA-8F5D-446B-B8F2-93BCF3C2B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C5E21-5DBA-416A-87F8-166EED7D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899-9CDF-491D-9A9C-359C9825AF75}" type="datetime1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3484-C51D-47E6-82DE-782AD2E5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E56BF-D4B8-4795-9022-66A3505D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62DF-7AC0-4063-AAB0-B5E8182F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E3FA6-3798-4BA9-ACD8-BED765752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74E5F-25EE-401C-805F-7D934476C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FF9A8-094D-4DD9-B7E9-6E97F304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A18A-AA43-4B8B-8390-AF2A0FA09CF1}" type="datetime1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ADDEB-6BA0-45DE-9DDE-10B04EB8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775FA-6F40-4BF9-9490-40A5137C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5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981D3-AAAE-47B5-9205-8061694E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AE2D2-55ED-4B52-9BB9-677DAF392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D0423-8062-4577-9689-22304D185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C6D3-A245-442F-B935-F10308970150}" type="datetime1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E2118-DA78-4EC6-BB6C-0679EBE36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Neuromorphic Computing Journal Club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34B4-0952-4BE0-B36C-1F7B40F48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9C7A-DA05-405F-B8C3-FB5E93083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6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erra.ece.ucdavis.edu/index.php/2020/03/21/neuromorphic-computing-with-3d-integrated-nanophotonic-neurons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17.supercomputing.org/SC17%20Archive/tech_poster/poster_files/post272s2-file2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14E1-E0B0-4D6C-A4EA-0DCCDBAEB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Progress in Neuromorphic Photonics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0717E-09B3-4EDB-A5EC-935E76930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76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Thomas Ferreira de Lima*, Bhavin J. Shastri, Alexander N. Tait, Mitchell A. Nahmias and Paul R. </a:t>
            </a:r>
            <a:r>
              <a:rPr lang="en-GB" dirty="0" err="1"/>
              <a:t>Prucnal</a:t>
            </a:r>
            <a:endParaRPr lang="en-GB" dirty="0"/>
          </a:p>
          <a:p>
            <a:r>
              <a:rPr lang="en-GB" sz="1900" dirty="0"/>
              <a:t>Lightwave Communications Research Laboratory, Department of Electrical Engineering, Princeton University, Princeton, NJ 08544, USA.</a:t>
            </a:r>
          </a:p>
          <a:p>
            <a:r>
              <a:rPr lang="en-GB" sz="1900" i="1" dirty="0" err="1"/>
              <a:t>Corresponder</a:t>
            </a:r>
            <a:r>
              <a:rPr lang="en-GB" sz="1900" i="1" dirty="0"/>
              <a:t> e-mail: tlima@princeton.edu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153AB-99F1-41DC-9FC8-738F39ED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B01D-6113-4895-8D88-78EDEFD9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8401123-A96B-415A-BAC1-51C0914C52D1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</p:spTree>
    <p:extLst>
      <p:ext uri="{BB962C8B-B14F-4D97-AF65-F5344CB8AC3E}">
        <p14:creationId xmlns:p14="http://schemas.microsoft.com/office/powerpoint/2010/main" val="413546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All-optical PNNs: LIF Analogy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10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7C2185E-6E83-4996-B292-064785A70C55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00AE0-52F1-4AD8-8614-35390EC94AC4}"/>
              </a:ext>
            </a:extLst>
          </p:cNvPr>
          <p:cNvSpPr txBox="1"/>
          <p:nvPr/>
        </p:nvSpPr>
        <p:spPr>
          <a:xfrm>
            <a:off x="838200" y="1648743"/>
            <a:ext cx="437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Near-threshold laser dynamics: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2C6C70-5E4C-4F00-B1CB-30609504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6311"/>
            <a:ext cx="3924780" cy="835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648476-378A-4512-A235-FFDC4F2E2A39}"/>
              </a:ext>
            </a:extLst>
          </p:cNvPr>
          <p:cNvSpPr txBox="1"/>
          <p:nvPr/>
        </p:nvSpPr>
        <p:spPr>
          <a:xfrm>
            <a:off x="6760332" y="1697456"/>
            <a:ext cx="343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LIF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21E505-D993-47FB-9776-C1A16BA53566}"/>
                  </a:ext>
                </a:extLst>
              </p:cNvPr>
              <p:cNvSpPr txBox="1"/>
              <p:nvPr/>
            </p:nvSpPr>
            <p:spPr>
              <a:xfrm>
                <a:off x="6760332" y="4779531"/>
                <a:ext cx="459346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𝑡h𝑟𝑒𝑠h</m:t>
                        </m:r>
                      </m:sub>
                    </m:sSub>
                  </m:oMath>
                </a14:m>
                <a:r>
                  <a:rPr lang="en-GB" dirty="0"/>
                  <a:t>, then release a spike and set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𝑟𝑒𝑠𝑒𝑡</m:t>
                        </m:r>
                      </m:sub>
                    </m:sSub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the membrane 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the membrane resistance,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is the equilibrium potential,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n-GB" dirty="0"/>
                  <a:t> is the applied current (input).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21E505-D993-47FB-9776-C1A16BA53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332" y="4779531"/>
                <a:ext cx="4593468" cy="1498744"/>
              </a:xfrm>
              <a:prstGeom prst="rect">
                <a:avLst/>
              </a:prstGeom>
              <a:blipFill>
                <a:blip r:embed="rId3"/>
                <a:stretch>
                  <a:fillRect l="-1194" t="-2033" b="-4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3935369C-E2FE-490B-AAFD-970A427D2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332" y="3034475"/>
            <a:ext cx="4593468" cy="835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6ABFFF-E696-473B-A7A9-77EB67CB5AD4}"/>
                  </a:ext>
                </a:extLst>
              </p:cNvPr>
              <p:cNvSpPr txBox="1"/>
              <p:nvPr/>
            </p:nvSpPr>
            <p:spPr>
              <a:xfrm>
                <a:off x="838200" y="4651579"/>
                <a:ext cx="4815281" cy="17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𝑡h𝑟𝑒𝑠h</m:t>
                        </m:r>
                      </m:sub>
                    </m:sSub>
                  </m:oMath>
                </a14:m>
                <a:r>
                  <a:rPr lang="en-GB" dirty="0"/>
                  <a:t>, then release a pulse and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𝑟𝑒𝑠𝑒𝑡</m:t>
                        </m:r>
                      </m:sub>
                    </m:sSub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models the gain,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dirty="0"/>
                  <a:t> is the gain carrier relaxation rate,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the gain bias current.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the input for spike firing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𝑡h𝑟𝑒𝑠h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the gain threshold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𝑟𝑒𝑠𝑒𝑡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GB" dirty="0"/>
                  <a:t> is the gain at transparency.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6ABFFF-E696-473B-A7A9-77EB67CB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51579"/>
                <a:ext cx="4815281" cy="1754648"/>
              </a:xfrm>
              <a:prstGeom prst="rect">
                <a:avLst/>
              </a:prstGeom>
              <a:blipFill>
                <a:blip r:embed="rId5"/>
                <a:stretch>
                  <a:fillRect l="-1141" t="-1736" r="-1141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C5CC270C-2239-41BD-AC02-36F6FF14A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895489"/>
            <a:ext cx="1194229" cy="3367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87901B-8384-4F33-8D33-3628C73FC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0212" y="3452063"/>
            <a:ext cx="711992" cy="334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868DF2-3D26-495E-8ABB-B8AC03226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452063"/>
            <a:ext cx="1713189" cy="3345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4BB050-5681-448B-9517-88F1028AB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0212" y="3895489"/>
            <a:ext cx="1315921" cy="336734"/>
          </a:xfrm>
          <a:prstGeom prst="rect">
            <a:avLst/>
          </a:prstGeom>
        </p:spPr>
      </p:pic>
      <p:sp>
        <p:nvSpPr>
          <p:cNvPr id="25" name="Right Brace 24">
            <a:extLst>
              <a:ext uri="{FF2B5EF4-FFF2-40B4-BE49-F238E27FC236}">
                <a16:creationId xmlns:a16="http://schemas.microsoft.com/office/drawing/2014/main" id="{64AFDE60-59AA-484F-9F23-F4FFAA93C027}"/>
              </a:ext>
            </a:extLst>
          </p:cNvPr>
          <p:cNvSpPr/>
          <p:nvPr/>
        </p:nvSpPr>
        <p:spPr>
          <a:xfrm>
            <a:off x="4939911" y="2553432"/>
            <a:ext cx="1586723" cy="1754648"/>
          </a:xfrm>
          <a:prstGeom prst="rightBrace">
            <a:avLst>
              <a:gd name="adj1" fmla="val 8333"/>
              <a:gd name="adj2" fmla="val 49044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49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042"/>
          </a:xfrm>
        </p:spPr>
        <p:txBody>
          <a:bodyPr/>
          <a:lstStyle/>
          <a:p>
            <a:r>
              <a:rPr lang="en-GB" dirty="0"/>
              <a:t>All-optical PNNs: Excitable Laser Circuits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11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7C2185E-6E83-4996-B292-064785A70C55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00AE0-52F1-4AD8-8614-35390EC94AC4}"/>
              </a:ext>
            </a:extLst>
          </p:cNvPr>
          <p:cNvSpPr txBox="1"/>
          <p:nvPr/>
        </p:nvSpPr>
        <p:spPr>
          <a:xfrm>
            <a:off x="838200" y="1275078"/>
            <a:ext cx="437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Cascadability</a:t>
            </a:r>
            <a:endParaRPr lang="en-GB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648476-378A-4512-A235-FFDC4F2E2A39}"/>
              </a:ext>
            </a:extLst>
          </p:cNvPr>
          <p:cNvSpPr txBox="1"/>
          <p:nvPr/>
        </p:nvSpPr>
        <p:spPr>
          <a:xfrm>
            <a:off x="6760332" y="1270333"/>
            <a:ext cx="343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Temporal Pattern Recognition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D6EA9-3AE7-411E-BE58-8D6259C2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941"/>
            <a:ext cx="4593469" cy="3256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2597B-2FEC-4AB8-A387-4169890F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332" y="1806940"/>
            <a:ext cx="4044688" cy="329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EB368-D3C1-4230-9D6F-2B3B5F70D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982" y="5239695"/>
            <a:ext cx="3063904" cy="24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3BC9F-F6D4-433F-828E-00C7EBACB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475" y="5276019"/>
            <a:ext cx="3309172" cy="2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7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O/E/O PNNs: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41C9-A45E-4155-B0E4-47B5625D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E/O sub-circuit: non-linear component</a:t>
            </a:r>
          </a:p>
          <a:p>
            <a:pPr lvl="1"/>
            <a:r>
              <a:rPr lang="en-GB" dirty="0"/>
              <a:t>Electronic input (weighted sum of optical inputs)</a:t>
            </a:r>
          </a:p>
          <a:p>
            <a:pPr lvl="1"/>
            <a:r>
              <a:rPr lang="en-GB" dirty="0"/>
              <a:t>Perform dynamic or nonlinear process</a:t>
            </a:r>
          </a:p>
          <a:p>
            <a:pPr lvl="1"/>
            <a:r>
              <a:rPr lang="en-GB" dirty="0"/>
              <a:t>Generate a clean optical output on a single wavelength</a:t>
            </a:r>
          </a:p>
          <a:p>
            <a:r>
              <a:rPr lang="en-GB" dirty="0"/>
              <a:t>O/E sub-circuit: weighted addition</a:t>
            </a:r>
          </a:p>
          <a:p>
            <a:pPr lvl="1"/>
            <a:r>
              <a:rPr lang="en-GB" dirty="0"/>
              <a:t>Protocol?</a:t>
            </a:r>
          </a:p>
          <a:p>
            <a:pPr lvl="1"/>
            <a:r>
              <a:rPr lang="en-GB" dirty="0"/>
              <a:t>Hardware?</a:t>
            </a:r>
          </a:p>
          <a:p>
            <a:pPr lvl="1"/>
            <a:r>
              <a:rPr lang="en-GB" dirty="0"/>
              <a:t>Use WDM for scalability?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12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024AFC-4B9E-470A-BB05-1394EDCCD86F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0EC33-3014-4D06-A873-01149D02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4883790"/>
            <a:ext cx="4448175" cy="1066800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9A9E9E59-B0D1-43F7-980F-05BA588ABE26}"/>
              </a:ext>
            </a:extLst>
          </p:cNvPr>
          <p:cNvSpPr/>
          <p:nvPr/>
        </p:nvSpPr>
        <p:spPr>
          <a:xfrm rot="8397441">
            <a:off x="7523165" y="4272370"/>
            <a:ext cx="277779" cy="864066"/>
          </a:xfrm>
          <a:prstGeom prst="upArrow">
            <a:avLst>
              <a:gd name="adj1" fmla="val 50000"/>
              <a:gd name="adj2" fmla="val 143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975FC6C-A7F8-4A94-A4DA-5676E6327B0C}"/>
              </a:ext>
            </a:extLst>
          </p:cNvPr>
          <p:cNvSpPr/>
          <p:nvPr/>
        </p:nvSpPr>
        <p:spPr>
          <a:xfrm rot="12324048">
            <a:off x="9977533" y="4384289"/>
            <a:ext cx="277779" cy="864066"/>
          </a:xfrm>
          <a:prstGeom prst="upArrow">
            <a:avLst>
              <a:gd name="adj1" fmla="val 50000"/>
              <a:gd name="adj2" fmla="val 143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AE957-19E7-473A-A5C7-81D2AF12A386}"/>
              </a:ext>
            </a:extLst>
          </p:cNvPr>
          <p:cNvSpPr txBox="1"/>
          <p:nvPr/>
        </p:nvSpPr>
        <p:spPr>
          <a:xfrm rot="20590575">
            <a:off x="6253293" y="3893663"/>
            <a:ext cx="235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O/E WDM weighted addition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3FFDE-112F-4385-8C65-F7B85F616DED}"/>
              </a:ext>
            </a:extLst>
          </p:cNvPr>
          <p:cNvSpPr txBox="1"/>
          <p:nvPr/>
        </p:nvSpPr>
        <p:spPr>
          <a:xfrm rot="448514">
            <a:off x="9634057" y="4002423"/>
            <a:ext cx="235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E/O non-linearity</a:t>
            </a:r>
          </a:p>
        </p:txBody>
      </p:sp>
    </p:spTree>
    <p:extLst>
      <p:ext uri="{BB962C8B-B14F-4D97-AF65-F5344CB8AC3E}">
        <p14:creationId xmlns:p14="http://schemas.microsoft.com/office/powerpoint/2010/main" val="260307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O/E/O PNNs: E/O Nonlinearity Generation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9B5FA1-3FE8-40E5-B316-C80BBF1A3E6F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4C3B2B-2DDB-447F-8B52-60C4436E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2433"/>
            <a:ext cx="10515600" cy="445343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0FC5310-2EAA-476D-9B95-902AB5539B56}"/>
              </a:ext>
            </a:extLst>
          </p:cNvPr>
          <p:cNvSpPr/>
          <p:nvPr/>
        </p:nvSpPr>
        <p:spPr>
          <a:xfrm>
            <a:off x="1694597" y="1319084"/>
            <a:ext cx="1653382" cy="1063690"/>
          </a:xfrm>
          <a:prstGeom prst="wedgeRoundRectCallout">
            <a:avLst>
              <a:gd name="adj1" fmla="val 60093"/>
              <a:gd name="adj2" fmla="val 10460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Most promise, nascent tech.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5625FD4-6304-4E78-B04E-CE95DE66EFA4}"/>
              </a:ext>
            </a:extLst>
          </p:cNvPr>
          <p:cNvSpPr/>
          <p:nvPr/>
        </p:nvSpPr>
        <p:spPr>
          <a:xfrm>
            <a:off x="5569752" y="696640"/>
            <a:ext cx="1653382" cy="1063690"/>
          </a:xfrm>
          <a:prstGeom prst="wedgeRoundRectCallout">
            <a:avLst>
              <a:gd name="adj1" fmla="val 33006"/>
              <a:gd name="adj2" fmla="val 8267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Ultrafast modulator not demonstrated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B00005A-DF6A-4ABB-B800-4DBACDCD7B36}"/>
              </a:ext>
            </a:extLst>
          </p:cNvPr>
          <p:cNvSpPr/>
          <p:nvPr/>
        </p:nvSpPr>
        <p:spPr>
          <a:xfrm>
            <a:off x="5423572" y="5033274"/>
            <a:ext cx="2523002" cy="1080782"/>
          </a:xfrm>
          <a:prstGeom prst="wedgeRoundRectCallout">
            <a:avLst>
              <a:gd name="adj1" fmla="val 5963"/>
              <a:gd name="adj2" fmla="val -10868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Off-chip lasers well understood, less energy efficiency and coupling probs.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8E5C8CA-F6B9-4CF0-A043-9A471D0E8148}"/>
              </a:ext>
            </a:extLst>
          </p:cNvPr>
          <p:cNvSpPr/>
          <p:nvPr/>
        </p:nvSpPr>
        <p:spPr>
          <a:xfrm>
            <a:off x="9635104" y="919652"/>
            <a:ext cx="1888202" cy="1325562"/>
          </a:xfrm>
          <a:prstGeom prst="wedgeRoundRectCallout">
            <a:avLst>
              <a:gd name="adj1" fmla="val -35279"/>
              <a:gd name="adj2" fmla="val 835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Need to operate slow enough for output digitization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5A7B3BD-09F4-4076-809A-4887F33BBB15}"/>
              </a:ext>
            </a:extLst>
          </p:cNvPr>
          <p:cNvSpPr/>
          <p:nvPr/>
        </p:nvSpPr>
        <p:spPr>
          <a:xfrm>
            <a:off x="2385217" y="4855690"/>
            <a:ext cx="1925525" cy="1375168"/>
          </a:xfrm>
          <a:prstGeom prst="wedgeRoundRectCallout">
            <a:avLst>
              <a:gd name="adj1" fmla="val 40907"/>
              <a:gd name="adj2" fmla="val -7697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On-chip lasers generate energy savings but contribute to power env.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A753DCB-C192-42E6-95EB-895938036EC2}"/>
              </a:ext>
            </a:extLst>
          </p:cNvPr>
          <p:cNvSpPr/>
          <p:nvPr/>
        </p:nvSpPr>
        <p:spPr>
          <a:xfrm>
            <a:off x="9392194" y="5041820"/>
            <a:ext cx="1653382" cy="1063690"/>
          </a:xfrm>
          <a:prstGeom prst="wedgeRoundRectCallout">
            <a:avLst>
              <a:gd name="adj1" fmla="val -46001"/>
              <a:gd name="adj2" fmla="val -8311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Same as C</a:t>
            </a:r>
          </a:p>
        </p:txBody>
      </p:sp>
    </p:spTree>
    <p:extLst>
      <p:ext uri="{BB962C8B-B14F-4D97-AF65-F5344CB8AC3E}">
        <p14:creationId xmlns:p14="http://schemas.microsoft.com/office/powerpoint/2010/main" val="14898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PNN Network Architecture: O/E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41C9-A45E-4155-B0E4-47B5625D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7" y="1601665"/>
            <a:ext cx="10515600" cy="1233814"/>
          </a:xfrm>
        </p:spPr>
        <p:txBody>
          <a:bodyPr>
            <a:normAutofit/>
          </a:bodyPr>
          <a:lstStyle/>
          <a:p>
            <a:r>
              <a:rPr lang="en-GB" sz="2000" dirty="0"/>
              <a:t>Protocol: Broadcast-and-weight</a:t>
            </a:r>
          </a:p>
          <a:p>
            <a:pPr lvl="1"/>
            <a:r>
              <a:rPr lang="en-GB" sz="1800" dirty="0"/>
              <a:t>Similar to fibre telecom “Broadcast and Select”</a:t>
            </a:r>
          </a:p>
          <a:p>
            <a:pPr lvl="1"/>
            <a:r>
              <a:rPr lang="en-GB" sz="1800" dirty="0"/>
              <a:t>WDM input fed to MRR weight bank which performs weighted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14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65AC6BF-AA1E-4095-B94A-90B0DB48A826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95B0A-F27F-47C1-A3B3-65FB6B8DA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" y="3072668"/>
            <a:ext cx="4377718" cy="292734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6873D1-8222-4AEF-90A1-987F5447E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0" y="2964332"/>
            <a:ext cx="3195906" cy="1420981"/>
          </a:xfrm>
          <a:prstGeom prst="rect">
            <a:avLst/>
          </a:prstGeom>
        </p:spPr>
      </p:pic>
      <p:pic>
        <p:nvPicPr>
          <p:cNvPr id="14" name="Picture 13" descr="A picture containing knife&#10;&#10;Description automatically generated">
            <a:extLst>
              <a:ext uri="{FF2B5EF4-FFF2-40B4-BE49-F238E27FC236}">
                <a16:creationId xmlns:a16="http://schemas.microsoft.com/office/drawing/2014/main" id="{52F6837F-24AC-48F2-8BD3-DDD76AEF0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0" y="4304440"/>
            <a:ext cx="3195906" cy="1695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E7C11D-274E-4B80-B384-B6E979FCA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468" y="3045204"/>
            <a:ext cx="3722935" cy="29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0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>
            <a:normAutofit fontScale="90000"/>
          </a:bodyPr>
          <a:lstStyle/>
          <a:p>
            <a:r>
              <a:rPr lang="en-GB" dirty="0"/>
              <a:t>PNN Network Architecture: Weight bank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41C9-A45E-4155-B0E4-47B5625D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2772" cy="1739696"/>
          </a:xfrm>
        </p:spPr>
        <p:txBody>
          <a:bodyPr/>
          <a:lstStyle/>
          <a:p>
            <a:r>
              <a:rPr lang="en-GB" dirty="0"/>
              <a:t>Weight bank controllers limited by thermal crosstalk handling</a:t>
            </a:r>
          </a:p>
          <a:p>
            <a:pPr lvl="1"/>
            <a:r>
              <a:rPr lang="en-GB" dirty="0"/>
              <a:t>Each wavelength corresponds to a heating level at the MRR tuner heat affects neighbours</a:t>
            </a:r>
          </a:p>
          <a:p>
            <a:pPr lvl="1"/>
            <a:r>
              <a:rPr lang="en-GB" dirty="0"/>
              <a:t>Non-ideal fabrication-isolation reduces the weight range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15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3044DB-8310-4678-A37A-35C51EE63092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5DA32-F0D8-44DF-A27F-ADF723D5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02" y="3784468"/>
            <a:ext cx="3747598" cy="257188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1FF824-7E14-4653-9BB3-4E3FF8A2F646}"/>
              </a:ext>
            </a:extLst>
          </p:cNvPr>
          <p:cNvSpPr txBox="1">
            <a:spLocks/>
          </p:cNvSpPr>
          <p:nvPr/>
        </p:nvSpPr>
        <p:spPr>
          <a:xfrm>
            <a:off x="838201" y="4010956"/>
            <a:ext cx="6846116" cy="1739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Channel limits:</a:t>
            </a:r>
          </a:p>
          <a:p>
            <a:pPr lvl="1"/>
            <a:r>
              <a:rPr lang="en-GB" dirty="0"/>
              <a:t>Depending on MRR type, between 108-334 channels</a:t>
            </a:r>
          </a:p>
          <a:p>
            <a:pPr lvl="1"/>
            <a:r>
              <a:rPr lang="en-GB" dirty="0"/>
              <a:t>Limits connectivity scaling (max. fan-in)</a:t>
            </a:r>
          </a:p>
        </p:txBody>
      </p:sp>
    </p:spTree>
    <p:extLst>
      <p:ext uri="{BB962C8B-B14F-4D97-AF65-F5344CB8AC3E}">
        <p14:creationId xmlns:p14="http://schemas.microsoft.com/office/powerpoint/2010/main" val="25142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solutions: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41C9-A45E-4155-B0E4-47B5625D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Spectrum reuse strategies</a:t>
            </a:r>
          </a:p>
          <a:p>
            <a:r>
              <a:rPr lang="en-GB" dirty="0"/>
              <a:t>Exploiting interference in MRR weight banks</a:t>
            </a:r>
          </a:p>
          <a:p>
            <a:r>
              <a:rPr lang="en-GB" dirty="0"/>
              <a:t>More degrees of freedom in multiplexing (mode division, polarization division)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16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5A7B1F3-A530-4753-A968-9635252E9B06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312331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solutions: Spectrum reuse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17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5A7B1F3-A530-4753-A968-9635252E9B06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04CD1B-6A22-421A-A74F-696CFEE2B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86" y="1475808"/>
            <a:ext cx="6105525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22BEAB-40A5-4DC8-80A6-42256170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98" y="3507418"/>
            <a:ext cx="6019800" cy="1990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58BEE8-0AEE-42EB-A8E6-027C9BB7D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86" y="5534592"/>
            <a:ext cx="9572625" cy="923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E9DD2B-57A6-4B1E-8F86-EDDCC1EB5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323408"/>
            <a:ext cx="2847975" cy="1181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DE8556-C39F-4142-9AF5-7ABFEC060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49" y="2455436"/>
            <a:ext cx="25050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Neuromorphic Platform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18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2E9FA4E-9615-444D-AA5C-18B52ABFD5E3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93B89-8DF2-4446-9B3E-91D907B5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9928"/>
            <a:ext cx="10515600" cy="45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Neuromorphic Photonic proc. Applications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41C9-A45E-4155-B0E4-47B5625D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Real-time RF processing, massive MIMO systems</a:t>
            </a:r>
          </a:p>
          <a:p>
            <a:r>
              <a:rPr lang="en-GB" dirty="0"/>
              <a:t>Most radio transceiver systems are processed by DSPs or FPGAs</a:t>
            </a:r>
          </a:p>
          <a:p>
            <a:pPr lvl="1"/>
            <a:r>
              <a:rPr lang="en-GB" dirty="0"/>
              <a:t>Carrier signal throughput (GHz range) is limited by processor speeds</a:t>
            </a:r>
          </a:p>
          <a:p>
            <a:pPr lvl="1"/>
            <a:r>
              <a:rPr lang="en-GB" dirty="0"/>
              <a:t>Sampling-parallelisation helps at the cost of more latency/energy overhead</a:t>
            </a:r>
          </a:p>
          <a:p>
            <a:pPr lvl="1"/>
            <a:r>
              <a:rPr lang="en-GB" dirty="0"/>
              <a:t>ASICs are expensive/not reconfigurable</a:t>
            </a:r>
          </a:p>
          <a:p>
            <a:r>
              <a:rPr lang="en-GB" dirty="0"/>
              <a:t>Use Neuromorphic Photonic hardware for dimensionality reduction tasks (PCA, blind-source separation)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19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28B445-E5D4-4E7A-AD1E-F86FB7131343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165709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C7C0-E4AE-452F-971E-BC9D9111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3C6D1-15EA-4563-B31E-BE9309B6D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75371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Why neuromorphic?</a:t>
                </a:r>
              </a:p>
              <a:p>
                <a:pPr lvl="1"/>
                <a:r>
                  <a:rPr lang="en-GB" sz="2000" dirty="0"/>
                  <a:t>Bio-inspired energy efficient specialized co-processors</a:t>
                </a:r>
              </a:p>
              <a:p>
                <a:pPr lvl="1"/>
                <a:r>
                  <a:rPr lang="en-GB" sz="2000" dirty="0"/>
                  <a:t>Estimated human brain computation efficiency: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GB" sz="2000" dirty="0"/>
                  <a:t>MAC/s with 20W of power</a:t>
                </a:r>
                <a:endParaRPr lang="en-GB" dirty="0"/>
              </a:p>
              <a:p>
                <a:r>
                  <a:rPr lang="en-GB" dirty="0"/>
                  <a:t>Limitations in electronics:</a:t>
                </a:r>
              </a:p>
              <a:p>
                <a:pPr lvl="1"/>
                <a:r>
                  <a:rPr lang="en-GB" sz="2000" dirty="0"/>
                  <a:t>Large amount of interconnects (IC)/ multicasting introduces physical performance challenges</a:t>
                </a:r>
              </a:p>
              <a:p>
                <a:pPr lvl="1"/>
                <a:r>
                  <a:rPr lang="en-GB" sz="2000" dirty="0"/>
                  <a:t>Operations per neuron in the kHz- low MHz regime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3C6D1-15EA-4563-B31E-BE9309B6D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75371" cy="4351338"/>
              </a:xfrm>
              <a:blipFill>
                <a:blip r:embed="rId2"/>
                <a:stretch>
                  <a:fillRect l="-2206" t="-2241" r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518A-295E-4C2A-BD2D-D005B26F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855A7-1CBE-44CA-905A-B28F4DC8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FFAC9F0-AD1B-498F-8A23-97E294B26DF4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FBBC67-4D47-453C-8077-9CCFAC83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18" y="1690688"/>
            <a:ext cx="5624482" cy="3337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9826C-F489-46B8-9F3D-06B6E653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571" y="5103920"/>
            <a:ext cx="5743575" cy="60007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0CD68A0-FF5D-405A-9977-A7D8D554DE64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3590025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Neuromorphic Photonic proc. Applications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41C9-A45E-4155-B0E4-47B5625D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Nonlinear programming, QP</a:t>
            </a:r>
          </a:p>
          <a:p>
            <a:r>
              <a:rPr lang="en-GB" dirty="0"/>
              <a:t>Model predictive control problem can be reduced to a QP problem</a:t>
            </a:r>
          </a:p>
          <a:p>
            <a:pPr lvl="1"/>
            <a:r>
              <a:rPr lang="en-GB" dirty="0"/>
              <a:t>MPC is successfully used in “slow” processes, i.e. sufficient time for solving the optimization problem between sampling instants.</a:t>
            </a:r>
          </a:p>
          <a:p>
            <a:pPr lvl="1"/>
            <a:r>
              <a:rPr lang="en-GB" dirty="0"/>
              <a:t>Applying MPC to faster systems requires faster QP solving</a:t>
            </a:r>
          </a:p>
          <a:p>
            <a:pPr lvl="1"/>
            <a:r>
              <a:rPr lang="en-GB" dirty="0"/>
              <a:t>QP can be mapped onto recurrent neural networks</a:t>
            </a:r>
          </a:p>
          <a:p>
            <a:r>
              <a:rPr lang="en-GB" dirty="0"/>
              <a:t>Neuromorphic Photonic hardware offers low </a:t>
            </a:r>
            <a:r>
              <a:rPr lang="en-GB" dirty="0" err="1"/>
              <a:t>ToF</a:t>
            </a:r>
            <a:r>
              <a:rPr lang="en-GB" dirty="0"/>
              <a:t> for communication, which somehow means less latency.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20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28B445-E5D4-4E7A-AD1E-F86FB7131343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382590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</p:spPr>
        <p:txBody>
          <a:bodyPr/>
          <a:lstStyle/>
          <a:p>
            <a:r>
              <a:rPr lang="en-GB" dirty="0"/>
              <a:t>Paper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41C9-A45E-4155-B0E4-47B5625D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020" y="1825625"/>
            <a:ext cx="5120779" cy="4351338"/>
          </a:xfrm>
        </p:spPr>
        <p:txBody>
          <a:bodyPr>
            <a:normAutofit/>
          </a:bodyPr>
          <a:lstStyle/>
          <a:p>
            <a:r>
              <a:rPr lang="en-GB" dirty="0"/>
              <a:t>Written for photonics engineers</a:t>
            </a:r>
          </a:p>
          <a:p>
            <a:r>
              <a:rPr lang="en-GB" dirty="0"/>
              <a:t>Very focused on thermally tuned MRRs for weight banks, no talk of other devices (e.g. AWGRs, E/O MRRs)</a:t>
            </a:r>
          </a:p>
          <a:p>
            <a:r>
              <a:rPr lang="en-GB" dirty="0"/>
              <a:t>Not enough focus on comm. protocols, WDM schemes</a:t>
            </a:r>
          </a:p>
          <a:p>
            <a:r>
              <a:rPr lang="en-GB" dirty="0"/>
              <a:t>Seems like a lot of assumptions for platform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21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28B445-E5D4-4E7A-AD1E-F86FB7131343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0E030A-B128-4B7E-80AF-655343B986C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B086E-8DF0-4656-9EB4-F840151DA56C}"/>
              </a:ext>
            </a:extLst>
          </p:cNvPr>
          <p:cNvSpPr txBox="1"/>
          <p:nvPr/>
        </p:nvSpPr>
        <p:spPr>
          <a:xfrm>
            <a:off x="820375" y="1294377"/>
            <a:ext cx="264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41E19-CA03-4628-91AF-A056AEBE1BE4}"/>
              </a:ext>
            </a:extLst>
          </p:cNvPr>
          <p:cNvSpPr txBox="1"/>
          <p:nvPr/>
        </p:nvSpPr>
        <p:spPr>
          <a:xfrm>
            <a:off x="6233020" y="1294378"/>
            <a:ext cx="264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CEECD8-4A8C-4406-B6AA-5EA3A1E91AE2}"/>
              </a:ext>
            </a:extLst>
          </p:cNvPr>
          <p:cNvSpPr txBox="1">
            <a:spLocks/>
          </p:cNvSpPr>
          <p:nvPr/>
        </p:nvSpPr>
        <p:spPr>
          <a:xfrm>
            <a:off x="986407" y="1825625"/>
            <a:ext cx="4972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Good overview of current research efforts</a:t>
            </a:r>
          </a:p>
          <a:p>
            <a:r>
              <a:rPr lang="en-GB" dirty="0"/>
              <a:t>Well written, good narrative, digestible</a:t>
            </a:r>
          </a:p>
          <a:p>
            <a:r>
              <a:rPr lang="en-GB" dirty="0"/>
              <a:t>Nice trade-off analysis for photonic weight banks</a:t>
            </a:r>
          </a:p>
          <a:p>
            <a:r>
              <a:rPr lang="en-GB" dirty="0"/>
              <a:t>Application section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F5472F-54C2-4D29-9DA4-06D9F4F2B0BB}"/>
              </a:ext>
            </a:extLst>
          </p:cNvPr>
          <p:cNvCxnSpPr>
            <a:cxnSpLocks/>
          </p:cNvCxnSpPr>
          <p:nvPr/>
        </p:nvCxnSpPr>
        <p:spPr>
          <a:xfrm>
            <a:off x="5939407" y="1241572"/>
            <a:ext cx="0" cy="5114777"/>
          </a:xfrm>
          <a:prstGeom prst="line">
            <a:avLst/>
          </a:prstGeom>
          <a:ln w="635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3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876446"/>
          </a:xfrm>
        </p:spPr>
        <p:txBody>
          <a:bodyPr>
            <a:normAutofit fontScale="90000"/>
          </a:bodyPr>
          <a:lstStyle/>
          <a:p>
            <a:r>
              <a:rPr lang="en-GB" dirty="0"/>
              <a:t>Supplementary: 3D Integrated Nanophotonic Neuromorphic Computing @ UC Davis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22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28B445-E5D4-4E7A-AD1E-F86FB7131343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0E030A-B128-4B7E-80AF-655343B986C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 descr="A picture containing many&#10;&#10;Description automatically generated">
            <a:extLst>
              <a:ext uri="{FF2B5EF4-FFF2-40B4-BE49-F238E27FC236}">
                <a16:creationId xmlns:a16="http://schemas.microsoft.com/office/drawing/2014/main" id="{7B10BA81-42CC-4B7A-9990-BCE3A103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7483"/>
            <a:ext cx="7389908" cy="46409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C94FC1-476B-45FF-A80D-BE0251B044D5}"/>
              </a:ext>
            </a:extLst>
          </p:cNvPr>
          <p:cNvSpPr txBox="1"/>
          <p:nvPr/>
        </p:nvSpPr>
        <p:spPr>
          <a:xfrm>
            <a:off x="8610600" y="1743221"/>
            <a:ext cx="3268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https://sierra.ece.ucdavis.edu/index.php/2020/03/21/neuromorphic-computing-with-3d-integrated-nanophotonic-neurons/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https://sc17.supercomputing.org/SC17%20Archive/tech_poster/poster_files/post272s2-file2.pdf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293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6C61-F1E2-46F5-8CEE-86746110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391" y="2529484"/>
            <a:ext cx="4253218" cy="1325563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5481D-0BFD-41A3-BB05-283C2BF4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E7965-7C92-4A9F-9E70-9761FD7B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23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7F7E12A-4D14-483F-9D6E-F375C07AAE7E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76902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0C022-09F5-47BD-A725-F9DE3A68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E6E1-FC8F-4D1B-A6AA-E83393E8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3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5EF7119-4803-48F5-8CEA-82F9CCA1AC85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9E450D-240F-4088-9DBA-164F4BF9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But… Why?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ECDD4E-FBD8-49DA-9932-90A2250F4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5371" cy="4351338"/>
          </a:xfrm>
        </p:spPr>
        <p:txBody>
          <a:bodyPr/>
          <a:lstStyle/>
          <a:p>
            <a:r>
              <a:rPr lang="en-GB" dirty="0"/>
              <a:t>Why photonics?</a:t>
            </a:r>
          </a:p>
          <a:p>
            <a:pPr lvl="1"/>
            <a:r>
              <a:rPr lang="en-GB" dirty="0"/>
              <a:t>Significantly increased bandwidth density of ICs</a:t>
            </a:r>
          </a:p>
          <a:p>
            <a:pPr lvl="1"/>
            <a:r>
              <a:rPr lang="en-GB" dirty="0"/>
              <a:t>Potentially very energy efficient</a:t>
            </a:r>
          </a:p>
          <a:p>
            <a:pPr lvl="1"/>
            <a:r>
              <a:rPr lang="en-GB" dirty="0"/>
              <a:t>Relatively distance-independent energy consumption compared to electronics</a:t>
            </a:r>
          </a:p>
          <a:p>
            <a:r>
              <a:rPr lang="en-GB" dirty="0"/>
              <a:t>Limitations: </a:t>
            </a:r>
          </a:p>
          <a:p>
            <a:pPr lvl="1"/>
            <a:r>
              <a:rPr lang="en-GB" dirty="0"/>
              <a:t>Requires nascent manufacturing technology (</a:t>
            </a:r>
            <a:r>
              <a:rPr lang="en-GB" dirty="0" err="1"/>
              <a:t>SiPh</a:t>
            </a:r>
            <a:r>
              <a:rPr lang="en-GB" dirty="0"/>
              <a:t> platforms)</a:t>
            </a:r>
          </a:p>
          <a:p>
            <a:pPr lvl="1"/>
            <a:r>
              <a:rPr lang="en-GB" dirty="0"/>
              <a:t>Prone to noise and optical losses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9038A2-0D89-4D03-8D56-59A4CE7ED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18" y="1690688"/>
            <a:ext cx="5624482" cy="3337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CF0A3D-7EF7-491B-BF15-D59E8C0CC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71" y="5103920"/>
            <a:ext cx="5743575" cy="600075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9308718-5C74-4CF9-AE55-6B93FDDE3D42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9482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0C022-09F5-47BD-A725-F9DE3A68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E6E1-FC8F-4D1B-A6AA-E83393E8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5EF7119-4803-48F5-8CEA-82F9CCA1AC85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9E450D-240F-4088-9DBA-164F4BF9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But… Why?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ECDD4E-FBD8-49DA-9932-90A2250F4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5371" cy="4351338"/>
          </a:xfrm>
        </p:spPr>
        <p:txBody>
          <a:bodyPr/>
          <a:lstStyle/>
          <a:p>
            <a:r>
              <a:rPr lang="en-GB" dirty="0"/>
              <a:t>Why neuromorphic photonics?</a:t>
            </a:r>
          </a:p>
          <a:p>
            <a:pPr lvl="1"/>
            <a:r>
              <a:rPr lang="en-GB" dirty="0"/>
              <a:t>Best of both worlds: </a:t>
            </a:r>
          </a:p>
          <a:p>
            <a:pPr lvl="2"/>
            <a:r>
              <a:rPr lang="en-GB" dirty="0"/>
              <a:t>energy efficiency through computation model &amp; interconnect</a:t>
            </a:r>
          </a:p>
          <a:p>
            <a:pPr lvl="2"/>
            <a:r>
              <a:rPr lang="en-GB" dirty="0"/>
              <a:t>More computational speed through photonic IC for specialised domains ( e.g. Real-time RF processing, QP) </a:t>
            </a:r>
          </a:p>
          <a:p>
            <a:pPr lvl="1"/>
            <a:r>
              <a:rPr lang="en-GB" dirty="0"/>
              <a:t>Hybrid </a:t>
            </a:r>
            <a:r>
              <a:rPr lang="en-GB" dirty="0" err="1"/>
              <a:t>SiPh</a:t>
            </a:r>
            <a:r>
              <a:rPr lang="en-GB" dirty="0"/>
              <a:t> manufacturing platforms </a:t>
            </a:r>
          </a:p>
          <a:p>
            <a:pPr lvl="2"/>
            <a:r>
              <a:rPr lang="en-GB" dirty="0"/>
              <a:t>passive &amp; active optical component integration on-chip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9038A2-0D89-4D03-8D56-59A4CE7ED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18" y="1690688"/>
            <a:ext cx="5624482" cy="3337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7BC74-5F6D-41DA-BF0F-A4A1F068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71" y="5103920"/>
            <a:ext cx="5743575" cy="60007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A41E388-4CD2-4638-977B-A8BE3B53EE7F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348655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1FFC-88F2-4DEE-8101-237B12EA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Criteria for Nonlinear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4F5D3-A044-47D8-A14C-C5B91BDB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1206" cy="4351338"/>
          </a:xfrm>
        </p:spPr>
        <p:txBody>
          <a:bodyPr>
            <a:normAutofit/>
          </a:bodyPr>
          <a:lstStyle/>
          <a:p>
            <a:r>
              <a:rPr lang="en-GB" dirty="0"/>
              <a:t>Enabling scalable platforms:</a:t>
            </a:r>
          </a:p>
          <a:p>
            <a:pPr lvl="1"/>
            <a:r>
              <a:rPr lang="en-GB" dirty="0"/>
              <a:t>Thresholding</a:t>
            </a:r>
          </a:p>
          <a:p>
            <a:pPr lvl="1"/>
            <a:r>
              <a:rPr lang="en-GB" dirty="0"/>
              <a:t>Max. fan-in</a:t>
            </a:r>
          </a:p>
          <a:p>
            <a:pPr lvl="1"/>
            <a:r>
              <a:rPr lang="en-GB" dirty="0" err="1"/>
              <a:t>Cascadability</a:t>
            </a:r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Neuromorphism</a:t>
            </a:r>
            <a:r>
              <a:rPr lang="en-GB" dirty="0"/>
              <a:t>”:</a:t>
            </a:r>
          </a:p>
          <a:p>
            <a:pPr lvl="1"/>
            <a:r>
              <a:rPr lang="en-GB" dirty="0"/>
              <a:t>Isomorphism between artificial NNs and optoelectronic devices</a:t>
            </a:r>
          </a:p>
          <a:p>
            <a:pPr lvl="1"/>
            <a:r>
              <a:rPr lang="en-GB" dirty="0"/>
              <a:t>Nonlinearity in individual neurons</a:t>
            </a:r>
          </a:p>
          <a:p>
            <a:pPr lvl="1"/>
            <a:r>
              <a:rPr lang="en-GB" dirty="0"/>
              <a:t>Synaptic interconnection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B701B-9CD2-416A-9FB6-3E8FCCA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7B120-5F37-46BD-BD34-58D50E85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5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2523261-0132-489A-93B6-5656475602D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D2F49-81F5-414D-867C-7296FA91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73" y="1825625"/>
            <a:ext cx="5318927" cy="2655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A7223-57F1-449C-B108-5B3990C8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54814"/>
            <a:ext cx="5829300" cy="25717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C5DE91-B738-49FA-BE34-D1127577193F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363399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1FFC-88F2-4DEE-8101-237B12EA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Requirements for Photonic Neurons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44F5D3-A044-47D8-A14C-C5B91BDB6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01206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Basic operations:</a:t>
                </a:r>
              </a:p>
              <a:p>
                <a:pPr lvl="1"/>
                <a:r>
                  <a:rPr lang="en-GB" dirty="0"/>
                  <a:t>Vector Multiplication</a:t>
                </a:r>
              </a:p>
              <a:p>
                <a:pPr lvl="1"/>
                <a:r>
                  <a:rPr lang="en-GB" dirty="0"/>
                  <a:t>Spatial summation</a:t>
                </a:r>
              </a:p>
              <a:p>
                <a:pPr lvl="1"/>
                <a:r>
                  <a:rPr lang="en-GB" dirty="0"/>
                  <a:t>Non-linear transformation</a:t>
                </a:r>
              </a:p>
              <a:p>
                <a:r>
                  <a:rPr lang="en-GB" dirty="0"/>
                  <a:t>Hardware provision:</a:t>
                </a:r>
              </a:p>
              <a:p>
                <a:pPr lvl="1"/>
                <a:r>
                  <a:rPr lang="en-GB" dirty="0"/>
                  <a:t>Signal integrity</a:t>
                </a:r>
              </a:p>
              <a:p>
                <a:pPr lvl="1"/>
                <a:r>
                  <a:rPr lang="en-GB" dirty="0"/>
                  <a:t>Scalable max. fan-in</a:t>
                </a:r>
              </a:p>
              <a:p>
                <a:pPr lvl="1"/>
                <a:r>
                  <a:rPr lang="en-GB" dirty="0"/>
                  <a:t>Enough output power to drive the neighbours (</a:t>
                </a:r>
                <a:r>
                  <a:rPr lang="en-GB" dirty="0" err="1"/>
                  <a:t>cascadability</a:t>
                </a:r>
                <a:r>
                  <a:rPr lang="en-GB" dirty="0"/>
                  <a:t>)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thresholding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44F5D3-A044-47D8-A14C-C5B91BDB6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01206" cy="4351338"/>
              </a:xfrm>
              <a:blipFill>
                <a:blip r:embed="rId2"/>
                <a:stretch>
                  <a:fillRect l="-2153" t="-2241" r="-2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B701B-9CD2-416A-9FB6-3E8FCCA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7B120-5F37-46BD-BD34-58D50E85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2523261-0132-489A-93B6-5656475602D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D2F49-81F5-414D-867C-7296FA91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873" y="1825625"/>
            <a:ext cx="5318927" cy="2655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A7223-57F1-449C-B108-5B3990C85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54814"/>
            <a:ext cx="5829300" cy="2571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C9E043-68F2-4032-9574-A369A97BC5D1}"/>
              </a:ext>
            </a:extLst>
          </p:cNvPr>
          <p:cNvSpPr txBox="1">
            <a:spLocks/>
          </p:cNvSpPr>
          <p:nvPr/>
        </p:nvSpPr>
        <p:spPr>
          <a:xfrm>
            <a:off x="6946085" y="5321314"/>
            <a:ext cx="4497198" cy="280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WDM compatibility?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C5DE91-B738-49FA-BE34-D1127577193F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272941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1FFC-88F2-4DEE-8101-237B12EA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Photonic Network Node (PNN)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4F5D3-A044-47D8-A14C-C5B91BDB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1220" cy="4351338"/>
          </a:xfrm>
        </p:spPr>
        <p:txBody>
          <a:bodyPr/>
          <a:lstStyle/>
          <a:p>
            <a:r>
              <a:rPr lang="en-GB" dirty="0"/>
              <a:t>A networkable photonic device with optical I/O that can emulate an artificial neuron</a:t>
            </a:r>
          </a:p>
          <a:p>
            <a:r>
              <a:rPr lang="en-GB" dirty="0"/>
              <a:t>PNN types:</a:t>
            </a:r>
          </a:p>
          <a:p>
            <a:pPr lvl="1"/>
            <a:r>
              <a:rPr lang="en-GB" dirty="0"/>
              <a:t>All-optical (Fig. 3A, 3B): Based on excitable lasers</a:t>
            </a:r>
          </a:p>
          <a:p>
            <a:pPr lvl="1"/>
            <a:r>
              <a:rPr lang="en-GB" dirty="0"/>
              <a:t>Optical-electrical-optical (O/E/O) (Fig. 3C)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B701B-9CD2-416A-9FB6-3E8FCCA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7B120-5F37-46BD-BD34-58D50E85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7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2523261-0132-489A-93B6-5656475602D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F527DB-243F-4015-90BD-B2FE85F12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179" y="4179115"/>
            <a:ext cx="4448175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2C0FE-0DC5-4728-ABD9-8C6C8BD3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580" y="4363935"/>
            <a:ext cx="3314700" cy="923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64AAB5-519D-4445-A3F9-04EA43E73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80" y="4095662"/>
            <a:ext cx="3429000" cy="1200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07AECF-17C0-4C28-9B2F-A2BA9B5D9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275" y="5257020"/>
            <a:ext cx="5505450" cy="1114425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E233200-7D09-4F23-8F22-7928FE002764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120254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All-optical PNNs: Excitable Lasers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41C9-A45E-4155-B0E4-47B5625D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Excitable system criteria: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there is only one stable state at which the system can indefinitely stay at rest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when excited above a certain threshold, the system undergoes a stereotypical excursion, emitting a “spike”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after the excursion, the system decays back to rest in the course of a “refractory period” during which it is temporarily less likely to emit another spike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8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86F0214-D114-4CB3-9365-3C73F6D3FDE0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</p:spTree>
    <p:extLst>
      <p:ext uri="{BB962C8B-B14F-4D97-AF65-F5344CB8AC3E}">
        <p14:creationId xmlns:p14="http://schemas.microsoft.com/office/powerpoint/2010/main" val="261912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23F-D601-4026-96EE-6495D9CF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525"/>
          </a:xfrm>
        </p:spPr>
        <p:txBody>
          <a:bodyPr/>
          <a:lstStyle/>
          <a:p>
            <a:r>
              <a:rPr lang="en-GB" dirty="0"/>
              <a:t>All-optical PNNs: Excitable Graphene Laser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3FC93-F310-4052-9767-6312EB9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Neuromorphic Computing Journal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10D3E-AEE6-473E-91E8-FC11027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C7A-DA05-405F-B8C3-FB5E93083CE1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61C5B3-EF4C-4BB2-9DDC-22F06EC01A8B}"/>
              </a:ext>
            </a:extLst>
          </p:cNvPr>
          <p:cNvSpPr txBox="1">
            <a:spLocks/>
          </p:cNvSpPr>
          <p:nvPr/>
        </p:nvSpPr>
        <p:spPr>
          <a:xfrm>
            <a:off x="414903" y="6356349"/>
            <a:ext cx="221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Kynigos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7C2185E-6E83-4996-B292-064785A70C55}"/>
              </a:ext>
            </a:extLst>
          </p:cNvPr>
          <p:cNvSpPr txBox="1">
            <a:spLocks/>
          </p:cNvSpPr>
          <p:nvPr/>
        </p:nvSpPr>
        <p:spPr>
          <a:xfrm>
            <a:off x="4038600" y="136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Progress in Neuromorphic Photonics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B905B3-7EBE-4F57-A007-0B3C9EE6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54" y="1313625"/>
            <a:ext cx="5723746" cy="3491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A1310-C6A2-4564-955A-8926CD9CE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62342"/>
            <a:ext cx="4574026" cy="1842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D68CFD-4C6A-46BB-96CA-EA9EBB45B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04" y="4890782"/>
            <a:ext cx="9265992" cy="1554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7CF606-B65A-4DCC-BF3F-E48BC1363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19" y="1359676"/>
            <a:ext cx="4177613" cy="15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1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7045</TotalTime>
  <Words>1303</Words>
  <Application>Microsoft Office PowerPoint</Application>
  <PresentationFormat>Widescreen</PresentationFormat>
  <Paragraphs>220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Progress in Neuromorphic Photonics </vt:lpstr>
      <vt:lpstr>But… Why?</vt:lpstr>
      <vt:lpstr>But… Why?</vt:lpstr>
      <vt:lpstr>But… Why?</vt:lpstr>
      <vt:lpstr>Key Criteria for Nonlinear Elements</vt:lpstr>
      <vt:lpstr>Basic Requirements for Photonic Neurons</vt:lpstr>
      <vt:lpstr>Photonic Network Node (PNN)</vt:lpstr>
      <vt:lpstr>All-optical PNNs: Excitable Lasers</vt:lpstr>
      <vt:lpstr>All-optical PNNs: Excitable Graphene Laser</vt:lpstr>
      <vt:lpstr>All-optical PNNs: LIF Analogy</vt:lpstr>
      <vt:lpstr>All-optical PNNs: Excitable Laser Circuits</vt:lpstr>
      <vt:lpstr>O/E/O PNNs: Breakdown</vt:lpstr>
      <vt:lpstr>O/E/O PNNs: E/O Nonlinearity Generation</vt:lpstr>
      <vt:lpstr>PNN Network Architecture: O/E Component</vt:lpstr>
      <vt:lpstr>PNN Network Architecture: Weight bank limits</vt:lpstr>
      <vt:lpstr>Scaling solutions:</vt:lpstr>
      <vt:lpstr>Scaling solutions: Spectrum reuse</vt:lpstr>
      <vt:lpstr>Neuromorphic Platform Comparison</vt:lpstr>
      <vt:lpstr>Neuromorphic Photonic proc. Applications (1)</vt:lpstr>
      <vt:lpstr>Neuromorphic Photonic proc. Applications (2)</vt:lpstr>
      <vt:lpstr>Paper Critique</vt:lpstr>
      <vt:lpstr>Supplementary: 3D Integrated Nanophotonic Neuromorphic Computing @ UC Davis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neuromorphic photonics </dc:title>
  <dc:creator>mark kynigos</dc:creator>
  <cp:lastModifiedBy>mark kynigos</cp:lastModifiedBy>
  <cp:revision>46</cp:revision>
  <dcterms:created xsi:type="dcterms:W3CDTF">2020-04-19T13:52:16Z</dcterms:created>
  <dcterms:modified xsi:type="dcterms:W3CDTF">2020-04-29T13:31:54Z</dcterms:modified>
</cp:coreProperties>
</file>