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3" r:id="rId3"/>
    <p:sldId id="258" r:id="rId4"/>
    <p:sldId id="259" r:id="rId5"/>
    <p:sldId id="320" r:id="rId6"/>
    <p:sldId id="268" r:id="rId7"/>
    <p:sldId id="270" r:id="rId8"/>
    <p:sldId id="274" r:id="rId9"/>
    <p:sldId id="275" r:id="rId10"/>
    <p:sldId id="276" r:id="rId11"/>
    <p:sldId id="272" r:id="rId12"/>
    <p:sldId id="303" r:id="rId13"/>
    <p:sldId id="278" r:id="rId14"/>
    <p:sldId id="323" r:id="rId15"/>
    <p:sldId id="279" r:id="rId16"/>
    <p:sldId id="328" r:id="rId17"/>
    <p:sldId id="344" r:id="rId18"/>
    <p:sldId id="281" r:id="rId19"/>
    <p:sldId id="289" r:id="rId20"/>
    <p:sldId id="310" r:id="rId21"/>
    <p:sldId id="286" r:id="rId22"/>
    <p:sldId id="302" r:id="rId23"/>
    <p:sldId id="290" r:id="rId24"/>
    <p:sldId id="294" r:id="rId25"/>
    <p:sldId id="292" r:id="rId26"/>
    <p:sldId id="311" r:id="rId27"/>
    <p:sldId id="293" r:id="rId28"/>
    <p:sldId id="345" r:id="rId29"/>
    <p:sldId id="313" r:id="rId30"/>
    <p:sldId id="314" r:id="rId31"/>
    <p:sldId id="318" r:id="rId32"/>
    <p:sldId id="288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2" autoAdjust="0"/>
  </p:normalViewPr>
  <p:slideViewPr>
    <p:cSldViewPr snapToGrid="0" snapToObjects="1">
      <p:cViewPr varScale="1">
        <p:scale>
          <a:sx n="90" d="100"/>
          <a:sy n="90" d="100"/>
        </p:scale>
        <p:origin x="-104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49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32.emf"/><Relationship Id="rId4" Type="http://schemas.openxmlformats.org/officeDocument/2006/relationships/image" Target="../media/image22.emf"/><Relationship Id="rId5" Type="http://schemas.openxmlformats.org/officeDocument/2006/relationships/image" Target="../media/image45.emf"/><Relationship Id="rId6" Type="http://schemas.openxmlformats.org/officeDocument/2006/relationships/image" Target="../media/image24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26.emf"/><Relationship Id="rId10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26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9.emf"/><Relationship Id="rId3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68.emf"/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1" Type="http://schemas.openxmlformats.org/officeDocument/2006/relationships/image" Target="../media/image78.emf"/><Relationship Id="rId2" Type="http://schemas.openxmlformats.org/officeDocument/2006/relationships/image" Target="../media/image8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6" Type="http://schemas.openxmlformats.org/officeDocument/2006/relationships/image" Target="../media/image88.emf"/><Relationship Id="rId7" Type="http://schemas.openxmlformats.org/officeDocument/2006/relationships/image" Target="../media/image89.emf"/><Relationship Id="rId8" Type="http://schemas.openxmlformats.org/officeDocument/2006/relationships/image" Target="../media/image90.emf"/><Relationship Id="rId9" Type="http://schemas.openxmlformats.org/officeDocument/2006/relationships/image" Target="../media/image91.emf"/><Relationship Id="rId1" Type="http://schemas.openxmlformats.org/officeDocument/2006/relationships/image" Target="../media/image78.emf"/><Relationship Id="rId2" Type="http://schemas.openxmlformats.org/officeDocument/2006/relationships/image" Target="../media/image8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2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emf"/><Relationship Id="rId20" Type="http://schemas.openxmlformats.org/officeDocument/2006/relationships/image" Target="../media/image119.emf"/><Relationship Id="rId21" Type="http://schemas.openxmlformats.org/officeDocument/2006/relationships/image" Target="../media/image120.emf"/><Relationship Id="rId22" Type="http://schemas.openxmlformats.org/officeDocument/2006/relationships/image" Target="../media/image121.emf"/><Relationship Id="rId23" Type="http://schemas.openxmlformats.org/officeDocument/2006/relationships/image" Target="../media/image122.emf"/><Relationship Id="rId24" Type="http://schemas.openxmlformats.org/officeDocument/2006/relationships/image" Target="../media/image123.emf"/><Relationship Id="rId25" Type="http://schemas.openxmlformats.org/officeDocument/2006/relationships/image" Target="../media/image124.emf"/><Relationship Id="rId26" Type="http://schemas.openxmlformats.org/officeDocument/2006/relationships/image" Target="../media/image125.emf"/><Relationship Id="rId27" Type="http://schemas.openxmlformats.org/officeDocument/2006/relationships/image" Target="../media/image126.emf"/><Relationship Id="rId28" Type="http://schemas.openxmlformats.org/officeDocument/2006/relationships/image" Target="../media/image127.emf"/><Relationship Id="rId29" Type="http://schemas.openxmlformats.org/officeDocument/2006/relationships/image" Target="../media/image128.emf"/><Relationship Id="rId30" Type="http://schemas.openxmlformats.org/officeDocument/2006/relationships/image" Target="../media/image129.emf"/><Relationship Id="rId10" Type="http://schemas.openxmlformats.org/officeDocument/2006/relationships/image" Target="../media/image109.emf"/><Relationship Id="rId11" Type="http://schemas.openxmlformats.org/officeDocument/2006/relationships/image" Target="../media/image110.emf"/><Relationship Id="rId12" Type="http://schemas.openxmlformats.org/officeDocument/2006/relationships/image" Target="../media/image111.emf"/><Relationship Id="rId13" Type="http://schemas.openxmlformats.org/officeDocument/2006/relationships/image" Target="../media/image112.emf"/><Relationship Id="rId14" Type="http://schemas.openxmlformats.org/officeDocument/2006/relationships/image" Target="../media/image113.emf"/><Relationship Id="rId15" Type="http://schemas.openxmlformats.org/officeDocument/2006/relationships/image" Target="../media/image114.emf"/><Relationship Id="rId16" Type="http://schemas.openxmlformats.org/officeDocument/2006/relationships/image" Target="../media/image115.emf"/><Relationship Id="rId17" Type="http://schemas.openxmlformats.org/officeDocument/2006/relationships/image" Target="../media/image116.emf"/><Relationship Id="rId18" Type="http://schemas.openxmlformats.org/officeDocument/2006/relationships/image" Target="../media/image117.emf"/><Relationship Id="rId19" Type="http://schemas.openxmlformats.org/officeDocument/2006/relationships/image" Target="../media/image118.emf"/><Relationship Id="rId1" Type="http://schemas.openxmlformats.org/officeDocument/2006/relationships/image" Target="../media/image100.emf"/><Relationship Id="rId2" Type="http://schemas.openxmlformats.org/officeDocument/2006/relationships/image" Target="../media/image101.emf"/><Relationship Id="rId3" Type="http://schemas.openxmlformats.org/officeDocument/2006/relationships/image" Target="../media/image102.emf"/><Relationship Id="rId4" Type="http://schemas.openxmlformats.org/officeDocument/2006/relationships/image" Target="../media/image103.emf"/><Relationship Id="rId5" Type="http://schemas.openxmlformats.org/officeDocument/2006/relationships/image" Target="../media/image104.emf"/><Relationship Id="rId6" Type="http://schemas.openxmlformats.org/officeDocument/2006/relationships/image" Target="../media/image105.emf"/><Relationship Id="rId7" Type="http://schemas.openxmlformats.org/officeDocument/2006/relationships/image" Target="../media/image106.emf"/><Relationship Id="rId8" Type="http://schemas.openxmlformats.org/officeDocument/2006/relationships/image" Target="../media/image107.e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8.emf"/><Relationship Id="rId20" Type="http://schemas.openxmlformats.org/officeDocument/2006/relationships/image" Target="../media/image149.emf"/><Relationship Id="rId21" Type="http://schemas.openxmlformats.org/officeDocument/2006/relationships/image" Target="../media/image150.emf"/><Relationship Id="rId22" Type="http://schemas.openxmlformats.org/officeDocument/2006/relationships/image" Target="../media/image151.emf"/><Relationship Id="rId23" Type="http://schemas.openxmlformats.org/officeDocument/2006/relationships/image" Target="../media/image152.emf"/><Relationship Id="rId24" Type="http://schemas.openxmlformats.org/officeDocument/2006/relationships/image" Target="../media/image153.emf"/><Relationship Id="rId25" Type="http://schemas.openxmlformats.org/officeDocument/2006/relationships/image" Target="../media/image154.emf"/><Relationship Id="rId26" Type="http://schemas.openxmlformats.org/officeDocument/2006/relationships/image" Target="../media/image155.emf"/><Relationship Id="rId27" Type="http://schemas.openxmlformats.org/officeDocument/2006/relationships/image" Target="../media/image156.emf"/><Relationship Id="rId28" Type="http://schemas.openxmlformats.org/officeDocument/2006/relationships/image" Target="../media/image157.emf"/><Relationship Id="rId29" Type="http://schemas.openxmlformats.org/officeDocument/2006/relationships/image" Target="../media/image158.emf"/><Relationship Id="rId30" Type="http://schemas.openxmlformats.org/officeDocument/2006/relationships/image" Target="../media/image159.emf"/><Relationship Id="rId10" Type="http://schemas.openxmlformats.org/officeDocument/2006/relationships/image" Target="../media/image139.emf"/><Relationship Id="rId11" Type="http://schemas.openxmlformats.org/officeDocument/2006/relationships/image" Target="../media/image140.emf"/><Relationship Id="rId12" Type="http://schemas.openxmlformats.org/officeDocument/2006/relationships/image" Target="../media/image141.emf"/><Relationship Id="rId13" Type="http://schemas.openxmlformats.org/officeDocument/2006/relationships/image" Target="../media/image142.emf"/><Relationship Id="rId14" Type="http://schemas.openxmlformats.org/officeDocument/2006/relationships/image" Target="../media/image143.emf"/><Relationship Id="rId15" Type="http://schemas.openxmlformats.org/officeDocument/2006/relationships/image" Target="../media/image144.emf"/><Relationship Id="rId16" Type="http://schemas.openxmlformats.org/officeDocument/2006/relationships/image" Target="../media/image145.emf"/><Relationship Id="rId17" Type="http://schemas.openxmlformats.org/officeDocument/2006/relationships/image" Target="../media/image146.emf"/><Relationship Id="rId18" Type="http://schemas.openxmlformats.org/officeDocument/2006/relationships/image" Target="../media/image147.emf"/><Relationship Id="rId19" Type="http://schemas.openxmlformats.org/officeDocument/2006/relationships/image" Target="../media/image148.emf"/><Relationship Id="rId1" Type="http://schemas.openxmlformats.org/officeDocument/2006/relationships/image" Target="../media/image130.emf"/><Relationship Id="rId2" Type="http://schemas.openxmlformats.org/officeDocument/2006/relationships/image" Target="../media/image131.emf"/><Relationship Id="rId3" Type="http://schemas.openxmlformats.org/officeDocument/2006/relationships/image" Target="../media/image132.emf"/><Relationship Id="rId4" Type="http://schemas.openxmlformats.org/officeDocument/2006/relationships/image" Target="../media/image133.emf"/><Relationship Id="rId5" Type="http://schemas.openxmlformats.org/officeDocument/2006/relationships/image" Target="../media/image134.emf"/><Relationship Id="rId6" Type="http://schemas.openxmlformats.org/officeDocument/2006/relationships/image" Target="../media/image135.emf"/><Relationship Id="rId7" Type="http://schemas.openxmlformats.org/officeDocument/2006/relationships/image" Target="../media/image136.emf"/><Relationship Id="rId8" Type="http://schemas.openxmlformats.org/officeDocument/2006/relationships/image" Target="../media/image137.emf"/></Relationships>
</file>

<file path=ppt/drawings/_rels/vmlDrawing2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8.emf"/><Relationship Id="rId20" Type="http://schemas.openxmlformats.org/officeDocument/2006/relationships/image" Target="../media/image179.emf"/><Relationship Id="rId21" Type="http://schemas.openxmlformats.org/officeDocument/2006/relationships/image" Target="../media/image180.emf"/><Relationship Id="rId22" Type="http://schemas.openxmlformats.org/officeDocument/2006/relationships/image" Target="../media/image181.emf"/><Relationship Id="rId23" Type="http://schemas.openxmlformats.org/officeDocument/2006/relationships/image" Target="../media/image182.emf"/><Relationship Id="rId24" Type="http://schemas.openxmlformats.org/officeDocument/2006/relationships/image" Target="../media/image183.emf"/><Relationship Id="rId25" Type="http://schemas.openxmlformats.org/officeDocument/2006/relationships/image" Target="../media/image184.emf"/><Relationship Id="rId26" Type="http://schemas.openxmlformats.org/officeDocument/2006/relationships/image" Target="../media/image185.emf"/><Relationship Id="rId27" Type="http://schemas.openxmlformats.org/officeDocument/2006/relationships/image" Target="../media/image186.emf"/><Relationship Id="rId28" Type="http://schemas.openxmlformats.org/officeDocument/2006/relationships/image" Target="../media/image187.emf"/><Relationship Id="rId29" Type="http://schemas.openxmlformats.org/officeDocument/2006/relationships/image" Target="../media/image188.emf"/><Relationship Id="rId30" Type="http://schemas.openxmlformats.org/officeDocument/2006/relationships/image" Target="../media/image189.emf"/><Relationship Id="rId10" Type="http://schemas.openxmlformats.org/officeDocument/2006/relationships/image" Target="../media/image169.emf"/><Relationship Id="rId11" Type="http://schemas.openxmlformats.org/officeDocument/2006/relationships/image" Target="../media/image170.emf"/><Relationship Id="rId12" Type="http://schemas.openxmlformats.org/officeDocument/2006/relationships/image" Target="../media/image171.emf"/><Relationship Id="rId13" Type="http://schemas.openxmlformats.org/officeDocument/2006/relationships/image" Target="../media/image172.emf"/><Relationship Id="rId14" Type="http://schemas.openxmlformats.org/officeDocument/2006/relationships/image" Target="../media/image173.emf"/><Relationship Id="rId15" Type="http://schemas.openxmlformats.org/officeDocument/2006/relationships/image" Target="../media/image174.emf"/><Relationship Id="rId16" Type="http://schemas.openxmlformats.org/officeDocument/2006/relationships/image" Target="../media/image175.emf"/><Relationship Id="rId17" Type="http://schemas.openxmlformats.org/officeDocument/2006/relationships/image" Target="../media/image176.emf"/><Relationship Id="rId18" Type="http://schemas.openxmlformats.org/officeDocument/2006/relationships/image" Target="../media/image177.emf"/><Relationship Id="rId19" Type="http://schemas.openxmlformats.org/officeDocument/2006/relationships/image" Target="../media/image178.emf"/><Relationship Id="rId1" Type="http://schemas.openxmlformats.org/officeDocument/2006/relationships/image" Target="../media/image160.emf"/><Relationship Id="rId2" Type="http://schemas.openxmlformats.org/officeDocument/2006/relationships/image" Target="../media/image161.emf"/><Relationship Id="rId3" Type="http://schemas.openxmlformats.org/officeDocument/2006/relationships/image" Target="../media/image162.emf"/><Relationship Id="rId4" Type="http://schemas.openxmlformats.org/officeDocument/2006/relationships/image" Target="../media/image163.emf"/><Relationship Id="rId5" Type="http://schemas.openxmlformats.org/officeDocument/2006/relationships/image" Target="../media/image164.emf"/><Relationship Id="rId6" Type="http://schemas.openxmlformats.org/officeDocument/2006/relationships/image" Target="../media/image165.emf"/><Relationship Id="rId7" Type="http://schemas.openxmlformats.org/officeDocument/2006/relationships/image" Target="../media/image166.emf"/><Relationship Id="rId8" Type="http://schemas.openxmlformats.org/officeDocument/2006/relationships/image" Target="../media/image167.emf"/></Relationships>
</file>

<file path=ppt/drawings/_rels/vmlDrawing27.vml.rels><?xml version="1.0" encoding="UTF-8" standalone="yes"?>
<Relationships xmlns="http://schemas.openxmlformats.org/package/2006/relationships"><Relationship Id="rId20" Type="http://schemas.openxmlformats.org/officeDocument/2006/relationships/image" Target="../media/image199.emf"/><Relationship Id="rId21" Type="http://schemas.openxmlformats.org/officeDocument/2006/relationships/image" Target="../media/image200.emf"/><Relationship Id="rId22" Type="http://schemas.openxmlformats.org/officeDocument/2006/relationships/image" Target="../media/image201.emf"/><Relationship Id="rId23" Type="http://schemas.openxmlformats.org/officeDocument/2006/relationships/image" Target="../media/image202.emf"/><Relationship Id="rId24" Type="http://schemas.openxmlformats.org/officeDocument/2006/relationships/image" Target="../media/image203.emf"/><Relationship Id="rId25" Type="http://schemas.openxmlformats.org/officeDocument/2006/relationships/image" Target="../media/image204.emf"/><Relationship Id="rId26" Type="http://schemas.openxmlformats.org/officeDocument/2006/relationships/image" Target="../media/image205.emf"/><Relationship Id="rId27" Type="http://schemas.openxmlformats.org/officeDocument/2006/relationships/image" Target="../media/image206.emf"/><Relationship Id="rId28" Type="http://schemas.openxmlformats.org/officeDocument/2006/relationships/image" Target="../media/image207.emf"/><Relationship Id="rId29" Type="http://schemas.openxmlformats.org/officeDocument/2006/relationships/image" Target="../media/image208.emf"/><Relationship Id="rId1" Type="http://schemas.openxmlformats.org/officeDocument/2006/relationships/image" Target="../media/image78.emf"/><Relationship Id="rId2" Type="http://schemas.openxmlformats.org/officeDocument/2006/relationships/image" Target="../media/image190.emf"/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5" Type="http://schemas.openxmlformats.org/officeDocument/2006/relationships/image" Target="../media/image105.emf"/><Relationship Id="rId30" Type="http://schemas.openxmlformats.org/officeDocument/2006/relationships/image" Target="../media/image151.emf"/><Relationship Id="rId31" Type="http://schemas.openxmlformats.org/officeDocument/2006/relationships/image" Target="../media/image152.emf"/><Relationship Id="rId32" Type="http://schemas.openxmlformats.org/officeDocument/2006/relationships/image" Target="../media/image153.emf"/><Relationship Id="rId9" Type="http://schemas.openxmlformats.org/officeDocument/2006/relationships/image" Target="../media/image109.emf"/><Relationship Id="rId6" Type="http://schemas.openxmlformats.org/officeDocument/2006/relationships/image" Target="../media/image106.emf"/><Relationship Id="rId7" Type="http://schemas.openxmlformats.org/officeDocument/2006/relationships/image" Target="../media/image107.emf"/><Relationship Id="rId8" Type="http://schemas.openxmlformats.org/officeDocument/2006/relationships/image" Target="../media/image108.emf"/><Relationship Id="rId33" Type="http://schemas.openxmlformats.org/officeDocument/2006/relationships/image" Target="../media/image154.emf"/><Relationship Id="rId34" Type="http://schemas.openxmlformats.org/officeDocument/2006/relationships/image" Target="../media/image155.emf"/><Relationship Id="rId35" Type="http://schemas.openxmlformats.org/officeDocument/2006/relationships/image" Target="../media/image156.emf"/><Relationship Id="rId36" Type="http://schemas.openxmlformats.org/officeDocument/2006/relationships/image" Target="../media/image157.emf"/><Relationship Id="rId10" Type="http://schemas.openxmlformats.org/officeDocument/2006/relationships/image" Target="../media/image110.emf"/><Relationship Id="rId11" Type="http://schemas.openxmlformats.org/officeDocument/2006/relationships/image" Target="../media/image111.emf"/><Relationship Id="rId12" Type="http://schemas.openxmlformats.org/officeDocument/2006/relationships/image" Target="../media/image191.emf"/><Relationship Id="rId13" Type="http://schemas.openxmlformats.org/officeDocument/2006/relationships/image" Target="../media/image192.emf"/><Relationship Id="rId14" Type="http://schemas.openxmlformats.org/officeDocument/2006/relationships/image" Target="../media/image193.emf"/><Relationship Id="rId15" Type="http://schemas.openxmlformats.org/officeDocument/2006/relationships/image" Target="../media/image194.emf"/><Relationship Id="rId16" Type="http://schemas.openxmlformats.org/officeDocument/2006/relationships/image" Target="../media/image195.emf"/><Relationship Id="rId17" Type="http://schemas.openxmlformats.org/officeDocument/2006/relationships/image" Target="../media/image196.emf"/><Relationship Id="rId18" Type="http://schemas.openxmlformats.org/officeDocument/2006/relationships/image" Target="../media/image197.emf"/><Relationship Id="rId19" Type="http://schemas.openxmlformats.org/officeDocument/2006/relationships/image" Target="../media/image198.emf"/><Relationship Id="rId37" Type="http://schemas.openxmlformats.org/officeDocument/2006/relationships/image" Target="../media/image158.emf"/><Relationship Id="rId38" Type="http://schemas.openxmlformats.org/officeDocument/2006/relationships/image" Target="../media/image159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4" Type="http://schemas.openxmlformats.org/officeDocument/2006/relationships/image" Target="../media/image212.emf"/><Relationship Id="rId5" Type="http://schemas.openxmlformats.org/officeDocument/2006/relationships/image" Target="../media/image213.emf"/><Relationship Id="rId6" Type="http://schemas.openxmlformats.org/officeDocument/2006/relationships/image" Target="../media/image214.emf"/><Relationship Id="rId7" Type="http://schemas.openxmlformats.org/officeDocument/2006/relationships/image" Target="../media/image215.emf"/><Relationship Id="rId1" Type="http://schemas.openxmlformats.org/officeDocument/2006/relationships/image" Target="../media/image209.emf"/><Relationship Id="rId2" Type="http://schemas.openxmlformats.org/officeDocument/2006/relationships/image" Target="../media/image2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image" Target="../media/image26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0A61-A520-5F4E-815D-CE538D147A9B}" type="datetime1">
              <a:rPr lang="en-US" smtClean="0"/>
              <a:t>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9A910-AEAA-E540-91D5-5C97556F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4384-6C6E-3449-AAC4-E6B89B677C9D}" type="datetime1">
              <a:rPr lang="en-US" smtClean="0"/>
              <a:t>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5C249-06FC-A243-A99D-1D022ADF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5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BBD2-60D8-864F-99D0-624F8E912D39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3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22A3-A860-7B4A-AB19-A69D98E31E01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6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0B42-B03A-104B-9B3E-9BC1BFB73D70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7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72F1-09E8-D24C-9FB2-B69638C6C56F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3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9D23-EF61-1A4D-9096-DE9305D29923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2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8DF8-0823-4B47-8B8A-573678AD53CB}" type="datetime1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616-9F4C-9C40-9997-BF15B44EA7B5}" type="datetime1">
              <a:rPr lang="en-US" smtClean="0"/>
              <a:t>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36E4-AE55-8143-B6F5-86C5C9694B9B}" type="datetime1">
              <a:rPr lang="en-US" smtClean="0"/>
              <a:t>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5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FA6E-285F-4844-ABC1-C8CFEC4DF150}" type="datetime1">
              <a:rPr lang="en-US" smtClean="0"/>
              <a:t>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785E-56B4-C842-92BE-3749021F3DD5}" type="datetime1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F1E0-E015-854A-8B55-E3E2813901AF}" type="datetime1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AC89-3B52-554C-B86A-57F87163C5A1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767F-EC97-DA48-AD60-59247250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5.e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8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20" Type="http://schemas.openxmlformats.org/officeDocument/2006/relationships/image" Target="../media/image26.emf"/><Relationship Id="rId21" Type="http://schemas.openxmlformats.org/officeDocument/2006/relationships/oleObject" Target="../embeddings/oleObject56.bin"/><Relationship Id="rId22" Type="http://schemas.openxmlformats.org/officeDocument/2006/relationships/image" Target="../media/image48.emf"/><Relationship Id="rId23" Type="http://schemas.openxmlformats.org/officeDocument/2006/relationships/oleObject" Target="../embeddings/oleObject57.bin"/><Relationship Id="rId24" Type="http://schemas.openxmlformats.org/officeDocument/2006/relationships/image" Target="../media/image16.emf"/><Relationship Id="rId25" Type="http://schemas.openxmlformats.org/officeDocument/2006/relationships/oleObject" Target="../embeddings/oleObject58.bin"/><Relationship Id="rId26" Type="http://schemas.openxmlformats.org/officeDocument/2006/relationships/oleObject" Target="../embeddings/oleObject59.bin"/><Relationship Id="rId27" Type="http://schemas.openxmlformats.org/officeDocument/2006/relationships/image" Target="../media/image49.emf"/><Relationship Id="rId10" Type="http://schemas.openxmlformats.org/officeDocument/2006/relationships/image" Target="../media/image22.e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54.bin"/><Relationship Id="rId18" Type="http://schemas.openxmlformats.org/officeDocument/2006/relationships/image" Target="../media/image47.emf"/><Relationship Id="rId19" Type="http://schemas.openxmlformats.org/officeDocument/2006/relationships/oleObject" Target="../embeddings/oleObject5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4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55.emf"/><Relationship Id="rId9" Type="http://schemas.openxmlformats.org/officeDocument/2006/relationships/image" Target="../media/image56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64.emf"/><Relationship Id="rId10" Type="http://schemas.openxmlformats.org/officeDocument/2006/relationships/image" Target="../media/image60.emf"/><Relationship Id="rId11" Type="http://schemas.openxmlformats.org/officeDocument/2006/relationships/image" Target="../media/image56.png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61.e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62.emf"/><Relationship Id="rId16" Type="http://schemas.openxmlformats.org/officeDocument/2006/relationships/oleObject" Target="../embeddings/oleObject75.bin"/><Relationship Id="rId17" Type="http://schemas.openxmlformats.org/officeDocument/2006/relationships/image" Target="../media/image63.emf"/><Relationship Id="rId18" Type="http://schemas.openxmlformats.org/officeDocument/2006/relationships/oleObject" Target="../embeddings/oleObject76.bin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6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oleObject" Target="../embeddings/oleObject86.bin"/><Relationship Id="rId13" Type="http://schemas.openxmlformats.org/officeDocument/2006/relationships/image" Target="../media/image7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84.bin"/><Relationship Id="rId10" Type="http://schemas.openxmlformats.org/officeDocument/2006/relationships/oleObject" Target="../embeddings/oleObject8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75.e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6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emf"/><Relationship Id="rId12" Type="http://schemas.openxmlformats.org/officeDocument/2006/relationships/oleObject" Target="../embeddings/oleObject96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1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78.emf"/><Relationship Id="rId9" Type="http://schemas.openxmlformats.org/officeDocument/2006/relationships/oleObject" Target="../embeddings/oleObject94.bin"/><Relationship Id="rId10" Type="http://schemas.openxmlformats.org/officeDocument/2006/relationships/oleObject" Target="../embeddings/oleObject95.bin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1.bin"/><Relationship Id="rId12" Type="http://schemas.openxmlformats.org/officeDocument/2006/relationships/image" Target="../media/image83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7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80.emf"/><Relationship Id="rId7" Type="http://schemas.openxmlformats.org/officeDocument/2006/relationships/oleObject" Target="../embeddings/oleObject99.bin"/><Relationship Id="rId8" Type="http://schemas.openxmlformats.org/officeDocument/2006/relationships/image" Target="../media/image81.emf"/><Relationship Id="rId9" Type="http://schemas.openxmlformats.org/officeDocument/2006/relationships/oleObject" Target="../embeddings/oleObject100.bin"/><Relationship Id="rId10" Type="http://schemas.openxmlformats.org/officeDocument/2006/relationships/image" Target="../media/image82.emf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emf"/><Relationship Id="rId20" Type="http://schemas.openxmlformats.org/officeDocument/2006/relationships/oleObject" Target="../embeddings/oleObject111.bin"/><Relationship Id="rId21" Type="http://schemas.openxmlformats.org/officeDocument/2006/relationships/image" Target="../media/image91.emf"/><Relationship Id="rId10" Type="http://schemas.openxmlformats.org/officeDocument/2006/relationships/oleObject" Target="../embeddings/oleObject106.bin"/><Relationship Id="rId11" Type="http://schemas.openxmlformats.org/officeDocument/2006/relationships/image" Target="../media/image86.emf"/><Relationship Id="rId12" Type="http://schemas.openxmlformats.org/officeDocument/2006/relationships/oleObject" Target="../embeddings/oleObject107.bin"/><Relationship Id="rId13" Type="http://schemas.openxmlformats.org/officeDocument/2006/relationships/image" Target="../media/image87.emf"/><Relationship Id="rId14" Type="http://schemas.openxmlformats.org/officeDocument/2006/relationships/oleObject" Target="../embeddings/oleObject108.bin"/><Relationship Id="rId15" Type="http://schemas.openxmlformats.org/officeDocument/2006/relationships/image" Target="../media/image88.emf"/><Relationship Id="rId16" Type="http://schemas.openxmlformats.org/officeDocument/2006/relationships/oleObject" Target="../embeddings/oleObject109.bin"/><Relationship Id="rId17" Type="http://schemas.openxmlformats.org/officeDocument/2006/relationships/image" Target="../media/image89.emf"/><Relationship Id="rId18" Type="http://schemas.openxmlformats.org/officeDocument/2006/relationships/oleObject" Target="../embeddings/oleObject110.bin"/><Relationship Id="rId19" Type="http://schemas.openxmlformats.org/officeDocument/2006/relationships/image" Target="../media/image9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2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7" Type="http://schemas.openxmlformats.org/officeDocument/2006/relationships/image" Target="../media/image84.emf"/><Relationship Id="rId8" Type="http://schemas.openxmlformats.org/officeDocument/2006/relationships/oleObject" Target="../embeddings/oleObject10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oleObject" Target="../embeddings/oleObject112.bin"/><Relationship Id="rId5" Type="http://schemas.openxmlformats.org/officeDocument/2006/relationships/image" Target="../media/image96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114.bin"/><Relationship Id="rId6" Type="http://schemas.openxmlformats.org/officeDocument/2006/relationships/image" Target="../media/image99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0.bin"/><Relationship Id="rId14" Type="http://schemas.openxmlformats.org/officeDocument/2006/relationships/image" Target="../media/image105.emf"/><Relationship Id="rId15" Type="http://schemas.openxmlformats.org/officeDocument/2006/relationships/oleObject" Target="../embeddings/oleObject121.bin"/><Relationship Id="rId16" Type="http://schemas.openxmlformats.org/officeDocument/2006/relationships/image" Target="../media/image106.emf"/><Relationship Id="rId17" Type="http://schemas.openxmlformats.org/officeDocument/2006/relationships/oleObject" Target="../embeddings/oleObject122.bin"/><Relationship Id="rId18" Type="http://schemas.openxmlformats.org/officeDocument/2006/relationships/image" Target="../media/image107.emf"/><Relationship Id="rId19" Type="http://schemas.openxmlformats.org/officeDocument/2006/relationships/oleObject" Target="../embeddings/oleObject123.bin"/><Relationship Id="rId50" Type="http://schemas.openxmlformats.org/officeDocument/2006/relationships/image" Target="../media/image123.emf"/><Relationship Id="rId51" Type="http://schemas.openxmlformats.org/officeDocument/2006/relationships/oleObject" Target="../embeddings/oleObject139.bin"/><Relationship Id="rId52" Type="http://schemas.openxmlformats.org/officeDocument/2006/relationships/image" Target="../media/image124.emf"/><Relationship Id="rId53" Type="http://schemas.openxmlformats.org/officeDocument/2006/relationships/oleObject" Target="../embeddings/oleObject140.bin"/><Relationship Id="rId54" Type="http://schemas.openxmlformats.org/officeDocument/2006/relationships/image" Target="../media/image125.emf"/><Relationship Id="rId55" Type="http://schemas.openxmlformats.org/officeDocument/2006/relationships/oleObject" Target="../embeddings/oleObject141.bin"/><Relationship Id="rId56" Type="http://schemas.openxmlformats.org/officeDocument/2006/relationships/image" Target="../media/image126.emf"/><Relationship Id="rId57" Type="http://schemas.openxmlformats.org/officeDocument/2006/relationships/oleObject" Target="../embeddings/oleObject142.bin"/><Relationship Id="rId58" Type="http://schemas.openxmlformats.org/officeDocument/2006/relationships/image" Target="../media/image127.emf"/><Relationship Id="rId59" Type="http://schemas.openxmlformats.org/officeDocument/2006/relationships/oleObject" Target="../embeddings/oleObject143.bin"/><Relationship Id="rId40" Type="http://schemas.openxmlformats.org/officeDocument/2006/relationships/image" Target="../media/image118.emf"/><Relationship Id="rId41" Type="http://schemas.openxmlformats.org/officeDocument/2006/relationships/oleObject" Target="../embeddings/oleObject134.bin"/><Relationship Id="rId42" Type="http://schemas.openxmlformats.org/officeDocument/2006/relationships/image" Target="../media/image119.emf"/><Relationship Id="rId43" Type="http://schemas.openxmlformats.org/officeDocument/2006/relationships/oleObject" Target="../embeddings/oleObject135.bin"/><Relationship Id="rId44" Type="http://schemas.openxmlformats.org/officeDocument/2006/relationships/image" Target="../media/image120.emf"/><Relationship Id="rId45" Type="http://schemas.openxmlformats.org/officeDocument/2006/relationships/oleObject" Target="../embeddings/oleObject136.bin"/><Relationship Id="rId46" Type="http://schemas.openxmlformats.org/officeDocument/2006/relationships/image" Target="../media/image121.emf"/><Relationship Id="rId47" Type="http://schemas.openxmlformats.org/officeDocument/2006/relationships/oleObject" Target="../embeddings/oleObject137.bin"/><Relationship Id="rId48" Type="http://schemas.openxmlformats.org/officeDocument/2006/relationships/image" Target="../media/image122.emf"/><Relationship Id="rId49" Type="http://schemas.openxmlformats.org/officeDocument/2006/relationships/oleObject" Target="../embeddings/oleObject138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5.bin"/><Relationship Id="rId4" Type="http://schemas.openxmlformats.org/officeDocument/2006/relationships/image" Target="../media/image100.emf"/><Relationship Id="rId5" Type="http://schemas.openxmlformats.org/officeDocument/2006/relationships/oleObject" Target="../embeddings/oleObject116.bin"/><Relationship Id="rId6" Type="http://schemas.openxmlformats.org/officeDocument/2006/relationships/image" Target="../media/image101.emf"/><Relationship Id="rId7" Type="http://schemas.openxmlformats.org/officeDocument/2006/relationships/oleObject" Target="../embeddings/oleObject117.bin"/><Relationship Id="rId8" Type="http://schemas.openxmlformats.org/officeDocument/2006/relationships/image" Target="../media/image102.emf"/><Relationship Id="rId9" Type="http://schemas.openxmlformats.org/officeDocument/2006/relationships/oleObject" Target="../embeddings/oleObject118.bin"/><Relationship Id="rId30" Type="http://schemas.openxmlformats.org/officeDocument/2006/relationships/image" Target="../media/image113.emf"/><Relationship Id="rId31" Type="http://schemas.openxmlformats.org/officeDocument/2006/relationships/oleObject" Target="../embeddings/oleObject129.bin"/><Relationship Id="rId32" Type="http://schemas.openxmlformats.org/officeDocument/2006/relationships/image" Target="../media/image114.emf"/><Relationship Id="rId33" Type="http://schemas.openxmlformats.org/officeDocument/2006/relationships/oleObject" Target="../embeddings/oleObject130.bin"/><Relationship Id="rId34" Type="http://schemas.openxmlformats.org/officeDocument/2006/relationships/image" Target="../media/image115.emf"/><Relationship Id="rId35" Type="http://schemas.openxmlformats.org/officeDocument/2006/relationships/oleObject" Target="../embeddings/oleObject131.bin"/><Relationship Id="rId36" Type="http://schemas.openxmlformats.org/officeDocument/2006/relationships/image" Target="../media/image116.emf"/><Relationship Id="rId37" Type="http://schemas.openxmlformats.org/officeDocument/2006/relationships/oleObject" Target="../embeddings/oleObject132.bin"/><Relationship Id="rId38" Type="http://schemas.openxmlformats.org/officeDocument/2006/relationships/image" Target="../media/image117.emf"/><Relationship Id="rId39" Type="http://schemas.openxmlformats.org/officeDocument/2006/relationships/oleObject" Target="../embeddings/oleObject133.bin"/><Relationship Id="rId20" Type="http://schemas.openxmlformats.org/officeDocument/2006/relationships/image" Target="../media/image108.emf"/><Relationship Id="rId21" Type="http://schemas.openxmlformats.org/officeDocument/2006/relationships/oleObject" Target="../embeddings/oleObject124.bin"/><Relationship Id="rId22" Type="http://schemas.openxmlformats.org/officeDocument/2006/relationships/image" Target="../media/image109.emf"/><Relationship Id="rId23" Type="http://schemas.openxmlformats.org/officeDocument/2006/relationships/oleObject" Target="../embeddings/oleObject125.bin"/><Relationship Id="rId24" Type="http://schemas.openxmlformats.org/officeDocument/2006/relationships/image" Target="../media/image110.emf"/><Relationship Id="rId25" Type="http://schemas.openxmlformats.org/officeDocument/2006/relationships/oleObject" Target="../embeddings/oleObject126.bin"/><Relationship Id="rId26" Type="http://schemas.openxmlformats.org/officeDocument/2006/relationships/image" Target="../media/image111.emf"/><Relationship Id="rId27" Type="http://schemas.openxmlformats.org/officeDocument/2006/relationships/oleObject" Target="../embeddings/oleObject127.bin"/><Relationship Id="rId28" Type="http://schemas.openxmlformats.org/officeDocument/2006/relationships/image" Target="../media/image112.emf"/><Relationship Id="rId29" Type="http://schemas.openxmlformats.org/officeDocument/2006/relationships/oleObject" Target="../embeddings/oleObject128.bin"/><Relationship Id="rId60" Type="http://schemas.openxmlformats.org/officeDocument/2006/relationships/image" Target="../media/image128.emf"/><Relationship Id="rId61" Type="http://schemas.openxmlformats.org/officeDocument/2006/relationships/oleObject" Target="../embeddings/oleObject144.bin"/><Relationship Id="rId62" Type="http://schemas.openxmlformats.org/officeDocument/2006/relationships/image" Target="../media/image129.emf"/><Relationship Id="rId10" Type="http://schemas.openxmlformats.org/officeDocument/2006/relationships/image" Target="../media/image103.emf"/><Relationship Id="rId11" Type="http://schemas.openxmlformats.org/officeDocument/2006/relationships/oleObject" Target="../embeddings/oleObject119.bin"/><Relationship Id="rId12" Type="http://schemas.openxmlformats.org/officeDocument/2006/relationships/image" Target="../media/image104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0.bin"/><Relationship Id="rId14" Type="http://schemas.openxmlformats.org/officeDocument/2006/relationships/image" Target="../media/image135.emf"/><Relationship Id="rId15" Type="http://schemas.openxmlformats.org/officeDocument/2006/relationships/oleObject" Target="../embeddings/oleObject151.bin"/><Relationship Id="rId16" Type="http://schemas.openxmlformats.org/officeDocument/2006/relationships/image" Target="../media/image136.emf"/><Relationship Id="rId17" Type="http://schemas.openxmlformats.org/officeDocument/2006/relationships/oleObject" Target="../embeddings/oleObject152.bin"/><Relationship Id="rId18" Type="http://schemas.openxmlformats.org/officeDocument/2006/relationships/image" Target="../media/image137.emf"/><Relationship Id="rId19" Type="http://schemas.openxmlformats.org/officeDocument/2006/relationships/oleObject" Target="../embeddings/oleObject153.bin"/><Relationship Id="rId50" Type="http://schemas.openxmlformats.org/officeDocument/2006/relationships/image" Target="../media/image153.emf"/><Relationship Id="rId51" Type="http://schemas.openxmlformats.org/officeDocument/2006/relationships/oleObject" Target="../embeddings/oleObject169.bin"/><Relationship Id="rId52" Type="http://schemas.openxmlformats.org/officeDocument/2006/relationships/image" Target="../media/image154.emf"/><Relationship Id="rId53" Type="http://schemas.openxmlformats.org/officeDocument/2006/relationships/oleObject" Target="../embeddings/oleObject170.bin"/><Relationship Id="rId54" Type="http://schemas.openxmlformats.org/officeDocument/2006/relationships/image" Target="../media/image155.emf"/><Relationship Id="rId55" Type="http://schemas.openxmlformats.org/officeDocument/2006/relationships/oleObject" Target="../embeddings/oleObject171.bin"/><Relationship Id="rId56" Type="http://schemas.openxmlformats.org/officeDocument/2006/relationships/image" Target="../media/image156.emf"/><Relationship Id="rId57" Type="http://schemas.openxmlformats.org/officeDocument/2006/relationships/oleObject" Target="../embeddings/oleObject172.bin"/><Relationship Id="rId58" Type="http://schemas.openxmlformats.org/officeDocument/2006/relationships/image" Target="../media/image157.emf"/><Relationship Id="rId59" Type="http://schemas.openxmlformats.org/officeDocument/2006/relationships/oleObject" Target="../embeddings/oleObject173.bin"/><Relationship Id="rId40" Type="http://schemas.openxmlformats.org/officeDocument/2006/relationships/image" Target="../media/image148.emf"/><Relationship Id="rId41" Type="http://schemas.openxmlformats.org/officeDocument/2006/relationships/oleObject" Target="../embeddings/oleObject164.bin"/><Relationship Id="rId42" Type="http://schemas.openxmlformats.org/officeDocument/2006/relationships/image" Target="../media/image149.emf"/><Relationship Id="rId43" Type="http://schemas.openxmlformats.org/officeDocument/2006/relationships/oleObject" Target="../embeddings/oleObject165.bin"/><Relationship Id="rId44" Type="http://schemas.openxmlformats.org/officeDocument/2006/relationships/image" Target="../media/image150.emf"/><Relationship Id="rId45" Type="http://schemas.openxmlformats.org/officeDocument/2006/relationships/oleObject" Target="../embeddings/oleObject166.bin"/><Relationship Id="rId46" Type="http://schemas.openxmlformats.org/officeDocument/2006/relationships/image" Target="../media/image151.emf"/><Relationship Id="rId47" Type="http://schemas.openxmlformats.org/officeDocument/2006/relationships/oleObject" Target="../embeddings/oleObject167.bin"/><Relationship Id="rId48" Type="http://schemas.openxmlformats.org/officeDocument/2006/relationships/image" Target="../media/image152.emf"/><Relationship Id="rId49" Type="http://schemas.openxmlformats.org/officeDocument/2006/relationships/oleObject" Target="../embeddings/oleObject168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5.bin"/><Relationship Id="rId4" Type="http://schemas.openxmlformats.org/officeDocument/2006/relationships/image" Target="../media/image130.emf"/><Relationship Id="rId5" Type="http://schemas.openxmlformats.org/officeDocument/2006/relationships/oleObject" Target="../embeddings/oleObject146.bin"/><Relationship Id="rId6" Type="http://schemas.openxmlformats.org/officeDocument/2006/relationships/image" Target="../media/image131.emf"/><Relationship Id="rId7" Type="http://schemas.openxmlformats.org/officeDocument/2006/relationships/oleObject" Target="../embeddings/oleObject147.bin"/><Relationship Id="rId8" Type="http://schemas.openxmlformats.org/officeDocument/2006/relationships/image" Target="../media/image132.emf"/><Relationship Id="rId9" Type="http://schemas.openxmlformats.org/officeDocument/2006/relationships/oleObject" Target="../embeddings/oleObject148.bin"/><Relationship Id="rId30" Type="http://schemas.openxmlformats.org/officeDocument/2006/relationships/image" Target="../media/image143.emf"/><Relationship Id="rId31" Type="http://schemas.openxmlformats.org/officeDocument/2006/relationships/oleObject" Target="../embeddings/oleObject159.bin"/><Relationship Id="rId32" Type="http://schemas.openxmlformats.org/officeDocument/2006/relationships/image" Target="../media/image144.emf"/><Relationship Id="rId33" Type="http://schemas.openxmlformats.org/officeDocument/2006/relationships/oleObject" Target="../embeddings/oleObject160.bin"/><Relationship Id="rId34" Type="http://schemas.openxmlformats.org/officeDocument/2006/relationships/image" Target="../media/image145.emf"/><Relationship Id="rId35" Type="http://schemas.openxmlformats.org/officeDocument/2006/relationships/oleObject" Target="../embeddings/oleObject161.bin"/><Relationship Id="rId36" Type="http://schemas.openxmlformats.org/officeDocument/2006/relationships/image" Target="../media/image146.emf"/><Relationship Id="rId37" Type="http://schemas.openxmlformats.org/officeDocument/2006/relationships/oleObject" Target="../embeddings/oleObject162.bin"/><Relationship Id="rId38" Type="http://schemas.openxmlformats.org/officeDocument/2006/relationships/image" Target="../media/image147.emf"/><Relationship Id="rId39" Type="http://schemas.openxmlformats.org/officeDocument/2006/relationships/oleObject" Target="../embeddings/oleObject163.bin"/><Relationship Id="rId20" Type="http://schemas.openxmlformats.org/officeDocument/2006/relationships/image" Target="../media/image138.emf"/><Relationship Id="rId21" Type="http://schemas.openxmlformats.org/officeDocument/2006/relationships/oleObject" Target="../embeddings/oleObject154.bin"/><Relationship Id="rId22" Type="http://schemas.openxmlformats.org/officeDocument/2006/relationships/image" Target="../media/image139.emf"/><Relationship Id="rId23" Type="http://schemas.openxmlformats.org/officeDocument/2006/relationships/oleObject" Target="../embeddings/oleObject155.bin"/><Relationship Id="rId24" Type="http://schemas.openxmlformats.org/officeDocument/2006/relationships/image" Target="../media/image140.emf"/><Relationship Id="rId25" Type="http://schemas.openxmlformats.org/officeDocument/2006/relationships/oleObject" Target="../embeddings/oleObject156.bin"/><Relationship Id="rId26" Type="http://schemas.openxmlformats.org/officeDocument/2006/relationships/image" Target="../media/image141.emf"/><Relationship Id="rId27" Type="http://schemas.openxmlformats.org/officeDocument/2006/relationships/oleObject" Target="../embeddings/oleObject157.bin"/><Relationship Id="rId28" Type="http://schemas.openxmlformats.org/officeDocument/2006/relationships/image" Target="../media/image142.emf"/><Relationship Id="rId29" Type="http://schemas.openxmlformats.org/officeDocument/2006/relationships/oleObject" Target="../embeddings/oleObject158.bin"/><Relationship Id="rId60" Type="http://schemas.openxmlformats.org/officeDocument/2006/relationships/image" Target="../media/image158.emf"/><Relationship Id="rId61" Type="http://schemas.openxmlformats.org/officeDocument/2006/relationships/oleObject" Target="../embeddings/oleObject174.bin"/><Relationship Id="rId62" Type="http://schemas.openxmlformats.org/officeDocument/2006/relationships/image" Target="../media/image159.emf"/><Relationship Id="rId10" Type="http://schemas.openxmlformats.org/officeDocument/2006/relationships/image" Target="../media/image133.emf"/><Relationship Id="rId11" Type="http://schemas.openxmlformats.org/officeDocument/2006/relationships/oleObject" Target="../embeddings/oleObject149.bin"/><Relationship Id="rId12" Type="http://schemas.openxmlformats.org/officeDocument/2006/relationships/image" Target="../media/image134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0.bin"/><Relationship Id="rId14" Type="http://schemas.openxmlformats.org/officeDocument/2006/relationships/image" Target="../media/image165.emf"/><Relationship Id="rId15" Type="http://schemas.openxmlformats.org/officeDocument/2006/relationships/oleObject" Target="../embeddings/oleObject181.bin"/><Relationship Id="rId16" Type="http://schemas.openxmlformats.org/officeDocument/2006/relationships/image" Target="../media/image166.emf"/><Relationship Id="rId17" Type="http://schemas.openxmlformats.org/officeDocument/2006/relationships/oleObject" Target="../embeddings/oleObject182.bin"/><Relationship Id="rId18" Type="http://schemas.openxmlformats.org/officeDocument/2006/relationships/image" Target="../media/image167.emf"/><Relationship Id="rId19" Type="http://schemas.openxmlformats.org/officeDocument/2006/relationships/oleObject" Target="../embeddings/oleObject183.bin"/><Relationship Id="rId50" Type="http://schemas.openxmlformats.org/officeDocument/2006/relationships/image" Target="../media/image183.emf"/><Relationship Id="rId51" Type="http://schemas.openxmlformats.org/officeDocument/2006/relationships/oleObject" Target="../embeddings/oleObject199.bin"/><Relationship Id="rId52" Type="http://schemas.openxmlformats.org/officeDocument/2006/relationships/image" Target="../media/image184.emf"/><Relationship Id="rId53" Type="http://schemas.openxmlformats.org/officeDocument/2006/relationships/oleObject" Target="../embeddings/oleObject200.bin"/><Relationship Id="rId54" Type="http://schemas.openxmlformats.org/officeDocument/2006/relationships/image" Target="../media/image185.emf"/><Relationship Id="rId55" Type="http://schemas.openxmlformats.org/officeDocument/2006/relationships/oleObject" Target="../embeddings/oleObject201.bin"/><Relationship Id="rId56" Type="http://schemas.openxmlformats.org/officeDocument/2006/relationships/image" Target="../media/image186.emf"/><Relationship Id="rId57" Type="http://schemas.openxmlformats.org/officeDocument/2006/relationships/oleObject" Target="../embeddings/oleObject202.bin"/><Relationship Id="rId58" Type="http://schemas.openxmlformats.org/officeDocument/2006/relationships/image" Target="../media/image187.emf"/><Relationship Id="rId59" Type="http://schemas.openxmlformats.org/officeDocument/2006/relationships/oleObject" Target="../embeddings/oleObject203.bin"/><Relationship Id="rId40" Type="http://schemas.openxmlformats.org/officeDocument/2006/relationships/image" Target="../media/image178.emf"/><Relationship Id="rId41" Type="http://schemas.openxmlformats.org/officeDocument/2006/relationships/oleObject" Target="../embeddings/oleObject194.bin"/><Relationship Id="rId42" Type="http://schemas.openxmlformats.org/officeDocument/2006/relationships/image" Target="../media/image179.emf"/><Relationship Id="rId43" Type="http://schemas.openxmlformats.org/officeDocument/2006/relationships/oleObject" Target="../embeddings/oleObject195.bin"/><Relationship Id="rId44" Type="http://schemas.openxmlformats.org/officeDocument/2006/relationships/image" Target="../media/image180.emf"/><Relationship Id="rId45" Type="http://schemas.openxmlformats.org/officeDocument/2006/relationships/oleObject" Target="../embeddings/oleObject196.bin"/><Relationship Id="rId46" Type="http://schemas.openxmlformats.org/officeDocument/2006/relationships/image" Target="../media/image181.emf"/><Relationship Id="rId47" Type="http://schemas.openxmlformats.org/officeDocument/2006/relationships/oleObject" Target="../embeddings/oleObject197.bin"/><Relationship Id="rId48" Type="http://schemas.openxmlformats.org/officeDocument/2006/relationships/image" Target="../media/image182.emf"/><Relationship Id="rId49" Type="http://schemas.openxmlformats.org/officeDocument/2006/relationships/oleObject" Target="../embeddings/oleObject198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5.bin"/><Relationship Id="rId4" Type="http://schemas.openxmlformats.org/officeDocument/2006/relationships/image" Target="../media/image160.emf"/><Relationship Id="rId5" Type="http://schemas.openxmlformats.org/officeDocument/2006/relationships/oleObject" Target="../embeddings/oleObject176.bin"/><Relationship Id="rId6" Type="http://schemas.openxmlformats.org/officeDocument/2006/relationships/image" Target="../media/image161.emf"/><Relationship Id="rId7" Type="http://schemas.openxmlformats.org/officeDocument/2006/relationships/oleObject" Target="../embeddings/oleObject177.bin"/><Relationship Id="rId8" Type="http://schemas.openxmlformats.org/officeDocument/2006/relationships/image" Target="../media/image162.emf"/><Relationship Id="rId9" Type="http://schemas.openxmlformats.org/officeDocument/2006/relationships/oleObject" Target="../embeddings/oleObject178.bin"/><Relationship Id="rId30" Type="http://schemas.openxmlformats.org/officeDocument/2006/relationships/image" Target="../media/image173.emf"/><Relationship Id="rId31" Type="http://schemas.openxmlformats.org/officeDocument/2006/relationships/oleObject" Target="../embeddings/oleObject189.bin"/><Relationship Id="rId32" Type="http://schemas.openxmlformats.org/officeDocument/2006/relationships/image" Target="../media/image174.emf"/><Relationship Id="rId33" Type="http://schemas.openxmlformats.org/officeDocument/2006/relationships/oleObject" Target="../embeddings/oleObject190.bin"/><Relationship Id="rId34" Type="http://schemas.openxmlformats.org/officeDocument/2006/relationships/image" Target="../media/image175.emf"/><Relationship Id="rId35" Type="http://schemas.openxmlformats.org/officeDocument/2006/relationships/oleObject" Target="../embeddings/oleObject191.bin"/><Relationship Id="rId36" Type="http://schemas.openxmlformats.org/officeDocument/2006/relationships/image" Target="../media/image176.emf"/><Relationship Id="rId37" Type="http://schemas.openxmlformats.org/officeDocument/2006/relationships/oleObject" Target="../embeddings/oleObject192.bin"/><Relationship Id="rId38" Type="http://schemas.openxmlformats.org/officeDocument/2006/relationships/image" Target="../media/image177.emf"/><Relationship Id="rId39" Type="http://schemas.openxmlformats.org/officeDocument/2006/relationships/oleObject" Target="../embeddings/oleObject193.bin"/><Relationship Id="rId20" Type="http://schemas.openxmlformats.org/officeDocument/2006/relationships/image" Target="../media/image168.emf"/><Relationship Id="rId21" Type="http://schemas.openxmlformats.org/officeDocument/2006/relationships/oleObject" Target="../embeddings/oleObject184.bin"/><Relationship Id="rId22" Type="http://schemas.openxmlformats.org/officeDocument/2006/relationships/image" Target="../media/image169.emf"/><Relationship Id="rId23" Type="http://schemas.openxmlformats.org/officeDocument/2006/relationships/oleObject" Target="../embeddings/oleObject185.bin"/><Relationship Id="rId24" Type="http://schemas.openxmlformats.org/officeDocument/2006/relationships/image" Target="../media/image170.emf"/><Relationship Id="rId25" Type="http://schemas.openxmlformats.org/officeDocument/2006/relationships/oleObject" Target="../embeddings/oleObject186.bin"/><Relationship Id="rId26" Type="http://schemas.openxmlformats.org/officeDocument/2006/relationships/image" Target="../media/image171.emf"/><Relationship Id="rId27" Type="http://schemas.openxmlformats.org/officeDocument/2006/relationships/oleObject" Target="../embeddings/oleObject187.bin"/><Relationship Id="rId28" Type="http://schemas.openxmlformats.org/officeDocument/2006/relationships/image" Target="../media/image172.emf"/><Relationship Id="rId29" Type="http://schemas.openxmlformats.org/officeDocument/2006/relationships/oleObject" Target="../embeddings/oleObject188.bin"/><Relationship Id="rId60" Type="http://schemas.openxmlformats.org/officeDocument/2006/relationships/image" Target="../media/image188.emf"/><Relationship Id="rId61" Type="http://schemas.openxmlformats.org/officeDocument/2006/relationships/oleObject" Target="../embeddings/oleObject204.bin"/><Relationship Id="rId62" Type="http://schemas.openxmlformats.org/officeDocument/2006/relationships/image" Target="../media/image189.emf"/><Relationship Id="rId10" Type="http://schemas.openxmlformats.org/officeDocument/2006/relationships/image" Target="../media/image163.emf"/><Relationship Id="rId11" Type="http://schemas.openxmlformats.org/officeDocument/2006/relationships/oleObject" Target="../embeddings/oleObject179.bin"/><Relationship Id="rId12" Type="http://schemas.openxmlformats.org/officeDocument/2006/relationships/image" Target="../media/image164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0.bin"/><Relationship Id="rId14" Type="http://schemas.openxmlformats.org/officeDocument/2006/relationships/image" Target="../media/image106.emf"/><Relationship Id="rId15" Type="http://schemas.openxmlformats.org/officeDocument/2006/relationships/oleObject" Target="../embeddings/oleObject211.bin"/><Relationship Id="rId16" Type="http://schemas.openxmlformats.org/officeDocument/2006/relationships/image" Target="../media/image107.emf"/><Relationship Id="rId17" Type="http://schemas.openxmlformats.org/officeDocument/2006/relationships/oleObject" Target="../embeddings/oleObject212.bin"/><Relationship Id="rId18" Type="http://schemas.openxmlformats.org/officeDocument/2006/relationships/image" Target="../media/image108.emf"/><Relationship Id="rId19" Type="http://schemas.openxmlformats.org/officeDocument/2006/relationships/oleObject" Target="../embeddings/oleObject213.bin"/><Relationship Id="rId63" Type="http://schemas.openxmlformats.org/officeDocument/2006/relationships/oleObject" Target="../embeddings/oleObject235.bin"/><Relationship Id="rId64" Type="http://schemas.openxmlformats.org/officeDocument/2006/relationships/image" Target="../media/image152.emf"/><Relationship Id="rId65" Type="http://schemas.openxmlformats.org/officeDocument/2006/relationships/oleObject" Target="../embeddings/oleObject236.bin"/><Relationship Id="rId66" Type="http://schemas.openxmlformats.org/officeDocument/2006/relationships/image" Target="../media/image153.emf"/><Relationship Id="rId67" Type="http://schemas.openxmlformats.org/officeDocument/2006/relationships/oleObject" Target="../embeddings/oleObject237.bin"/><Relationship Id="rId68" Type="http://schemas.openxmlformats.org/officeDocument/2006/relationships/image" Target="../media/image154.emf"/><Relationship Id="rId69" Type="http://schemas.openxmlformats.org/officeDocument/2006/relationships/oleObject" Target="../embeddings/oleObject238.bin"/><Relationship Id="rId50" Type="http://schemas.openxmlformats.org/officeDocument/2006/relationships/image" Target="../media/image203.emf"/><Relationship Id="rId51" Type="http://schemas.openxmlformats.org/officeDocument/2006/relationships/oleObject" Target="../embeddings/oleObject229.bin"/><Relationship Id="rId52" Type="http://schemas.openxmlformats.org/officeDocument/2006/relationships/image" Target="../media/image204.emf"/><Relationship Id="rId53" Type="http://schemas.openxmlformats.org/officeDocument/2006/relationships/oleObject" Target="../embeddings/oleObject230.bin"/><Relationship Id="rId54" Type="http://schemas.openxmlformats.org/officeDocument/2006/relationships/image" Target="../media/image205.emf"/><Relationship Id="rId55" Type="http://schemas.openxmlformats.org/officeDocument/2006/relationships/oleObject" Target="../embeddings/oleObject231.bin"/><Relationship Id="rId56" Type="http://schemas.openxmlformats.org/officeDocument/2006/relationships/image" Target="../media/image206.emf"/><Relationship Id="rId57" Type="http://schemas.openxmlformats.org/officeDocument/2006/relationships/oleObject" Target="../embeddings/oleObject232.bin"/><Relationship Id="rId58" Type="http://schemas.openxmlformats.org/officeDocument/2006/relationships/image" Target="../media/image207.emf"/><Relationship Id="rId59" Type="http://schemas.openxmlformats.org/officeDocument/2006/relationships/oleObject" Target="../embeddings/oleObject233.bin"/><Relationship Id="rId40" Type="http://schemas.openxmlformats.org/officeDocument/2006/relationships/image" Target="../media/image198.emf"/><Relationship Id="rId41" Type="http://schemas.openxmlformats.org/officeDocument/2006/relationships/oleObject" Target="../embeddings/oleObject224.bin"/><Relationship Id="rId42" Type="http://schemas.openxmlformats.org/officeDocument/2006/relationships/image" Target="../media/image199.emf"/><Relationship Id="rId43" Type="http://schemas.openxmlformats.org/officeDocument/2006/relationships/oleObject" Target="../embeddings/oleObject225.bin"/><Relationship Id="rId44" Type="http://schemas.openxmlformats.org/officeDocument/2006/relationships/image" Target="../media/image200.emf"/><Relationship Id="rId45" Type="http://schemas.openxmlformats.org/officeDocument/2006/relationships/oleObject" Target="../embeddings/oleObject226.bin"/><Relationship Id="rId46" Type="http://schemas.openxmlformats.org/officeDocument/2006/relationships/image" Target="../media/image201.emf"/><Relationship Id="rId47" Type="http://schemas.openxmlformats.org/officeDocument/2006/relationships/oleObject" Target="../embeddings/oleObject227.bin"/><Relationship Id="rId48" Type="http://schemas.openxmlformats.org/officeDocument/2006/relationships/image" Target="../media/image202.emf"/><Relationship Id="rId49" Type="http://schemas.openxmlformats.org/officeDocument/2006/relationships/oleObject" Target="../embeddings/oleObject228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5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206.bin"/><Relationship Id="rId6" Type="http://schemas.openxmlformats.org/officeDocument/2006/relationships/image" Target="../media/image190.emf"/><Relationship Id="rId7" Type="http://schemas.openxmlformats.org/officeDocument/2006/relationships/oleObject" Target="../embeddings/oleObject207.bin"/><Relationship Id="rId8" Type="http://schemas.openxmlformats.org/officeDocument/2006/relationships/image" Target="../media/image103.emf"/><Relationship Id="rId9" Type="http://schemas.openxmlformats.org/officeDocument/2006/relationships/oleObject" Target="../embeddings/oleObject208.bin"/><Relationship Id="rId30" Type="http://schemas.openxmlformats.org/officeDocument/2006/relationships/image" Target="../media/image193.emf"/><Relationship Id="rId31" Type="http://schemas.openxmlformats.org/officeDocument/2006/relationships/oleObject" Target="../embeddings/oleObject219.bin"/><Relationship Id="rId32" Type="http://schemas.openxmlformats.org/officeDocument/2006/relationships/image" Target="../media/image194.emf"/><Relationship Id="rId33" Type="http://schemas.openxmlformats.org/officeDocument/2006/relationships/oleObject" Target="../embeddings/oleObject220.bin"/><Relationship Id="rId34" Type="http://schemas.openxmlformats.org/officeDocument/2006/relationships/image" Target="../media/image195.emf"/><Relationship Id="rId35" Type="http://schemas.openxmlformats.org/officeDocument/2006/relationships/oleObject" Target="../embeddings/oleObject221.bin"/><Relationship Id="rId36" Type="http://schemas.openxmlformats.org/officeDocument/2006/relationships/image" Target="../media/image196.emf"/><Relationship Id="rId37" Type="http://schemas.openxmlformats.org/officeDocument/2006/relationships/oleObject" Target="../embeddings/oleObject222.bin"/><Relationship Id="rId38" Type="http://schemas.openxmlformats.org/officeDocument/2006/relationships/image" Target="../media/image197.emf"/><Relationship Id="rId39" Type="http://schemas.openxmlformats.org/officeDocument/2006/relationships/oleObject" Target="../embeddings/oleObject223.bin"/><Relationship Id="rId70" Type="http://schemas.openxmlformats.org/officeDocument/2006/relationships/image" Target="../media/image155.emf"/><Relationship Id="rId71" Type="http://schemas.openxmlformats.org/officeDocument/2006/relationships/oleObject" Target="../embeddings/oleObject239.bin"/><Relationship Id="rId72" Type="http://schemas.openxmlformats.org/officeDocument/2006/relationships/image" Target="../media/image156.emf"/><Relationship Id="rId20" Type="http://schemas.openxmlformats.org/officeDocument/2006/relationships/image" Target="../media/image109.emf"/><Relationship Id="rId21" Type="http://schemas.openxmlformats.org/officeDocument/2006/relationships/oleObject" Target="../embeddings/oleObject214.bin"/><Relationship Id="rId22" Type="http://schemas.openxmlformats.org/officeDocument/2006/relationships/image" Target="../media/image110.emf"/><Relationship Id="rId23" Type="http://schemas.openxmlformats.org/officeDocument/2006/relationships/oleObject" Target="../embeddings/oleObject215.bin"/><Relationship Id="rId24" Type="http://schemas.openxmlformats.org/officeDocument/2006/relationships/image" Target="../media/image111.emf"/><Relationship Id="rId25" Type="http://schemas.openxmlformats.org/officeDocument/2006/relationships/oleObject" Target="../embeddings/oleObject216.bin"/><Relationship Id="rId26" Type="http://schemas.openxmlformats.org/officeDocument/2006/relationships/image" Target="../media/image191.emf"/><Relationship Id="rId27" Type="http://schemas.openxmlformats.org/officeDocument/2006/relationships/oleObject" Target="../embeddings/oleObject217.bin"/><Relationship Id="rId28" Type="http://schemas.openxmlformats.org/officeDocument/2006/relationships/image" Target="../media/image192.emf"/><Relationship Id="rId29" Type="http://schemas.openxmlformats.org/officeDocument/2006/relationships/oleObject" Target="../embeddings/oleObject218.bin"/><Relationship Id="rId73" Type="http://schemas.openxmlformats.org/officeDocument/2006/relationships/oleObject" Target="../embeddings/oleObject240.bin"/><Relationship Id="rId74" Type="http://schemas.openxmlformats.org/officeDocument/2006/relationships/image" Target="../media/image157.emf"/><Relationship Id="rId75" Type="http://schemas.openxmlformats.org/officeDocument/2006/relationships/oleObject" Target="../embeddings/oleObject241.bin"/><Relationship Id="rId76" Type="http://schemas.openxmlformats.org/officeDocument/2006/relationships/image" Target="../media/image158.emf"/><Relationship Id="rId77" Type="http://schemas.openxmlformats.org/officeDocument/2006/relationships/oleObject" Target="../embeddings/oleObject242.bin"/><Relationship Id="rId78" Type="http://schemas.openxmlformats.org/officeDocument/2006/relationships/image" Target="../media/image159.emf"/><Relationship Id="rId60" Type="http://schemas.openxmlformats.org/officeDocument/2006/relationships/image" Target="../media/image208.emf"/><Relationship Id="rId61" Type="http://schemas.openxmlformats.org/officeDocument/2006/relationships/oleObject" Target="../embeddings/oleObject234.bin"/><Relationship Id="rId62" Type="http://schemas.openxmlformats.org/officeDocument/2006/relationships/image" Target="../media/image151.emf"/><Relationship Id="rId10" Type="http://schemas.openxmlformats.org/officeDocument/2006/relationships/image" Target="../media/image104.emf"/><Relationship Id="rId11" Type="http://schemas.openxmlformats.org/officeDocument/2006/relationships/oleObject" Target="../embeddings/oleObject209.bin"/><Relationship Id="rId12" Type="http://schemas.openxmlformats.org/officeDocument/2006/relationships/image" Target="../media/image105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7.bin"/><Relationship Id="rId12" Type="http://schemas.openxmlformats.org/officeDocument/2006/relationships/image" Target="../media/image213.emf"/><Relationship Id="rId13" Type="http://schemas.openxmlformats.org/officeDocument/2006/relationships/oleObject" Target="../embeddings/oleObject248.bin"/><Relationship Id="rId14" Type="http://schemas.openxmlformats.org/officeDocument/2006/relationships/image" Target="../media/image214.emf"/><Relationship Id="rId15" Type="http://schemas.openxmlformats.org/officeDocument/2006/relationships/oleObject" Target="../embeddings/oleObject249.bin"/><Relationship Id="rId16" Type="http://schemas.openxmlformats.org/officeDocument/2006/relationships/image" Target="../media/image215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3.bin"/><Relationship Id="rId4" Type="http://schemas.openxmlformats.org/officeDocument/2006/relationships/image" Target="../media/image209.emf"/><Relationship Id="rId5" Type="http://schemas.openxmlformats.org/officeDocument/2006/relationships/oleObject" Target="../embeddings/oleObject244.bin"/><Relationship Id="rId6" Type="http://schemas.openxmlformats.org/officeDocument/2006/relationships/image" Target="../media/image210.emf"/><Relationship Id="rId7" Type="http://schemas.openxmlformats.org/officeDocument/2006/relationships/oleObject" Target="../embeddings/oleObject245.bin"/><Relationship Id="rId8" Type="http://schemas.openxmlformats.org/officeDocument/2006/relationships/image" Target="../media/image211.emf"/><Relationship Id="rId9" Type="http://schemas.openxmlformats.org/officeDocument/2006/relationships/oleObject" Target="../embeddings/oleObject246.bin"/><Relationship Id="rId10" Type="http://schemas.openxmlformats.org/officeDocument/2006/relationships/image" Target="../media/image2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0.bin"/><Relationship Id="rId4" Type="http://schemas.openxmlformats.org/officeDocument/2006/relationships/image" Target="../media/image21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7.e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3.e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5.e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0.e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31.emf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3.e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oleObject" Target="../embeddings/oleObject34.bin"/><Relationship Id="rId11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93883"/>
            <a:ext cx="9144000" cy="424246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"/>
                <a:cs typeface="Times"/>
              </a:rPr>
              <a:t>Residuated</a:t>
            </a:r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 Completely Simple </a:t>
            </a:r>
            <a:r>
              <a:rPr lang="en-US" dirty="0" err="1" smtClean="0">
                <a:solidFill>
                  <a:schemeClr val="bg1"/>
                </a:solidFill>
                <a:latin typeface="Times"/>
                <a:cs typeface="Times"/>
              </a:rPr>
              <a:t>Semigroups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G. A. Pinto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The College of The Bahamas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University of York, 14 January 2015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99" y="1153921"/>
            <a:ext cx="464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Times New Roman"/>
                <a:cs typeface="Times New Roman"/>
              </a:rPr>
              <a:t>) Discrete Lexicographic order,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933244"/>
              </p:ext>
            </p:extLst>
          </p:nvPr>
        </p:nvGraphicFramePr>
        <p:xfrm>
          <a:off x="4488518" y="1153921"/>
          <a:ext cx="50323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6" name="Equation" r:id="rId3" imgW="190500" imgH="203200" progId="Equation.3">
                  <p:embed/>
                </p:oleObj>
              </mc:Choice>
              <mc:Fallback>
                <p:oleObj name="Equation" r:id="rId3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8518" y="1153921"/>
                        <a:ext cx="503237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15074"/>
              </p:ext>
            </p:extLst>
          </p:nvPr>
        </p:nvGraphicFramePr>
        <p:xfrm>
          <a:off x="210887" y="1846262"/>
          <a:ext cx="6083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7" name="Equation" r:id="rId5" imgW="2730500" imgH="342900" progId="Equation.3">
                  <p:embed/>
                </p:oleObj>
              </mc:Choice>
              <mc:Fallback>
                <p:oleObj name="Equation" r:id="rId5" imgW="27305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887" y="1846262"/>
                        <a:ext cx="608330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38" y="1688909"/>
            <a:ext cx="2177301" cy="1265188"/>
          </a:xfrm>
          <a:prstGeom prst="rect">
            <a:avLst/>
          </a:prstGeom>
        </p:spPr>
      </p:pic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38" y="2999913"/>
            <a:ext cx="2177301" cy="1278455"/>
          </a:xfrm>
          <a:prstGeom prst="rect">
            <a:avLst/>
          </a:prstGeom>
        </p:spPr>
      </p:pic>
      <p:pic>
        <p:nvPicPr>
          <p:cNvPr id="12" name="Picture 11" descr="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39" y="4328587"/>
            <a:ext cx="2177301" cy="1303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1223" y="2994716"/>
            <a:ext cx="3176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See the special case where 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344771"/>
              </p:ext>
            </p:extLst>
          </p:nvPr>
        </p:nvGraphicFramePr>
        <p:xfrm>
          <a:off x="3941621" y="3483697"/>
          <a:ext cx="2122190" cy="10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" name="Equation" r:id="rId10" imgW="977900" imgH="495300" progId="Equation.3">
                  <p:embed/>
                </p:oleObj>
              </mc:Choice>
              <mc:Fallback>
                <p:oleObj name="Equation" r:id="rId10" imgW="9779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1621" y="3483697"/>
                        <a:ext cx="2122190" cy="107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550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630" y="1362702"/>
            <a:ext cx="858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 following </a:t>
            </a:r>
            <a:r>
              <a:rPr lang="en-US" sz="2400" dirty="0" err="1" smtClean="0">
                <a:latin typeface="Times New Roman"/>
                <a:cs typeface="Times New Roman"/>
              </a:rPr>
              <a:t>Hasse</a:t>
            </a:r>
            <a:r>
              <a:rPr lang="en-US" sz="2400" dirty="0" smtClean="0">
                <a:latin typeface="Times New Roman"/>
                <a:cs typeface="Times New Roman"/>
              </a:rPr>
              <a:t> diagram indicates the hierarchy of these orders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3883523" y="3243675"/>
            <a:ext cx="1122235" cy="1122386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48074" y="2682482"/>
            <a:ext cx="0" cy="561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48074" y="4366061"/>
            <a:ext cx="0" cy="561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08534" y="2628123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01939" y="4882254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52153" y="3769995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45992" y="3769995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01939" y="3215065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01939" y="4291525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16711"/>
              </p:ext>
            </p:extLst>
          </p:nvPr>
        </p:nvGraphicFramePr>
        <p:xfrm>
          <a:off x="4654373" y="2406836"/>
          <a:ext cx="494642" cy="44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7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4373" y="2406836"/>
                        <a:ext cx="494642" cy="442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7944"/>
              </p:ext>
            </p:extLst>
          </p:nvPr>
        </p:nvGraphicFramePr>
        <p:xfrm>
          <a:off x="4649934" y="2901027"/>
          <a:ext cx="386058" cy="46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8" name="Equation" r:id="rId5" imgW="177800" imgH="215900" progId="Equation.3">
                  <p:embed/>
                </p:oleObj>
              </mc:Choice>
              <mc:Fallback>
                <p:oleObj name="Equation" r:id="rId5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9934" y="2901027"/>
                        <a:ext cx="386058" cy="46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38416"/>
              </p:ext>
            </p:extLst>
          </p:nvPr>
        </p:nvGraphicFramePr>
        <p:xfrm>
          <a:off x="5177113" y="3565018"/>
          <a:ext cx="404530" cy="49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9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7113" y="3565018"/>
                        <a:ext cx="404530" cy="49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341301"/>
              </p:ext>
            </p:extLst>
          </p:nvPr>
        </p:nvGraphicFramePr>
        <p:xfrm>
          <a:off x="3335010" y="3598399"/>
          <a:ext cx="430382" cy="50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0" name="Equation" r:id="rId9" imgW="165100" imgH="215900" progId="Equation.3">
                  <p:embed/>
                </p:oleObj>
              </mc:Choice>
              <mc:Fallback>
                <p:oleObj name="Equation" r:id="rId9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5010" y="3598399"/>
                        <a:ext cx="430382" cy="502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708236"/>
              </p:ext>
            </p:extLst>
          </p:nvPr>
        </p:nvGraphicFramePr>
        <p:xfrm>
          <a:off x="4709127" y="4206962"/>
          <a:ext cx="380823" cy="46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1" name="Equation" r:id="rId11" imgW="177800" imgH="215900" progId="Equation.3">
                  <p:embed/>
                </p:oleObj>
              </mc:Choice>
              <mc:Fallback>
                <p:oleObj name="Equation" r:id="rId11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09127" y="4206962"/>
                        <a:ext cx="380823" cy="46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478944"/>
              </p:ext>
            </p:extLst>
          </p:nvPr>
        </p:nvGraphicFramePr>
        <p:xfrm>
          <a:off x="4688366" y="4705734"/>
          <a:ext cx="475413" cy="50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2" name="Equation" r:id="rId13" imgW="203200" imgH="215900" progId="Equation.3">
                  <p:embed/>
                </p:oleObj>
              </mc:Choice>
              <mc:Fallback>
                <p:oleObj name="Equation" r:id="rId13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88366" y="4705734"/>
                        <a:ext cx="475413" cy="505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589589" y="6367768"/>
            <a:ext cx="40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849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1241778"/>
            <a:ext cx="79431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An important question is: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b="1" dirty="0" smtClean="0">
                <a:latin typeface="Times New Roman"/>
                <a:cs typeface="Times New Roman"/>
              </a:rPr>
              <a:t>when each of this orders is compatible with multiplication?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333" y="3005667"/>
            <a:ext cx="64372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To answer to this question one notion is necessary: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the matrix </a:t>
            </a:r>
            <a:r>
              <a:rPr lang="en-US" sz="2400" i="1" dirty="0" smtClean="0">
                <a:latin typeface="Times New Roman"/>
                <a:cs typeface="Times New Roman"/>
              </a:rPr>
              <a:t>P </a:t>
            </a:r>
            <a:r>
              <a:rPr lang="en-US" sz="2400" dirty="0" smtClean="0">
                <a:latin typeface="Times New Roman"/>
                <a:cs typeface="Times New Roman"/>
              </a:rPr>
              <a:t>is said to be </a:t>
            </a:r>
            <a:r>
              <a:rPr lang="en-US" sz="2400" b="1" u="sng" dirty="0" smtClean="0">
                <a:latin typeface="Times New Roman"/>
                <a:cs typeface="Times New Roman"/>
              </a:rPr>
              <a:t>isotone</a:t>
            </a:r>
            <a:r>
              <a:rPr lang="en-US" sz="2400" dirty="0" smtClean="0">
                <a:latin typeface="Times New Roman"/>
                <a:cs typeface="Times New Roman"/>
              </a:rPr>
              <a:t> if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           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whenever            and         .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70340"/>
              </p:ext>
            </p:extLst>
          </p:nvPr>
        </p:nvGraphicFramePr>
        <p:xfrm>
          <a:off x="2384789" y="4256947"/>
          <a:ext cx="11969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6" name="Equation" r:id="rId3" imgW="508000" imgH="228600" progId="Equation.3">
                  <p:embed/>
                </p:oleObj>
              </mc:Choice>
              <mc:Fallback>
                <p:oleObj name="Equation" r:id="rId3" imgW="508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789" y="4256947"/>
                        <a:ext cx="1196975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472346"/>
              </p:ext>
            </p:extLst>
          </p:nvPr>
        </p:nvGraphicFramePr>
        <p:xfrm>
          <a:off x="2603325" y="4868280"/>
          <a:ext cx="8366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7" name="Equation" r:id="rId5" imgW="355600" imgH="190500" progId="Equation.3">
                  <p:embed/>
                </p:oleObj>
              </mc:Choice>
              <mc:Fallback>
                <p:oleObj name="Equation" r:id="rId5" imgW="355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3325" y="4868280"/>
                        <a:ext cx="8366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516602"/>
              </p:ext>
            </p:extLst>
          </p:nvPr>
        </p:nvGraphicFramePr>
        <p:xfrm>
          <a:off x="4001902" y="4893026"/>
          <a:ext cx="6572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8" name="Equation" r:id="rId7" imgW="279400" imgH="190500" progId="Equation.3">
                  <p:embed/>
                </p:oleObj>
              </mc:Choice>
              <mc:Fallback>
                <p:oleObj name="Equation" r:id="rId7" imgW="279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1902" y="4893026"/>
                        <a:ext cx="6572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999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110" y="879272"/>
            <a:ext cx="8194323" cy="507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Times New Roman"/>
                <a:cs typeface="Times New Roman"/>
              </a:rPr>
              <a:t>Theorem</a:t>
            </a:r>
            <a:r>
              <a:rPr lang="en-US" sz="2400" dirty="0">
                <a:latin typeface="Times New Roman"/>
                <a:cs typeface="Times New Roman"/>
              </a:rPr>
              <a:t> [</a:t>
            </a:r>
            <a:r>
              <a:rPr lang="en-US" sz="2400" dirty="0" smtClean="0">
                <a:latin typeface="Times New Roman"/>
                <a:cs typeface="Times New Roman"/>
              </a:rPr>
              <a:t>Blyth and GAP, 2001</a:t>
            </a:r>
            <a:r>
              <a:rPr lang="en-US" sz="2400" dirty="0">
                <a:latin typeface="Times New Roman"/>
                <a:cs typeface="Times New Roman"/>
              </a:rPr>
              <a:t>]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If        is totally ordered with            , then compatibility occurs if and only if, for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(1)         :  </a:t>
            </a:r>
            <a:r>
              <a:rPr lang="en-US" sz="2400" i="1" dirty="0" smtClean="0">
                <a:latin typeface="Times New Roman"/>
                <a:cs typeface="Times New Roman"/>
              </a:rPr>
              <a:t>P </a:t>
            </a:r>
            <a:r>
              <a:rPr lang="en-US" sz="2400" dirty="0" smtClean="0">
                <a:latin typeface="Times New Roman"/>
                <a:cs typeface="Times New Roman"/>
              </a:rPr>
              <a:t>is isotone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(2)         : 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is isotone and  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(3)         :  </a:t>
            </a:r>
            <a:r>
              <a:rPr lang="en-US" sz="2400" i="1" dirty="0" smtClean="0">
                <a:latin typeface="Times New Roman"/>
                <a:cs typeface="Times New Roman"/>
              </a:rPr>
              <a:t>P </a:t>
            </a:r>
            <a:r>
              <a:rPr lang="en-US" sz="2400" dirty="0" smtClean="0">
                <a:latin typeface="Times New Roman"/>
                <a:cs typeface="Times New Roman"/>
              </a:rPr>
              <a:t>is isotone and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(4)         : 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is isotone and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(5)         :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If        is discretely ordered then all of the orders coincide with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and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is a constant matrix.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32255"/>
              </p:ext>
            </p:extLst>
          </p:nvPr>
        </p:nvGraphicFramePr>
        <p:xfrm>
          <a:off x="891792" y="1445555"/>
          <a:ext cx="532789" cy="53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7" name="Equation" r:id="rId3" imgW="215900" imgH="215900" progId="Equation.3">
                  <p:embed/>
                </p:oleObj>
              </mc:Choice>
              <mc:Fallback>
                <p:oleObj name="Equation" r:id="rId3" imgW="215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1792" y="1445555"/>
                        <a:ext cx="532789" cy="5327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456168"/>
              </p:ext>
            </p:extLst>
          </p:nvPr>
        </p:nvGraphicFramePr>
        <p:xfrm>
          <a:off x="4113987" y="1519396"/>
          <a:ext cx="921306" cy="35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8" name="Equation" r:id="rId5" imgW="279400" imgH="152400" progId="Equation.3">
                  <p:embed/>
                </p:oleObj>
              </mc:Choice>
              <mc:Fallback>
                <p:oleObj name="Equation" r:id="rId5" imgW="279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3987" y="1519396"/>
                        <a:ext cx="921306" cy="3566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32527"/>
              </p:ext>
            </p:extLst>
          </p:nvPr>
        </p:nvGraphicFramePr>
        <p:xfrm>
          <a:off x="1411126" y="2289291"/>
          <a:ext cx="434722" cy="53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9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1126" y="2289291"/>
                        <a:ext cx="434722" cy="535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5430"/>
              </p:ext>
            </p:extLst>
          </p:nvPr>
        </p:nvGraphicFramePr>
        <p:xfrm>
          <a:off x="1453459" y="2899811"/>
          <a:ext cx="358422" cy="47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0" name="Equation" r:id="rId9" imgW="152400" imgH="203200" progId="Equation.3">
                  <p:embed/>
                </p:oleObj>
              </mc:Choice>
              <mc:Fallback>
                <p:oleObj name="Equation" r:id="rId9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53459" y="2899811"/>
                        <a:ext cx="358422" cy="477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5694"/>
              </p:ext>
            </p:extLst>
          </p:nvPr>
        </p:nvGraphicFramePr>
        <p:xfrm>
          <a:off x="4128903" y="2852461"/>
          <a:ext cx="22113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1" name="Equation" r:id="rId11" imgW="939800" imgH="241300" progId="Equation.3">
                  <p:embed/>
                </p:oleObj>
              </mc:Choice>
              <mc:Fallback>
                <p:oleObj name="Equation" r:id="rId11" imgW="939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28903" y="2852461"/>
                        <a:ext cx="2211388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07090"/>
              </p:ext>
            </p:extLst>
          </p:nvPr>
        </p:nvGraphicFramePr>
        <p:xfrm>
          <a:off x="1439348" y="3451622"/>
          <a:ext cx="364773" cy="44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2" name="Equation" r:id="rId13" imgW="165100" imgH="203200" progId="Equation.3">
                  <p:embed/>
                </p:oleObj>
              </mc:Choice>
              <mc:Fallback>
                <p:oleObj name="Equation" r:id="rId1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39348" y="3451622"/>
                        <a:ext cx="364773" cy="448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51112"/>
              </p:ext>
            </p:extLst>
          </p:nvPr>
        </p:nvGraphicFramePr>
        <p:xfrm>
          <a:off x="4126088" y="3356020"/>
          <a:ext cx="21526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3" name="Equation" r:id="rId15" imgW="914400" imgH="241300" progId="Equation.3">
                  <p:embed/>
                </p:oleObj>
              </mc:Choice>
              <mc:Fallback>
                <p:oleObj name="Equation" r:id="rId15" imgW="914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26088" y="3356020"/>
                        <a:ext cx="215265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14156"/>
              </p:ext>
            </p:extLst>
          </p:nvPr>
        </p:nvGraphicFramePr>
        <p:xfrm>
          <a:off x="4169121" y="3933117"/>
          <a:ext cx="35274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4" name="Equation" r:id="rId17" imgW="1498600" imgH="241300" progId="Equation.3">
                  <p:embed/>
                </p:oleObj>
              </mc:Choice>
              <mc:Fallback>
                <p:oleObj name="Equation" r:id="rId17" imgW="149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69121" y="3933117"/>
                        <a:ext cx="352742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015097"/>
              </p:ext>
            </p:extLst>
          </p:nvPr>
        </p:nvGraphicFramePr>
        <p:xfrm>
          <a:off x="1453459" y="3996871"/>
          <a:ext cx="364773" cy="44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5" name="Equation" r:id="rId19" imgW="165100" imgH="203200" progId="Equation.3">
                  <p:embed/>
                </p:oleObj>
              </mc:Choice>
              <mc:Fallback>
                <p:oleObj name="Equation" r:id="rId19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53459" y="3996871"/>
                        <a:ext cx="364773" cy="448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438369"/>
              </p:ext>
            </p:extLst>
          </p:nvPr>
        </p:nvGraphicFramePr>
        <p:xfrm>
          <a:off x="2050867" y="4488645"/>
          <a:ext cx="20335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6" name="Equation" r:id="rId21" imgW="863600" imgH="241300" progId="Equation.3">
                  <p:embed/>
                </p:oleObj>
              </mc:Choice>
              <mc:Fallback>
                <p:oleObj name="Equation" r:id="rId21" imgW="863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50867" y="4488645"/>
                        <a:ext cx="2033588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165695"/>
              </p:ext>
            </p:extLst>
          </p:nvPr>
        </p:nvGraphicFramePr>
        <p:xfrm>
          <a:off x="1411126" y="4518838"/>
          <a:ext cx="5381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7" name="Equation" r:id="rId23" imgW="228600" imgH="203200" progId="Equation.3">
                  <p:embed/>
                </p:oleObj>
              </mc:Choice>
              <mc:Fallback>
                <p:oleObj name="Equation" r:id="rId23" imgW="22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11126" y="4518838"/>
                        <a:ext cx="538162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33444"/>
              </p:ext>
            </p:extLst>
          </p:nvPr>
        </p:nvGraphicFramePr>
        <p:xfrm>
          <a:off x="830563" y="5027259"/>
          <a:ext cx="577398" cy="57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8" name="Equation" r:id="rId25" imgW="215900" imgH="215900" progId="Equation.3">
                  <p:embed/>
                </p:oleObj>
              </mc:Choice>
              <mc:Fallback>
                <p:oleObj name="Equation" r:id="rId25" imgW="215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563" y="5027259"/>
                        <a:ext cx="577398" cy="5773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77118"/>
              </p:ext>
            </p:extLst>
          </p:nvPr>
        </p:nvGraphicFramePr>
        <p:xfrm>
          <a:off x="8268758" y="5042202"/>
          <a:ext cx="4476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9" name="Equation" r:id="rId26" imgW="190500" imgH="203200" progId="Equation.3">
                  <p:embed/>
                </p:oleObj>
              </mc:Choice>
              <mc:Fallback>
                <p:oleObj name="Equation" r:id="rId26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268758" y="5042202"/>
                        <a:ext cx="44767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12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412" y="879272"/>
            <a:ext cx="84784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latin typeface="Times New Roman"/>
                <a:cs typeface="Times New Roman"/>
              </a:rPr>
              <a:t>Theorem</a:t>
            </a:r>
            <a:r>
              <a:rPr lang="en-US" sz="2400" dirty="0" smtClean="0">
                <a:latin typeface="Times New Roman"/>
                <a:cs typeface="Times New Roman"/>
              </a:rPr>
              <a:t> [Blyth and GAP, 2014]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None </a:t>
            </a:r>
            <a:r>
              <a:rPr lang="en-US" sz="2400" dirty="0">
                <a:latin typeface="Times New Roman"/>
                <a:cs typeface="Times New Roman"/>
              </a:rPr>
              <a:t>of the ordered </a:t>
            </a:r>
            <a:r>
              <a:rPr lang="en-US" sz="2400" dirty="0" err="1" smtClean="0">
                <a:latin typeface="Times New Roman"/>
                <a:cs typeface="Times New Roman"/>
              </a:rPr>
              <a:t>semigroups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is </a:t>
            </a:r>
            <a:r>
              <a:rPr lang="en-US" sz="2400" dirty="0" err="1">
                <a:latin typeface="Times New Roman"/>
                <a:cs typeface="Times New Roman"/>
              </a:rPr>
              <a:t>residuated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99227"/>
              </p:ext>
            </p:extLst>
          </p:nvPr>
        </p:nvGraphicFramePr>
        <p:xfrm>
          <a:off x="1149350" y="2086338"/>
          <a:ext cx="10842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6" name="Equation" r:id="rId3" imgW="431800" imgH="241300" progId="Equation.3">
                  <p:embed/>
                </p:oleObj>
              </mc:Choice>
              <mc:Fallback>
                <p:oleObj name="Equation" r:id="rId3" imgW="431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86338"/>
                        <a:ext cx="1084263" cy="6048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3616"/>
              </p:ext>
            </p:extLst>
          </p:nvPr>
        </p:nvGraphicFramePr>
        <p:xfrm>
          <a:off x="2909888" y="2121920"/>
          <a:ext cx="10874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7" name="Equation" r:id="rId5" imgW="444500" imgH="241300" progId="Equation.3">
                  <p:embed/>
                </p:oleObj>
              </mc:Choice>
              <mc:Fallback>
                <p:oleObj name="Equation" r:id="rId5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9888" y="2121920"/>
                        <a:ext cx="1087437" cy="590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15835"/>
              </p:ext>
            </p:extLst>
          </p:nvPr>
        </p:nvGraphicFramePr>
        <p:xfrm>
          <a:off x="4714875" y="2119579"/>
          <a:ext cx="10779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8" name="Equation" r:id="rId7" imgW="444500" imgH="241300" progId="Equation.3">
                  <p:embed/>
                </p:oleObj>
              </mc:Choice>
              <mc:Fallback>
                <p:oleObj name="Equation" r:id="rId7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4875" y="2119579"/>
                        <a:ext cx="1077913" cy="5857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889916"/>
              </p:ext>
            </p:extLst>
          </p:nvPr>
        </p:nvGraphicFramePr>
        <p:xfrm>
          <a:off x="6589713" y="2106976"/>
          <a:ext cx="11366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9" name="Equation" r:id="rId9" imgW="469900" imgH="241300" progId="Equation.3">
                  <p:embed/>
                </p:oleObj>
              </mc:Choice>
              <mc:Fallback>
                <p:oleObj name="Equation" r:id="rId9" imgW="469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89713" y="2106976"/>
                        <a:ext cx="1136650" cy="5857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1646" y="3202625"/>
            <a:ext cx="79586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latin typeface="Times New Roman"/>
                <a:cs typeface="Times New Roman"/>
              </a:rPr>
              <a:t>Theorem</a:t>
            </a:r>
            <a:r>
              <a:rPr lang="en-US" sz="2400" dirty="0">
                <a:latin typeface="Times New Roman"/>
                <a:cs typeface="Times New Roman"/>
              </a:rPr>
              <a:t> [Blyth and GAP, 2014]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ordered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                is orthodox and </a:t>
            </a:r>
            <a:r>
              <a:rPr lang="en-US" sz="2400" dirty="0" err="1" smtClean="0">
                <a:latin typeface="Times New Roman"/>
                <a:cs typeface="Times New Roman"/>
              </a:rPr>
              <a:t>residuated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663784"/>
              </p:ext>
            </p:extLst>
          </p:nvPr>
        </p:nvGraphicFramePr>
        <p:xfrm>
          <a:off x="3532899" y="3882936"/>
          <a:ext cx="12398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0" name="Equation" r:id="rId11" imgW="495300" imgH="241300" progId="Equation.3">
                  <p:embed/>
                </p:oleObj>
              </mc:Choice>
              <mc:Fallback>
                <p:oleObj name="Equation" r:id="rId11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2899" y="3882936"/>
                        <a:ext cx="1239837" cy="6048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496" y="4590936"/>
            <a:ext cx="79308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The case of the bootlace order, 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is considerably more complicated. Some crucial observations concerning the structure of </a:t>
            </a:r>
            <a:r>
              <a:rPr lang="en-US" sz="2400" i="1" dirty="0" smtClean="0">
                <a:latin typeface="Times New Roman"/>
                <a:cs typeface="Times New Roman"/>
              </a:rPr>
              <a:t>P </a:t>
            </a:r>
            <a:r>
              <a:rPr lang="en-US" sz="2400" dirty="0" smtClean="0">
                <a:latin typeface="Times New Roman"/>
                <a:cs typeface="Times New Roman"/>
              </a:rPr>
              <a:t>are necessary.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13703"/>
              </p:ext>
            </p:extLst>
          </p:nvPr>
        </p:nvGraphicFramePr>
        <p:xfrm>
          <a:off x="5085303" y="4622352"/>
          <a:ext cx="364773" cy="44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1" name="Equation" r:id="rId13" imgW="165100" imgH="203200" progId="Equation.3">
                  <p:embed/>
                </p:oleObj>
              </mc:Choice>
              <mc:Fallback>
                <p:oleObj name="Equation" r:id="rId1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85303" y="4622352"/>
                        <a:ext cx="364773" cy="448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99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854" y="926221"/>
            <a:ext cx="774224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u="sng" dirty="0">
                <a:latin typeface="Times New Roman"/>
                <a:cs typeface="Times New Roman"/>
              </a:rPr>
              <a:t>Theorem</a:t>
            </a:r>
            <a:r>
              <a:rPr lang="en-US" sz="2400" dirty="0">
                <a:latin typeface="Times New Roman"/>
                <a:cs typeface="Times New Roman"/>
              </a:rPr>
              <a:t> [Blyth and GAP, 2014]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The bootlace order       is compatible with multiplication on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                             if and only if the sandwich matrix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is isotone with each row and column containing either at most the elements        and 1, or at most the elements 1 and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97533"/>
              </p:ext>
            </p:extLst>
          </p:nvPr>
        </p:nvGraphicFramePr>
        <p:xfrm>
          <a:off x="3003182" y="1628384"/>
          <a:ext cx="364773" cy="44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0" name="Equation" r:id="rId3" imgW="165100" imgH="203200" progId="Equation.3">
                  <p:embed/>
                </p:oleObj>
              </mc:Choice>
              <mc:Fallback>
                <p:oleObj name="Equation" r:id="rId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182" y="1628384"/>
                        <a:ext cx="364773" cy="448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547607"/>
              </p:ext>
            </p:extLst>
          </p:nvPr>
        </p:nvGraphicFramePr>
        <p:xfrm>
          <a:off x="595251" y="2132358"/>
          <a:ext cx="2860303" cy="58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1" name="Equation" r:id="rId5" imgW="1028700" imgH="241300" progId="Equation.3">
                  <p:embed/>
                </p:oleObj>
              </mc:Choice>
              <mc:Fallback>
                <p:oleObj name="Equation" r:id="rId5" imgW="1028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251" y="2132358"/>
                        <a:ext cx="2860303" cy="5822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65419"/>
              </p:ext>
            </p:extLst>
          </p:nvPr>
        </p:nvGraphicFramePr>
        <p:xfrm>
          <a:off x="2278601" y="3278167"/>
          <a:ext cx="419206" cy="39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2" name="Equation" r:id="rId7" imgW="203200" imgH="190500" progId="Equation.3">
                  <p:embed/>
                </p:oleObj>
              </mc:Choice>
              <mc:Fallback>
                <p:oleObj name="Equation" r:id="rId7" imgW="203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78601" y="3278167"/>
                        <a:ext cx="419206" cy="39387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5586" y="4006262"/>
            <a:ext cx="2988895" cy="2029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99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556" y="1368778"/>
            <a:ext cx="821623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The “</a:t>
            </a:r>
            <a:r>
              <a:rPr lang="en-US" sz="2400" dirty="0" err="1" smtClean="0">
                <a:latin typeface="Times New Roman"/>
                <a:cs typeface="Times New Roman"/>
              </a:rPr>
              <a:t>stairstep</a:t>
            </a:r>
            <a:r>
              <a:rPr lang="en-US" sz="2400" dirty="0" smtClean="0">
                <a:latin typeface="Times New Roman"/>
                <a:cs typeface="Times New Roman"/>
              </a:rPr>
              <a:t> corner” positions, which are illustrated by “dots” on the matrix are of particular significance.</a:t>
            </a:r>
          </a:p>
          <a:p>
            <a:pPr algn="just"/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Since each row and each column of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contains at most two distinct entries, there can be at most one row and at most one column that contain two </a:t>
            </a:r>
            <a:r>
              <a:rPr lang="en-US" sz="2400" dirty="0" err="1" smtClean="0">
                <a:latin typeface="Times New Roman"/>
                <a:cs typeface="Times New Roman"/>
              </a:rPr>
              <a:t>stairstep</a:t>
            </a:r>
            <a:r>
              <a:rPr lang="en-US" sz="2400" dirty="0" smtClean="0">
                <a:latin typeface="Times New Roman"/>
                <a:cs typeface="Times New Roman"/>
              </a:rPr>
              <a:t> corner positions.</a:t>
            </a:r>
          </a:p>
          <a:p>
            <a:pPr algn="just"/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dirty="0">
                <a:latin typeface="Times New Roman"/>
                <a:cs typeface="Times New Roman"/>
              </a:rPr>
              <a:t>Such a </a:t>
            </a:r>
            <a:r>
              <a:rPr lang="en-US" sz="2400" u="sng" dirty="0">
                <a:latin typeface="Times New Roman"/>
                <a:cs typeface="Times New Roman"/>
              </a:rPr>
              <a:t>row</a:t>
            </a:r>
            <a:r>
              <a:rPr lang="en-US" sz="2400" dirty="0">
                <a:latin typeface="Times New Roman"/>
                <a:cs typeface="Times New Roman"/>
              </a:rPr>
              <a:t> [</a:t>
            </a:r>
            <a:r>
              <a:rPr lang="en-US" sz="2400" u="sng" dirty="0">
                <a:latin typeface="Times New Roman"/>
                <a:cs typeface="Times New Roman"/>
              </a:rPr>
              <a:t>column</a:t>
            </a:r>
            <a:r>
              <a:rPr lang="en-US" sz="2400" dirty="0">
                <a:latin typeface="Times New Roman"/>
                <a:cs typeface="Times New Roman"/>
              </a:rPr>
              <a:t>] will be called </a:t>
            </a:r>
            <a:r>
              <a:rPr lang="en-US" sz="2400" u="sng" dirty="0">
                <a:latin typeface="Times New Roman"/>
                <a:cs typeface="Times New Roman"/>
              </a:rPr>
              <a:t>exceptional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Clearly, in an exceptional row [column] the entry 1 involved  </a:t>
            </a:r>
            <a:r>
              <a:rPr lang="en-US" sz="2400" dirty="0" smtClean="0">
                <a:latin typeface="Times New Roman"/>
                <a:cs typeface="Times New Roman"/>
              </a:rPr>
              <a:t>must be </a:t>
            </a:r>
            <a:r>
              <a:rPr lang="en-US" sz="2400" dirty="0">
                <a:latin typeface="Times New Roman"/>
                <a:cs typeface="Times New Roman"/>
              </a:rPr>
              <a:t>in the last column [row]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190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21" y="454822"/>
            <a:ext cx="47146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For every          and            we define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and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2066"/>
              </p:ext>
            </p:extLst>
          </p:nvPr>
        </p:nvGraphicFramePr>
        <p:xfrm>
          <a:off x="394961" y="1354543"/>
          <a:ext cx="56197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7" name="Equation" r:id="rId3" imgW="2552700" imgH="647700" progId="Equation.3">
                  <p:embed/>
                </p:oleObj>
              </mc:Choice>
              <mc:Fallback>
                <p:oleObj name="Equation" r:id="rId3" imgW="25527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961" y="1354543"/>
                        <a:ext cx="561975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684147"/>
              </p:ext>
            </p:extLst>
          </p:nvPr>
        </p:nvGraphicFramePr>
        <p:xfrm>
          <a:off x="380195" y="3028274"/>
          <a:ext cx="55657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8" name="Equation" r:id="rId5" imgW="2527300" imgH="647700" progId="Equation.3">
                  <p:embed/>
                </p:oleObj>
              </mc:Choice>
              <mc:Fallback>
                <p:oleObj name="Equation" r:id="rId5" imgW="25273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195" y="3028274"/>
                        <a:ext cx="5565775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291143"/>
              </p:ext>
            </p:extLst>
          </p:nvPr>
        </p:nvGraphicFramePr>
        <p:xfrm>
          <a:off x="1681827" y="897338"/>
          <a:ext cx="6715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9" name="Equation" r:id="rId7" imgW="304800" imgH="165100" progId="Equation.3">
                  <p:embed/>
                </p:oleObj>
              </mc:Choice>
              <mc:Fallback>
                <p:oleObj name="Equation" r:id="rId7" imgW="304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1827" y="897338"/>
                        <a:ext cx="671512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2724"/>
              </p:ext>
            </p:extLst>
          </p:nvPr>
        </p:nvGraphicFramePr>
        <p:xfrm>
          <a:off x="2849360" y="897338"/>
          <a:ext cx="8667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0" name="Equation" r:id="rId9" imgW="393700" imgH="165100" progId="Equation.3">
                  <p:embed/>
                </p:oleObj>
              </mc:Choice>
              <mc:Fallback>
                <p:oleObj name="Equation" r:id="rId9" imgW="393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9360" y="897338"/>
                        <a:ext cx="86677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5034" y="1731971"/>
            <a:ext cx="2988895" cy="20290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166" y="4357048"/>
            <a:ext cx="78149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With this notation,       is a </a:t>
            </a:r>
            <a:r>
              <a:rPr lang="en-US" sz="2400" dirty="0" err="1" smtClean="0">
                <a:latin typeface="Times New Roman"/>
                <a:cs typeface="Times New Roman"/>
              </a:rPr>
              <a:t>stairstep</a:t>
            </a:r>
            <a:r>
              <a:rPr lang="en-US" sz="2400" dirty="0" smtClean="0">
                <a:latin typeface="Times New Roman"/>
                <a:cs typeface="Times New Roman"/>
              </a:rPr>
              <a:t> corner entry if and only if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                                         and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86721"/>
              </p:ext>
            </p:extLst>
          </p:nvPr>
        </p:nvGraphicFramePr>
        <p:xfrm>
          <a:off x="2878061" y="4521997"/>
          <a:ext cx="447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1" name="Equation" r:id="rId12" imgW="203200" imgH="203200" progId="Equation.3">
                  <p:embed/>
                </p:oleObj>
              </mc:Choice>
              <mc:Fallback>
                <p:oleObj name="Equation" r:id="rId12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78061" y="4521997"/>
                        <a:ext cx="447675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6123"/>
              </p:ext>
            </p:extLst>
          </p:nvPr>
        </p:nvGraphicFramePr>
        <p:xfrm>
          <a:off x="2570086" y="5047636"/>
          <a:ext cx="7556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2" name="Equation" r:id="rId14" imgW="342900" imgH="215900" progId="Equation.3">
                  <p:embed/>
                </p:oleObj>
              </mc:Choice>
              <mc:Fallback>
                <p:oleObj name="Equation" r:id="rId14" imgW="34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0086" y="5047636"/>
                        <a:ext cx="7556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13611"/>
              </p:ext>
            </p:extLst>
          </p:nvPr>
        </p:nvGraphicFramePr>
        <p:xfrm>
          <a:off x="5088822" y="5089969"/>
          <a:ext cx="8667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3" name="Equation" r:id="rId16" imgW="393700" imgH="215900" progId="Equation.3">
                  <p:embed/>
                </p:oleObj>
              </mc:Choice>
              <mc:Fallback>
                <p:oleObj name="Equation" r:id="rId16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88822" y="5089969"/>
                        <a:ext cx="8667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5941" y="5610310"/>
            <a:ext cx="74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Note also that if        is a </a:t>
            </a:r>
            <a:r>
              <a:rPr lang="en-US" sz="2400" dirty="0" err="1" smtClean="0">
                <a:latin typeface="Times New Roman"/>
                <a:cs typeface="Times New Roman"/>
              </a:rPr>
              <a:t>stairstep</a:t>
            </a:r>
            <a:r>
              <a:rPr lang="en-US" sz="2400" dirty="0" smtClean="0">
                <a:latin typeface="Times New Roman"/>
                <a:cs typeface="Times New Roman"/>
              </a:rPr>
              <a:t> corner entry then            . 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658935"/>
              </p:ext>
            </p:extLst>
          </p:nvPr>
        </p:nvGraphicFramePr>
        <p:xfrm>
          <a:off x="2734130" y="5584385"/>
          <a:ext cx="447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4" name="Equation" r:id="rId18" imgW="203200" imgH="203200" progId="Equation.3">
                  <p:embed/>
                </p:oleObj>
              </mc:Choice>
              <mc:Fallback>
                <p:oleObj name="Equation" r:id="rId18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34130" y="5584385"/>
                        <a:ext cx="447675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32137"/>
              </p:ext>
            </p:extLst>
          </p:nvPr>
        </p:nvGraphicFramePr>
        <p:xfrm>
          <a:off x="6938003" y="5653350"/>
          <a:ext cx="9239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5" name="Equation" r:id="rId19" imgW="419100" imgH="203200" progId="Equation.3">
                  <p:embed/>
                </p:oleObj>
              </mc:Choice>
              <mc:Fallback>
                <p:oleObj name="Equation" r:id="rId19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38003" y="5653350"/>
                        <a:ext cx="92392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900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257" y="853025"/>
            <a:ext cx="8638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latin typeface="Times New Roman"/>
                <a:cs typeface="Times New Roman"/>
              </a:rPr>
              <a:t>Theorem</a:t>
            </a:r>
            <a:r>
              <a:rPr lang="en-US" sz="2400" dirty="0" smtClean="0">
                <a:latin typeface="Times New Roman"/>
                <a:cs typeface="Times New Roman"/>
              </a:rPr>
              <a:t> [Blyth and GAP, 2014]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ordered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             is </a:t>
            </a:r>
            <a:r>
              <a:rPr lang="en-US" sz="2400" dirty="0" err="1" smtClean="0">
                <a:latin typeface="Times New Roman"/>
                <a:cs typeface="Times New Roman"/>
              </a:rPr>
              <a:t>residuated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813082"/>
              </p:ext>
            </p:extLst>
          </p:nvPr>
        </p:nvGraphicFramePr>
        <p:xfrm>
          <a:off x="3533342" y="1573565"/>
          <a:ext cx="9239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9" name="Equation" r:id="rId3" imgW="444500" imgH="241300" progId="Equation.3">
                  <p:embed/>
                </p:oleObj>
              </mc:Choice>
              <mc:Fallback>
                <p:oleObj name="Equation" r:id="rId3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3342" y="1573565"/>
                        <a:ext cx="923925" cy="500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491" y="2406840"/>
            <a:ext cx="578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 formulae for the residuals are as follows: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796945"/>
              </p:ext>
            </p:extLst>
          </p:nvPr>
        </p:nvGraphicFramePr>
        <p:xfrm>
          <a:off x="1456625" y="2952107"/>
          <a:ext cx="6424613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0" name="Equation" r:id="rId5" imgW="2882900" imgH="647700" progId="Equation.3">
                  <p:embed/>
                </p:oleObj>
              </mc:Choice>
              <mc:Fallback>
                <p:oleObj name="Equation" r:id="rId5" imgW="28829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625" y="2952107"/>
                        <a:ext cx="6424613" cy="1441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19550"/>
              </p:ext>
            </p:extLst>
          </p:nvPr>
        </p:nvGraphicFramePr>
        <p:xfrm>
          <a:off x="1447800" y="4471763"/>
          <a:ext cx="63960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" name="Equation" r:id="rId7" imgW="2870200" imgH="647700" progId="Equation.3">
                  <p:embed/>
                </p:oleObj>
              </mc:Choice>
              <mc:Fallback>
                <p:oleObj name="Equation" r:id="rId7" imgW="28702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4471763"/>
                        <a:ext cx="6396038" cy="1441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16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321" y="1335170"/>
            <a:ext cx="863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Let us now turn our attention to identify on the matrix </a:t>
            </a:r>
            <a:r>
              <a:rPr lang="en-US" sz="2400" i="1" dirty="0" smtClean="0">
                <a:latin typeface="Times New Roman"/>
                <a:cs typeface="Times New Roman"/>
              </a:rPr>
              <a:t>P </a:t>
            </a:r>
            <a:r>
              <a:rPr lang="en-US" sz="2400" dirty="0" smtClean="0">
                <a:latin typeface="Times New Roman"/>
                <a:cs typeface="Times New Roman"/>
              </a:rPr>
              <a:t> the maximal </a:t>
            </a:r>
            <a:r>
              <a:rPr lang="en-US" sz="2400" dirty="0" err="1" smtClean="0">
                <a:latin typeface="Times New Roman"/>
                <a:cs typeface="Times New Roman"/>
              </a:rPr>
              <a:t>idempotents</a:t>
            </a:r>
            <a:r>
              <a:rPr lang="en-US" sz="2400" dirty="0" smtClean="0">
                <a:latin typeface="Times New Roman"/>
                <a:cs typeface="Times New Roman"/>
              </a:rPr>
              <a:t> of these </a:t>
            </a:r>
            <a:r>
              <a:rPr lang="en-US" sz="2400" dirty="0" err="1" smtClean="0">
                <a:latin typeface="Times New Roman"/>
                <a:cs typeface="Times New Roman"/>
              </a:rPr>
              <a:t>semigroups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53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07618"/>
            <a:ext cx="8210588" cy="499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(1) An </a:t>
            </a:r>
            <a:r>
              <a:rPr lang="en-US" sz="2400" b="1" u="sng" dirty="0" smtClean="0">
                <a:latin typeface="Times New Roman"/>
                <a:cs typeface="Times New Roman"/>
              </a:rPr>
              <a:t>ordered </a:t>
            </a:r>
            <a:r>
              <a:rPr lang="en-US" sz="2400" b="1" u="sng" dirty="0" err="1" smtClean="0">
                <a:latin typeface="Times New Roman"/>
                <a:cs typeface="Times New Roman"/>
              </a:rPr>
              <a:t>semigroup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S</a:t>
            </a:r>
            <a:r>
              <a:rPr lang="en-US" sz="2400" b="1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is a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together with a compatible order. That is, for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z</a:t>
            </a:r>
            <a:r>
              <a:rPr lang="en-US" sz="2400" dirty="0" smtClean="0">
                <a:latin typeface="Times New Roman"/>
                <a:cs typeface="Times New Roman"/>
              </a:rPr>
              <a:t> in a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</a:p>
          <a:p>
            <a:pPr marL="0" indent="0" algn="just">
              <a:buFont typeface="Arial"/>
              <a:buNone/>
            </a:pPr>
            <a:r>
              <a:rPr lang="en-US" sz="2400" i="1" dirty="0" smtClean="0"/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0" indent="0" algn="just">
              <a:buFont typeface="Arial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(2) A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S </a:t>
            </a:r>
            <a:r>
              <a:rPr lang="en-US" sz="2400" dirty="0" smtClean="0">
                <a:latin typeface="Times New Roman"/>
                <a:cs typeface="Times New Roman"/>
              </a:rPr>
              <a:t>is called </a:t>
            </a:r>
            <a:r>
              <a:rPr lang="en-US" sz="2400" b="1" u="sng" dirty="0" smtClean="0">
                <a:latin typeface="Times New Roman"/>
                <a:cs typeface="Times New Roman"/>
              </a:rPr>
              <a:t>completely simple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if it is simple (no proper ideals) and if it contains a primitive idempotent (minimal within the set of all </a:t>
            </a:r>
            <a:r>
              <a:rPr lang="en-US" sz="2400" dirty="0" err="1" smtClean="0">
                <a:latin typeface="Times New Roman"/>
                <a:cs typeface="Times New Roman"/>
              </a:rPr>
              <a:t>idempotents</a:t>
            </a:r>
            <a:r>
              <a:rPr lang="en-US" sz="2400" dirty="0" smtClean="0">
                <a:latin typeface="Times New Roman"/>
                <a:cs typeface="Times New Roman"/>
              </a:rPr>
              <a:t> of </a:t>
            </a:r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u="sng" dirty="0" smtClean="0">
              <a:latin typeface="Times New Roman"/>
              <a:cs typeface="Times New Roman"/>
            </a:endParaRPr>
          </a:p>
          <a:p>
            <a:pPr marL="0" indent="0" algn="just">
              <a:buFont typeface="Arial"/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 algn="just">
              <a:buFont typeface="Arial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(3) An ordered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 is called </a:t>
            </a:r>
            <a:r>
              <a:rPr lang="en-US" sz="2400" b="1" u="sng" dirty="0" err="1" smtClean="0">
                <a:latin typeface="Times New Roman"/>
                <a:cs typeface="Times New Roman"/>
              </a:rPr>
              <a:t>residuated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if for any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, there exists</a:t>
            </a:r>
          </a:p>
          <a:p>
            <a:pPr marL="0" indent="0" algn="just">
              <a:buFont typeface="Arial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                                               and</a:t>
            </a:r>
          </a:p>
          <a:p>
            <a:pPr marL="0" indent="0" algn="just">
              <a:buFont typeface="Arial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these being, respectively, the </a:t>
            </a:r>
            <a:r>
              <a:rPr lang="en-US" sz="2400" b="1" u="sng" dirty="0" smtClean="0">
                <a:latin typeface="Times New Roman"/>
                <a:cs typeface="Times New Roman"/>
              </a:rPr>
              <a:t>left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and </a:t>
            </a:r>
            <a:r>
              <a:rPr lang="en-US" sz="2400" b="1" u="sng" dirty="0" smtClean="0">
                <a:latin typeface="Times New Roman"/>
                <a:cs typeface="Times New Roman"/>
              </a:rPr>
              <a:t>right residual </a:t>
            </a:r>
            <a:r>
              <a:rPr lang="en-US" sz="2400" dirty="0" smtClean="0">
                <a:latin typeface="Times New Roman"/>
                <a:cs typeface="Times New Roman"/>
              </a:rPr>
              <a:t>of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 by </a:t>
            </a:r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436374"/>
              </p:ext>
            </p:extLst>
          </p:nvPr>
        </p:nvGraphicFramePr>
        <p:xfrm>
          <a:off x="674992" y="4742338"/>
          <a:ext cx="32877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3" imgW="1511300" imgH="241300" progId="Equation.3">
                  <p:embed/>
                </p:oleObj>
              </mc:Choice>
              <mc:Fallback>
                <p:oleObj name="Equation" r:id="rId3" imgW="151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992" y="4742338"/>
                        <a:ext cx="3287712" cy="525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38648"/>
              </p:ext>
            </p:extLst>
          </p:nvPr>
        </p:nvGraphicFramePr>
        <p:xfrm>
          <a:off x="4992361" y="4754873"/>
          <a:ext cx="33956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Equation" r:id="rId5" imgW="1498600" imgH="241300" progId="Equation.3">
                  <p:embed/>
                </p:oleObj>
              </mc:Choice>
              <mc:Fallback>
                <p:oleObj name="Equation" r:id="rId5" imgW="149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2361" y="4754873"/>
                        <a:ext cx="3395663" cy="546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04939"/>
              </p:ext>
            </p:extLst>
          </p:nvPr>
        </p:nvGraphicFramePr>
        <p:xfrm>
          <a:off x="2197066" y="1819397"/>
          <a:ext cx="4438845" cy="591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7" imgW="2095500" imgH="279400" progId="Equation.3">
                  <p:embed/>
                </p:oleObj>
              </mc:Choice>
              <mc:Fallback>
                <p:oleObj name="Equation" r:id="rId7" imgW="2095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7066" y="1819397"/>
                        <a:ext cx="4438845" cy="591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89589" y="6367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500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38" y="4013312"/>
            <a:ext cx="644118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/>
                <a:cs typeface="Times New Roman"/>
              </a:rPr>
              <a:t>Theorem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[Blyth and GAP, 2014]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In              the following statements are equivalent: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   (1)  </a:t>
            </a:r>
            <a:r>
              <a:rPr lang="en-US" sz="2400" dirty="0" smtClean="0">
                <a:latin typeface="Times New Roman"/>
                <a:cs typeface="Times New Roman"/>
              </a:rPr>
              <a:t>                is a maximal idempotent;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(2)         is a prime </a:t>
            </a:r>
            <a:r>
              <a:rPr lang="en-US" sz="2400" dirty="0" err="1" smtClean="0">
                <a:latin typeface="Times New Roman"/>
                <a:cs typeface="Times New Roman"/>
              </a:rPr>
              <a:t>stairstep</a:t>
            </a:r>
            <a:r>
              <a:rPr lang="en-US" sz="2400" dirty="0" smtClean="0">
                <a:latin typeface="Times New Roman"/>
                <a:cs typeface="Times New Roman"/>
              </a:rPr>
              <a:t> corner entry of </a:t>
            </a:r>
            <a:r>
              <a:rPr lang="en-US" sz="2400" i="1" dirty="0" smtClean="0">
                <a:latin typeface="Times New Roman"/>
                <a:cs typeface="Times New Roman"/>
              </a:rPr>
              <a:t>P.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5226"/>
              </p:ext>
            </p:extLst>
          </p:nvPr>
        </p:nvGraphicFramePr>
        <p:xfrm>
          <a:off x="846154" y="4517451"/>
          <a:ext cx="10112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39" name="Equation" r:id="rId3" imgW="444500" imgH="241300" progId="Equation.3">
                  <p:embed/>
                </p:oleObj>
              </mc:Choice>
              <mc:Fallback>
                <p:oleObj name="Equation" r:id="rId3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154" y="4517451"/>
                        <a:ext cx="1011237" cy="550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008259"/>
              </p:ext>
            </p:extLst>
          </p:nvPr>
        </p:nvGraphicFramePr>
        <p:xfrm>
          <a:off x="1311155" y="5650008"/>
          <a:ext cx="4492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40" name="Equation" r:id="rId5" imgW="203200" imgH="203200" progId="Equation.3">
                  <p:embed/>
                </p:oleObj>
              </mc:Choice>
              <mc:Fallback>
                <p:oleObj name="Equation" r:id="rId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1155" y="5650008"/>
                        <a:ext cx="449262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89846"/>
              </p:ext>
            </p:extLst>
          </p:nvPr>
        </p:nvGraphicFramePr>
        <p:xfrm>
          <a:off x="1237959" y="5054519"/>
          <a:ext cx="12144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41" name="Equation" r:id="rId7" imgW="533400" imgH="266700" progId="Equation.3">
                  <p:embed/>
                </p:oleObj>
              </mc:Choice>
              <mc:Fallback>
                <p:oleObj name="Equation" r:id="rId7" imgW="533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7959" y="5054519"/>
                        <a:ext cx="1214437" cy="60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1650" y="817705"/>
            <a:ext cx="68045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latin typeface="Times New Roman"/>
                <a:cs typeface="Times New Roman"/>
              </a:rPr>
              <a:t>Definition</a:t>
            </a:r>
            <a:r>
              <a:rPr lang="en-US" sz="2400" dirty="0" smtClean="0">
                <a:latin typeface="Times New Roman"/>
                <a:cs typeface="Times New Roman"/>
              </a:rPr>
              <a:t> An entry       of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will be called </a:t>
            </a:r>
            <a:r>
              <a:rPr lang="en-US" sz="2400" b="1" u="sng" dirty="0" smtClean="0">
                <a:latin typeface="Times New Roman"/>
                <a:cs typeface="Times New Roman"/>
              </a:rPr>
              <a:t>prime</a:t>
            </a:r>
            <a:r>
              <a:rPr lang="en-US" sz="2400" dirty="0" smtClean="0">
                <a:latin typeface="Times New Roman"/>
                <a:cs typeface="Times New Roman"/>
              </a:rPr>
              <a:t> if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                                   and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871496"/>
              </p:ext>
            </p:extLst>
          </p:nvPr>
        </p:nvGraphicFramePr>
        <p:xfrm>
          <a:off x="3040475" y="986868"/>
          <a:ext cx="4492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42" name="Equation" r:id="rId9" imgW="203200" imgH="203200" progId="Equation.3">
                  <p:embed/>
                </p:oleObj>
              </mc:Choice>
              <mc:Fallback>
                <p:oleObj name="Equation" r:id="rId9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0475" y="986868"/>
                        <a:ext cx="449262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238336"/>
              </p:ext>
            </p:extLst>
          </p:nvPr>
        </p:nvGraphicFramePr>
        <p:xfrm>
          <a:off x="1870862" y="1510780"/>
          <a:ext cx="7794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43" name="Equation" r:id="rId10" imgW="342900" imgH="215900" progId="Equation.3">
                  <p:embed/>
                </p:oleObj>
              </mc:Choice>
              <mc:Fallback>
                <p:oleObj name="Equation" r:id="rId10" imgW="34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70862" y="1510780"/>
                        <a:ext cx="779463" cy="492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470503"/>
              </p:ext>
            </p:extLst>
          </p:nvPr>
        </p:nvGraphicFramePr>
        <p:xfrm>
          <a:off x="4786640" y="1510780"/>
          <a:ext cx="8080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44" name="Equation" r:id="rId12" imgW="355600" imgH="215900" progId="Equation.3">
                  <p:embed/>
                </p:oleObj>
              </mc:Choice>
              <mc:Fallback>
                <p:oleObj name="Equation" r:id="rId12" imgW="355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86640" y="1510780"/>
                        <a:ext cx="808037" cy="492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1485" y="2229520"/>
            <a:ext cx="8182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It follows from this definition that if a </a:t>
            </a:r>
            <a:r>
              <a:rPr lang="en-US" sz="2400" dirty="0" err="1" smtClean="0">
                <a:latin typeface="Times New Roman"/>
                <a:cs typeface="Times New Roman"/>
              </a:rPr>
              <a:t>stairstep</a:t>
            </a:r>
            <a:r>
              <a:rPr lang="en-US" sz="2400" dirty="0" smtClean="0">
                <a:latin typeface="Times New Roman"/>
                <a:cs typeface="Times New Roman"/>
              </a:rPr>
              <a:t> corner entry is the only one in its row and its column then it is prime.</a:t>
            </a: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If an exceptional row (column) exists then the corner entry 1 in the last row (column) is not prime.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10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10569"/>
              </p:ext>
            </p:extLst>
          </p:nvPr>
        </p:nvGraphicFramePr>
        <p:xfrm>
          <a:off x="1381125" y="1735138"/>
          <a:ext cx="5888038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1" name="Equation" r:id="rId3" imgW="2590800" imgH="1155700" progId="Equation.3">
                  <p:embed/>
                </p:oleObj>
              </mc:Choice>
              <mc:Fallback>
                <p:oleObj name="Equation" r:id="rId3" imgW="25908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25" y="1735138"/>
                        <a:ext cx="5888038" cy="2635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3960" y="1062335"/>
            <a:ext cx="127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/>
                <a:cs typeface="Times New Roman"/>
              </a:rPr>
              <a:t>Example</a:t>
            </a:r>
            <a:endParaRPr lang="en-US" sz="2400" u="sng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612" y="4619770"/>
            <a:ext cx="86508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 err="1" smtClean="0">
                <a:latin typeface="Times New Roman"/>
                <a:cs typeface="Times New Roman"/>
              </a:rPr>
              <a:t>stairstep</a:t>
            </a:r>
            <a:r>
              <a:rPr lang="en-US" sz="2400" dirty="0" smtClean="0">
                <a:latin typeface="Times New Roman"/>
                <a:cs typeface="Times New Roman"/>
              </a:rPr>
              <a:t> corner entries  are                                        .. All except </a:t>
            </a:r>
          </a:p>
          <a:p>
            <a:pPr algn="just"/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              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are prime, so this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             has three maximal</a:t>
            </a:r>
          </a:p>
          <a:p>
            <a:pPr algn="just"/>
            <a:r>
              <a:rPr lang="en-US" sz="2400" dirty="0" err="1" smtClean="0">
                <a:latin typeface="Times New Roman"/>
                <a:cs typeface="Times New Roman"/>
              </a:rPr>
              <a:t>idempotents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03248"/>
              </p:ext>
            </p:extLst>
          </p:nvPr>
        </p:nvGraphicFramePr>
        <p:xfrm>
          <a:off x="4272497" y="4597154"/>
          <a:ext cx="30321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2" name="Equation" r:id="rId5" imgW="1333500" imgH="203200" progId="Equation.3">
                  <p:embed/>
                </p:oleObj>
              </mc:Choice>
              <mc:Fallback>
                <p:oleObj name="Equation" r:id="rId5" imgW="1333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2497" y="4597154"/>
                        <a:ext cx="3032125" cy="461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67993"/>
              </p:ext>
            </p:extLst>
          </p:nvPr>
        </p:nvGraphicFramePr>
        <p:xfrm>
          <a:off x="287371" y="5010298"/>
          <a:ext cx="1704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3" name="Equation" r:id="rId7" imgW="749300" imgH="215900" progId="Equation.3">
                  <p:embed/>
                </p:oleObj>
              </mc:Choice>
              <mc:Fallback>
                <p:oleObj name="Equation" r:id="rId7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371" y="5010298"/>
                        <a:ext cx="1704975" cy="492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79868"/>
              </p:ext>
            </p:extLst>
          </p:nvPr>
        </p:nvGraphicFramePr>
        <p:xfrm>
          <a:off x="5503294" y="4986198"/>
          <a:ext cx="10112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4" name="Equation" r:id="rId9" imgW="444500" imgH="241300" progId="Equation.3">
                  <p:embed/>
                </p:oleObj>
              </mc:Choice>
              <mc:Fallback>
                <p:oleObj name="Equation" r:id="rId9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03294" y="4986198"/>
                        <a:ext cx="1011237" cy="550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73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16" y="1017471"/>
            <a:ext cx="8198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/>
                <a:cs typeface="Times New Roman"/>
              </a:rPr>
              <a:t>Definition</a:t>
            </a:r>
            <a:r>
              <a:rPr lang="en-US" sz="2400" dirty="0" smtClean="0">
                <a:latin typeface="Times New Roman"/>
                <a:cs typeface="Times New Roman"/>
              </a:rPr>
              <a:t> A </a:t>
            </a:r>
            <a:r>
              <a:rPr lang="en-US" sz="2400" dirty="0" err="1" smtClean="0">
                <a:latin typeface="Times New Roman"/>
                <a:cs typeface="Times New Roman"/>
              </a:rPr>
              <a:t>residuated</a:t>
            </a:r>
            <a:r>
              <a:rPr lang="en-US" sz="2400" dirty="0" smtClean="0">
                <a:latin typeface="Times New Roman"/>
                <a:cs typeface="Times New Roman"/>
              </a:rPr>
              <a:t> regular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is said to be </a:t>
            </a:r>
            <a:r>
              <a:rPr lang="en-US" sz="2400" b="1" u="sng" dirty="0" smtClean="0">
                <a:latin typeface="Times New Roman"/>
                <a:cs typeface="Times New Roman"/>
              </a:rPr>
              <a:t>concise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if all </a:t>
            </a:r>
            <a:r>
              <a:rPr lang="en-US" sz="2400" dirty="0" err="1" smtClean="0">
                <a:latin typeface="Times New Roman"/>
                <a:cs typeface="Times New Roman"/>
              </a:rPr>
              <a:t>idempotents</a:t>
            </a:r>
            <a:r>
              <a:rPr lang="en-US" sz="2400" dirty="0" smtClean="0">
                <a:latin typeface="Times New Roman"/>
                <a:cs typeface="Times New Roman"/>
              </a:rPr>
              <a:t> of the form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                 	                   and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            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are maximal.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58569"/>
              </p:ext>
            </p:extLst>
          </p:nvPr>
        </p:nvGraphicFramePr>
        <p:xfrm>
          <a:off x="2733808" y="1855310"/>
          <a:ext cx="6635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8" name="Equation" r:id="rId3" imgW="292100" imgH="127000" progId="Equation.3">
                  <p:embed/>
                </p:oleObj>
              </mc:Choice>
              <mc:Fallback>
                <p:oleObj name="Equation" r:id="rId3" imgW="2921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808" y="1855310"/>
                        <a:ext cx="663575" cy="288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26030"/>
              </p:ext>
            </p:extLst>
          </p:nvPr>
        </p:nvGraphicFramePr>
        <p:xfrm>
          <a:off x="4669054" y="1869421"/>
          <a:ext cx="6635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9" name="Equation" r:id="rId5" imgW="292100" imgH="127000" progId="Equation.3">
                  <p:embed/>
                </p:oleObj>
              </mc:Choice>
              <mc:Fallback>
                <p:oleObj name="Equation" r:id="rId5" imgW="2921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9054" y="1869421"/>
                        <a:ext cx="663575" cy="288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3852" y="2708979"/>
            <a:ext cx="85624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latin typeface="Times New Roman"/>
                <a:cs typeface="Times New Roman"/>
              </a:rPr>
              <a:t>Theorem</a:t>
            </a:r>
            <a:r>
              <a:rPr lang="en-US" sz="2400" dirty="0">
                <a:latin typeface="Times New Roman"/>
                <a:cs typeface="Times New Roman"/>
              </a:rPr>
              <a:t> [Blyth and GAP, 2014</a:t>
            </a:r>
            <a:r>
              <a:rPr lang="en-US" sz="2400" dirty="0" smtClean="0">
                <a:latin typeface="Times New Roman"/>
                <a:cs typeface="Times New Roman"/>
              </a:rPr>
              <a:t>]</a:t>
            </a:r>
            <a:endParaRPr lang="en-US" sz="2400" u="sng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          is concise if and only if the sandwich matrix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is symmetric and each row [column] has a prime corner entry.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295336"/>
              </p:ext>
            </p:extLst>
          </p:nvPr>
        </p:nvGraphicFramePr>
        <p:xfrm>
          <a:off x="469008" y="3429296"/>
          <a:ext cx="1009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0" name="Equation" r:id="rId7" imgW="444500" imgH="241300" progId="Equation.3">
                  <p:embed/>
                </p:oleObj>
              </mc:Choice>
              <mc:Fallback>
                <p:oleObj name="Equation" r:id="rId7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008" y="3429296"/>
                        <a:ext cx="100965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6345" y="4558719"/>
            <a:ext cx="82132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latin typeface="Times New Roman"/>
                <a:cs typeface="Times New Roman"/>
              </a:rPr>
              <a:t>Corollary</a:t>
            </a:r>
            <a:r>
              <a:rPr lang="en-US" sz="2400" dirty="0">
                <a:latin typeface="Times New Roman"/>
                <a:cs typeface="Times New Roman"/>
              </a:rPr>
              <a:t> [Blyth and GAP, 2014</a:t>
            </a:r>
            <a:r>
              <a:rPr lang="en-US" sz="2400" dirty="0" smtClean="0">
                <a:latin typeface="Times New Roman"/>
                <a:cs typeface="Times New Roman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           is </a:t>
            </a:r>
            <a:r>
              <a:rPr lang="en-US" sz="2400" dirty="0">
                <a:latin typeface="Times New Roman"/>
                <a:cs typeface="Times New Roman"/>
              </a:rPr>
              <a:t>concise if and only if </a:t>
            </a:r>
            <a:r>
              <a:rPr lang="en-US" sz="2400" i="1" dirty="0" smtClean="0">
                <a:latin typeface="Times New Roman"/>
                <a:cs typeface="Times New Roman"/>
              </a:rPr>
              <a:t>P </a:t>
            </a:r>
            <a:r>
              <a:rPr lang="en-US" sz="2400" dirty="0" smtClean="0">
                <a:latin typeface="Times New Roman"/>
                <a:cs typeface="Times New Roman"/>
              </a:rPr>
              <a:t>is of size          and              has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 maximal </a:t>
            </a:r>
            <a:r>
              <a:rPr lang="en-US" sz="2400" dirty="0" err="1" smtClean="0">
                <a:latin typeface="Times New Roman"/>
                <a:cs typeface="Times New Roman"/>
              </a:rPr>
              <a:t>idempotents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76270"/>
              </p:ext>
            </p:extLst>
          </p:nvPr>
        </p:nvGraphicFramePr>
        <p:xfrm>
          <a:off x="462789" y="5242801"/>
          <a:ext cx="1009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1" name="Equation" r:id="rId9" imgW="444500" imgH="241300" progId="Equation.3">
                  <p:embed/>
                </p:oleObj>
              </mc:Choice>
              <mc:Fallback>
                <p:oleObj name="Equation" r:id="rId9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789" y="5242801"/>
                        <a:ext cx="100965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841306"/>
              </p:ext>
            </p:extLst>
          </p:nvPr>
        </p:nvGraphicFramePr>
        <p:xfrm>
          <a:off x="5900328" y="5353057"/>
          <a:ext cx="6921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2" name="Equation" r:id="rId10" imgW="304800" imgH="139700" progId="Equation.3">
                  <p:embed/>
                </p:oleObj>
              </mc:Choice>
              <mc:Fallback>
                <p:oleObj name="Equation" r:id="rId10" imgW="3048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00328" y="5353057"/>
                        <a:ext cx="692150" cy="317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738524"/>
              </p:ext>
            </p:extLst>
          </p:nvPr>
        </p:nvGraphicFramePr>
        <p:xfrm>
          <a:off x="7067685" y="5256912"/>
          <a:ext cx="1009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3" name="Equation" r:id="rId12" imgW="444500" imgH="241300" progId="Equation.3">
                  <p:embed/>
                </p:oleObj>
              </mc:Choice>
              <mc:Fallback>
                <p:oleObj name="Equation" r:id="rId12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7685" y="5256912"/>
                        <a:ext cx="100965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949" y="1453444"/>
            <a:ext cx="68682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/>
                <a:cs typeface="Times New Roman"/>
              </a:rPr>
              <a:t>Example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The          sandwich matrices with               concise are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91737"/>
              </p:ext>
            </p:extLst>
          </p:nvPr>
        </p:nvGraphicFramePr>
        <p:xfrm>
          <a:off x="4745798" y="2175842"/>
          <a:ext cx="1009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2" name="Equation" r:id="rId3" imgW="444500" imgH="241300" progId="Equation.3">
                  <p:embed/>
                </p:oleObj>
              </mc:Choice>
              <mc:Fallback>
                <p:oleObj name="Equation" r:id="rId3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5798" y="2175842"/>
                        <a:ext cx="100965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54690"/>
              </p:ext>
            </p:extLst>
          </p:nvPr>
        </p:nvGraphicFramePr>
        <p:xfrm>
          <a:off x="1064394" y="2248997"/>
          <a:ext cx="6635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3" name="Equation" r:id="rId5" imgW="292100" imgH="165100" progId="Equation.3">
                  <p:embed/>
                </p:oleObj>
              </mc:Choice>
              <mc:Fallback>
                <p:oleObj name="Equation" r:id="rId5" imgW="292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4394" y="2248997"/>
                        <a:ext cx="663575" cy="376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38827"/>
              </p:ext>
            </p:extLst>
          </p:nvPr>
        </p:nvGraphicFramePr>
        <p:xfrm>
          <a:off x="602605" y="2968824"/>
          <a:ext cx="239395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4" name="Equation" r:id="rId7" imgW="1054100" imgH="749300" progId="Equation.3">
                  <p:embed/>
                </p:oleObj>
              </mc:Choice>
              <mc:Fallback>
                <p:oleObj name="Equation" r:id="rId7" imgW="10541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605" y="2968824"/>
                        <a:ext cx="2393950" cy="1708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390368"/>
              </p:ext>
            </p:extLst>
          </p:nvPr>
        </p:nvGraphicFramePr>
        <p:xfrm>
          <a:off x="3593339" y="2938134"/>
          <a:ext cx="210502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5" name="Equation" r:id="rId9" imgW="927100" imgH="749300" progId="Equation.3">
                  <p:embed/>
                </p:oleObj>
              </mc:Choice>
              <mc:Fallback>
                <p:oleObj name="Equation" r:id="rId9" imgW="9271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3339" y="2938134"/>
                        <a:ext cx="2105025" cy="1708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75980"/>
              </p:ext>
            </p:extLst>
          </p:nvPr>
        </p:nvGraphicFramePr>
        <p:xfrm>
          <a:off x="6452470" y="2968824"/>
          <a:ext cx="1903412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6" name="Equation" r:id="rId11" imgW="838200" imgH="723900" progId="Equation.3">
                  <p:embed/>
                </p:oleObj>
              </mc:Choice>
              <mc:Fallback>
                <p:oleObj name="Equation" r:id="rId11" imgW="8382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2470" y="2968824"/>
                        <a:ext cx="1903412" cy="1651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23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216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111" y="1253521"/>
            <a:ext cx="576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When                  has a biggest idempotent?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695706"/>
              </p:ext>
            </p:extLst>
          </p:nvPr>
        </p:nvGraphicFramePr>
        <p:xfrm>
          <a:off x="1697042" y="1235408"/>
          <a:ext cx="1009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1" name="Equation" r:id="rId3" imgW="444500" imgH="241300" progId="Equation.3">
                  <p:embed/>
                </p:oleObj>
              </mc:Choice>
              <mc:Fallback>
                <p:oleObj name="Equation" r:id="rId3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7042" y="1235408"/>
                        <a:ext cx="100965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49110" y="1968344"/>
            <a:ext cx="7831667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latin typeface="Times New Roman"/>
                <a:cs typeface="Times New Roman"/>
              </a:rPr>
              <a:t>Theorem</a:t>
            </a:r>
            <a:r>
              <a:rPr lang="en-US" sz="2400" dirty="0" smtClean="0">
                <a:latin typeface="Times New Roman"/>
                <a:cs typeface="Times New Roman"/>
              </a:rPr>
              <a:t> [Blyth and GAP, 2014]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The following statements are equivalent: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(1)               has a biggest idempotent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(2)   in the sandwich matrix each     is either      or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(3)   in </a:t>
            </a:r>
            <a:r>
              <a:rPr lang="en-US" sz="2400" dirty="0">
                <a:latin typeface="Times New Roman"/>
                <a:cs typeface="Times New Roman"/>
              </a:rPr>
              <a:t>the sandwich matrix each     is either      or </a:t>
            </a:r>
            <a:r>
              <a:rPr lang="en-US" sz="2400" dirty="0" smtClean="0">
                <a:latin typeface="Times New Roman"/>
                <a:cs typeface="Times New Roman"/>
              </a:rPr>
              <a:t>       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(4)       is orthodox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(5)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13239"/>
              </p:ext>
            </p:extLst>
          </p:nvPr>
        </p:nvGraphicFramePr>
        <p:xfrm>
          <a:off x="1457505" y="3191393"/>
          <a:ext cx="1009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2" name="Equation" r:id="rId5" imgW="444500" imgH="241300" progId="Equation.3">
                  <p:embed/>
                </p:oleObj>
              </mc:Choice>
              <mc:Fallback>
                <p:oleObj name="Equation" r:id="rId5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7505" y="3191393"/>
                        <a:ext cx="100965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487371"/>
              </p:ext>
            </p:extLst>
          </p:nvPr>
        </p:nvGraphicFramePr>
        <p:xfrm>
          <a:off x="4960937" y="3797112"/>
          <a:ext cx="3746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3" name="Equation" r:id="rId6" imgW="165100" imgH="203200" progId="Equation.3">
                  <p:embed/>
                </p:oleObj>
              </mc:Choice>
              <mc:Fallback>
                <p:oleObj name="Equation" r:id="rId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0937" y="3797112"/>
                        <a:ext cx="374650" cy="461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24276"/>
              </p:ext>
            </p:extLst>
          </p:nvPr>
        </p:nvGraphicFramePr>
        <p:xfrm>
          <a:off x="6355105" y="3794291"/>
          <a:ext cx="3746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4" name="Equation" r:id="rId8" imgW="165100" imgH="203200" progId="Equation.3">
                  <p:embed/>
                </p:oleObj>
              </mc:Choice>
              <mc:Fallback>
                <p:oleObj name="Equation" r:id="rId8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55105" y="3794291"/>
                        <a:ext cx="374650" cy="461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875874"/>
              </p:ext>
            </p:extLst>
          </p:nvPr>
        </p:nvGraphicFramePr>
        <p:xfrm>
          <a:off x="7084654" y="3791225"/>
          <a:ext cx="5476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5" name="Equation" r:id="rId10" imgW="241300" imgH="203200" progId="Equation.3">
                  <p:embed/>
                </p:oleObj>
              </mc:Choice>
              <mc:Fallback>
                <p:oleObj name="Equation" r:id="rId10" imgW="241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84654" y="3791225"/>
                        <a:ext cx="547687" cy="461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32798"/>
              </p:ext>
            </p:extLst>
          </p:nvPr>
        </p:nvGraphicFramePr>
        <p:xfrm>
          <a:off x="4986867" y="4330441"/>
          <a:ext cx="3460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6" name="Equation" r:id="rId12" imgW="152400" imgH="203200" progId="Equation.3">
                  <p:embed/>
                </p:oleObj>
              </mc:Choice>
              <mc:Fallback>
                <p:oleObj name="Equation" r:id="rId12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86867" y="4330441"/>
                        <a:ext cx="346075" cy="461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917044"/>
              </p:ext>
            </p:extLst>
          </p:nvPr>
        </p:nvGraphicFramePr>
        <p:xfrm>
          <a:off x="6366395" y="4327688"/>
          <a:ext cx="3746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7" name="Equation" r:id="rId14" imgW="165100" imgH="203200" progId="Equation.3">
                  <p:embed/>
                </p:oleObj>
              </mc:Choice>
              <mc:Fallback>
                <p:oleObj name="Equation" r:id="rId14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66395" y="4327688"/>
                        <a:ext cx="374650" cy="461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207011"/>
              </p:ext>
            </p:extLst>
          </p:nvPr>
        </p:nvGraphicFramePr>
        <p:xfrm>
          <a:off x="7096830" y="4338205"/>
          <a:ext cx="5175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8" name="Equation" r:id="rId16" imgW="228600" imgH="203200" progId="Equation.3">
                  <p:embed/>
                </p:oleObj>
              </mc:Choice>
              <mc:Fallback>
                <p:oleObj name="Equation" r:id="rId16" imgW="22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96830" y="4338205"/>
                        <a:ext cx="517525" cy="461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207996"/>
              </p:ext>
            </p:extLst>
          </p:nvPr>
        </p:nvGraphicFramePr>
        <p:xfrm>
          <a:off x="1478670" y="4860846"/>
          <a:ext cx="3746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9" name="Equation" r:id="rId18" imgW="165100" imgH="203200" progId="Equation.3">
                  <p:embed/>
                </p:oleObj>
              </mc:Choice>
              <mc:Fallback>
                <p:oleObj name="Equation" r:id="rId18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8670" y="4860846"/>
                        <a:ext cx="374650" cy="461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120440"/>
              </p:ext>
            </p:extLst>
          </p:nvPr>
        </p:nvGraphicFramePr>
        <p:xfrm>
          <a:off x="1479010" y="5445911"/>
          <a:ext cx="39243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0" name="Equation" r:id="rId20" imgW="1727200" imgH="241300" progId="Equation.3">
                  <p:embed/>
                </p:oleObj>
              </mc:Choice>
              <mc:Fallback>
                <p:oleObj name="Equation" r:id="rId20" imgW="1727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79010" y="5445911"/>
                        <a:ext cx="392430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701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728"/>
          <a:stretch/>
        </p:blipFill>
        <p:spPr>
          <a:xfrm>
            <a:off x="1000110" y="1535897"/>
            <a:ext cx="2679699" cy="176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728"/>
          <a:stretch/>
        </p:blipFill>
        <p:spPr>
          <a:xfrm>
            <a:off x="6075876" y="1535897"/>
            <a:ext cx="1647034" cy="1768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409" y="4317704"/>
            <a:ext cx="2051756" cy="1122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298" y="4173771"/>
            <a:ext cx="1938867" cy="1339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216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333" y="1354667"/>
            <a:ext cx="127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/>
                <a:cs typeface="Times New Roman"/>
              </a:rPr>
              <a:t>Example</a:t>
            </a:r>
            <a:endParaRPr lang="en-US"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45" y="1205088"/>
            <a:ext cx="3111500" cy="4673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125920"/>
              </p:ext>
            </p:extLst>
          </p:nvPr>
        </p:nvGraphicFramePr>
        <p:xfrm>
          <a:off x="804333" y="2226994"/>
          <a:ext cx="2798632" cy="202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7" name="Equation" r:id="rId4" imgW="1282700" imgH="927100" progId="Equation.3">
                  <p:embed/>
                </p:oleObj>
              </mc:Choice>
              <mc:Fallback>
                <p:oleObj name="Equation" r:id="rId4" imgW="12827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333" y="2226994"/>
                        <a:ext cx="2798632" cy="2022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918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975" y="1307278"/>
            <a:ext cx="2820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/>
                <a:cs typeface="Times New Roman"/>
              </a:rPr>
              <a:t>Order Isomorphism</a:t>
            </a:r>
            <a:endParaRPr lang="en-US" sz="2400" b="1" u="sng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274" y="2172737"/>
            <a:ext cx="7354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u="sng" dirty="0" smtClean="0">
                <a:latin typeface="Times New Roman"/>
                <a:cs typeface="Times New Roman"/>
              </a:rPr>
              <a:t>Theorem</a:t>
            </a:r>
            <a:r>
              <a:rPr lang="en-US" sz="2400" dirty="0" smtClean="0">
                <a:latin typeface="Times New Roman"/>
                <a:cs typeface="Times New Roman"/>
              </a:rPr>
              <a:t> [Blyth and GAP, 2014]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For given </a:t>
            </a:r>
            <a:r>
              <a:rPr lang="en-US" sz="2400" i="1" dirty="0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 and     there is, to within ordered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isomorphism, a unique bootlace-ordered orthodox completely simple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of the form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796390"/>
              </p:ext>
            </p:extLst>
          </p:nvPr>
        </p:nvGraphicFramePr>
        <p:xfrm>
          <a:off x="2790282" y="3297444"/>
          <a:ext cx="372533" cy="37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6" name="Equation" r:id="rId3" imgW="152400" imgH="152400" progId="Equation.3">
                  <p:embed/>
                </p:oleObj>
              </mc:Choice>
              <mc:Fallback>
                <p:oleObj name="Equation" r:id="rId3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0282" y="3297444"/>
                        <a:ext cx="372533" cy="372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108818"/>
              </p:ext>
            </p:extLst>
          </p:nvPr>
        </p:nvGraphicFramePr>
        <p:xfrm>
          <a:off x="3007786" y="4660785"/>
          <a:ext cx="2446690" cy="58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Equation" r:id="rId5" imgW="876300" imgH="241300" progId="Equation.3">
                  <p:embed/>
                </p:oleObj>
              </mc:Choice>
              <mc:Fallback>
                <p:oleObj name="Equation" r:id="rId5" imgW="876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7786" y="4660785"/>
                        <a:ext cx="2446690" cy="5859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216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90343"/>
              </p:ext>
            </p:extLst>
          </p:nvPr>
        </p:nvGraphicFramePr>
        <p:xfrm>
          <a:off x="353239" y="1246507"/>
          <a:ext cx="2673844" cy="190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06" name="Equation" r:id="rId3" imgW="1143000" imgH="812800" progId="Equation.3">
                  <p:embed/>
                </p:oleObj>
              </mc:Choice>
              <mc:Fallback>
                <p:oleObj name="Equation" r:id="rId3" imgW="11430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239" y="1246507"/>
                        <a:ext cx="2673844" cy="190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371689"/>
              </p:ext>
            </p:extLst>
          </p:nvPr>
        </p:nvGraphicFramePr>
        <p:xfrm>
          <a:off x="3422116" y="1225101"/>
          <a:ext cx="2655600" cy="188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07" name="Equation" r:id="rId5" imgW="1143000" imgH="812800" progId="Equation.3">
                  <p:embed/>
                </p:oleObj>
              </mc:Choice>
              <mc:Fallback>
                <p:oleObj name="Equation" r:id="rId5" imgW="11430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2116" y="1225101"/>
                        <a:ext cx="2655600" cy="1888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26458"/>
              </p:ext>
            </p:extLst>
          </p:nvPr>
        </p:nvGraphicFramePr>
        <p:xfrm>
          <a:off x="6439847" y="1246507"/>
          <a:ext cx="2363106" cy="189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08" name="Equation" r:id="rId7" imgW="1016000" imgH="812800" progId="Equation.3">
                  <p:embed/>
                </p:oleObj>
              </mc:Choice>
              <mc:Fallback>
                <p:oleObj name="Equation" r:id="rId7" imgW="10160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9847" y="1246507"/>
                        <a:ext cx="2363106" cy="1890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1103776" y="3792241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03776" y="4778569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3776" y="4565697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77317" y="3792216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49303" y="4179554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03776" y="4300498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26349" y="377149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32817" y="426449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32817" y="474254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289820"/>
              </p:ext>
            </p:extLst>
          </p:nvPr>
        </p:nvGraphicFramePr>
        <p:xfrm>
          <a:off x="1259169" y="3945812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09" name="Equation" r:id="rId9" imgW="469900" imgH="203200" progId="Equation.3">
                  <p:embed/>
                </p:oleObj>
              </mc:Choice>
              <mc:Fallback>
                <p:oleObj name="Equation" r:id="rId9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9169" y="3945812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1613303" y="413079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13303" y="46365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30985" y="511825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67776" y="45296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67776" y="501672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7776" y="54800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100988"/>
              </p:ext>
            </p:extLst>
          </p:nvPr>
        </p:nvGraphicFramePr>
        <p:xfrm>
          <a:off x="2211388" y="36703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0" name="Equation" r:id="rId11" imgW="457200" imgH="203200" progId="Equation.3">
                  <p:embed/>
                </p:oleObj>
              </mc:Choice>
              <mc:Fallback>
                <p:oleObj name="Equation" r:id="rId1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11388" y="36703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453762"/>
              </p:ext>
            </p:extLst>
          </p:nvPr>
        </p:nvGraphicFramePr>
        <p:xfrm>
          <a:off x="2211388" y="4196644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1" name="Equation" r:id="rId13" imgW="469900" imgH="203200" progId="Equation.3">
                  <p:embed/>
                </p:oleObj>
              </mc:Choice>
              <mc:Fallback>
                <p:oleObj name="Equation" r:id="rId13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11388" y="4196644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432095"/>
              </p:ext>
            </p:extLst>
          </p:nvPr>
        </p:nvGraphicFramePr>
        <p:xfrm>
          <a:off x="2225675" y="4676775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2" name="Equation" r:id="rId15" imgW="444500" imgH="203200" progId="Equation.3">
                  <p:embed/>
                </p:oleObj>
              </mc:Choice>
              <mc:Fallback>
                <p:oleObj name="Equation" r:id="rId15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25675" y="4676775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87001"/>
              </p:ext>
            </p:extLst>
          </p:nvPr>
        </p:nvGraphicFramePr>
        <p:xfrm>
          <a:off x="1676400" y="4606925"/>
          <a:ext cx="482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3" name="Equation" r:id="rId17" imgW="482600" imgH="203200" progId="Equation.3">
                  <p:embed/>
                </p:oleObj>
              </mc:Choice>
              <mc:Fallback>
                <p:oleObj name="Equation" r:id="rId17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76400" y="4606925"/>
                        <a:ext cx="482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20920"/>
              </p:ext>
            </p:extLst>
          </p:nvPr>
        </p:nvGraphicFramePr>
        <p:xfrm>
          <a:off x="1636690" y="5189976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4" name="Equation" r:id="rId19" imgW="457200" imgH="203200" progId="Equation.3">
                  <p:embed/>
                </p:oleObj>
              </mc:Choice>
              <mc:Fallback>
                <p:oleObj name="Equation" r:id="rId1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36690" y="5189976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962246"/>
              </p:ext>
            </p:extLst>
          </p:nvPr>
        </p:nvGraphicFramePr>
        <p:xfrm>
          <a:off x="611188" y="4483100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5" name="Equation" r:id="rId21" imgW="444500" imgH="203200" progId="Equation.3">
                  <p:embed/>
                </p:oleObj>
              </mc:Choice>
              <mc:Fallback>
                <p:oleObj name="Equation" r:id="rId21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1188" y="4483100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28398"/>
              </p:ext>
            </p:extLst>
          </p:nvPr>
        </p:nvGraphicFramePr>
        <p:xfrm>
          <a:off x="592138" y="4962525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6" name="Equation" r:id="rId23" imgW="457200" imgH="203200" progId="Equation.3">
                  <p:embed/>
                </p:oleObj>
              </mc:Choice>
              <mc:Fallback>
                <p:oleObj name="Equation" r:id="rId23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2138" y="4962525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773848"/>
              </p:ext>
            </p:extLst>
          </p:nvPr>
        </p:nvGraphicFramePr>
        <p:xfrm>
          <a:off x="598488" y="5392738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7" name="Equation" r:id="rId25" imgW="431800" imgH="203200" progId="Equation.3">
                  <p:embed/>
                </p:oleObj>
              </mc:Choice>
              <mc:Fallback>
                <p:oleObj name="Equation" r:id="rId25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8488" y="5392738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 flipV="1">
            <a:off x="4238961" y="3787013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238961" y="4773341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38961" y="4560469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12502" y="3786988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84488" y="4174326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238961" y="4295270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261534" y="376627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268002" y="425927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268002" y="473731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059291"/>
              </p:ext>
            </p:extLst>
          </p:nvPr>
        </p:nvGraphicFramePr>
        <p:xfrm>
          <a:off x="4387828" y="3940175"/>
          <a:ext cx="482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8" name="Equation" r:id="rId27" imgW="482600" imgH="203200" progId="Equation.3">
                  <p:embed/>
                </p:oleObj>
              </mc:Choice>
              <mc:Fallback>
                <p:oleObj name="Equation" r:id="rId27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387828" y="3940175"/>
                        <a:ext cx="482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1"/>
          <p:cNvSpPr/>
          <p:nvPr/>
        </p:nvSpPr>
        <p:spPr>
          <a:xfrm>
            <a:off x="4748488" y="412556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48488" y="46313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766170" y="511303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02961" y="45244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02961" y="501149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02961" y="54747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604081"/>
              </p:ext>
            </p:extLst>
          </p:nvPr>
        </p:nvGraphicFramePr>
        <p:xfrm>
          <a:off x="5340328" y="3665538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19" name="Equation" r:id="rId29" imgW="469900" imgH="203200" progId="Equation.3">
                  <p:embed/>
                </p:oleObj>
              </mc:Choice>
              <mc:Fallback>
                <p:oleObj name="Equation" r:id="rId29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340328" y="3665538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64040"/>
              </p:ext>
            </p:extLst>
          </p:nvPr>
        </p:nvGraphicFramePr>
        <p:xfrm>
          <a:off x="5359378" y="4191000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0" name="Equation" r:id="rId31" imgW="444500" imgH="203200" progId="Equation.3">
                  <p:embed/>
                </p:oleObj>
              </mc:Choice>
              <mc:Fallback>
                <p:oleObj name="Equation" r:id="rId31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359378" y="4191000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241259"/>
              </p:ext>
            </p:extLst>
          </p:nvPr>
        </p:nvGraphicFramePr>
        <p:xfrm>
          <a:off x="5367315" y="4672013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1" name="Equation" r:id="rId33" imgW="431800" imgH="203200" progId="Equation.3">
                  <p:embed/>
                </p:oleObj>
              </mc:Choice>
              <mc:Fallback>
                <p:oleObj name="Equation" r:id="rId33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367315" y="4672013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396373"/>
              </p:ext>
            </p:extLst>
          </p:nvPr>
        </p:nvGraphicFramePr>
        <p:xfrm>
          <a:off x="4824390" y="4602163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2" name="Equation" r:id="rId35" imgW="457200" imgH="203200" progId="Equation.3">
                  <p:embed/>
                </p:oleObj>
              </mc:Choice>
              <mc:Fallback>
                <p:oleObj name="Equation" r:id="rId35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824390" y="4602163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660762"/>
              </p:ext>
            </p:extLst>
          </p:nvPr>
        </p:nvGraphicFramePr>
        <p:xfrm>
          <a:off x="4778353" y="5184775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3" name="Equation" r:id="rId37" imgW="444500" imgH="203200" progId="Equation.3">
                  <p:embed/>
                </p:oleObj>
              </mc:Choice>
              <mc:Fallback>
                <p:oleObj name="Equation" r:id="rId37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778353" y="5184775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935506"/>
              </p:ext>
            </p:extLst>
          </p:nvPr>
        </p:nvGraphicFramePr>
        <p:xfrm>
          <a:off x="3740128" y="4478338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4" name="Equation" r:id="rId39" imgW="457200" imgH="203200" progId="Equation.3">
                  <p:embed/>
                </p:oleObj>
              </mc:Choice>
              <mc:Fallback>
                <p:oleObj name="Equation" r:id="rId3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740128" y="4478338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52465"/>
              </p:ext>
            </p:extLst>
          </p:nvPr>
        </p:nvGraphicFramePr>
        <p:xfrm>
          <a:off x="3740128" y="4957763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5" name="Equation" r:id="rId41" imgW="431800" imgH="203200" progId="Equation.3">
                  <p:embed/>
                </p:oleObj>
              </mc:Choice>
              <mc:Fallback>
                <p:oleObj name="Equation" r:id="rId41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740128" y="4957763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64526"/>
              </p:ext>
            </p:extLst>
          </p:nvPr>
        </p:nvGraphicFramePr>
        <p:xfrm>
          <a:off x="3740128" y="5387975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6" name="Equation" r:id="rId43" imgW="419100" imgH="203200" progId="Equation.3">
                  <p:embed/>
                </p:oleObj>
              </mc:Choice>
              <mc:Fallback>
                <p:oleObj name="Equation" r:id="rId43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740128" y="5387975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/>
          <p:cNvCxnSpPr/>
          <p:nvPr/>
        </p:nvCxnSpPr>
        <p:spPr>
          <a:xfrm flipV="1">
            <a:off x="7062400" y="3791738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062400" y="4778066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062400" y="4565194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135941" y="3791713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07927" y="4179051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062400" y="4299995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084973" y="37709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091441" y="426399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091441" y="474204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83049"/>
              </p:ext>
            </p:extLst>
          </p:nvPr>
        </p:nvGraphicFramePr>
        <p:xfrm>
          <a:off x="7231063" y="3944938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7" name="Equation" r:id="rId45" imgW="444500" imgH="203200" progId="Equation.3">
                  <p:embed/>
                </p:oleObj>
              </mc:Choice>
              <mc:Fallback>
                <p:oleObj name="Equation" r:id="rId45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231063" y="3944938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Oval 75"/>
          <p:cNvSpPr/>
          <p:nvPr/>
        </p:nvSpPr>
        <p:spPr>
          <a:xfrm>
            <a:off x="7571927" y="413029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571927" y="463605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589609" y="51177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026400" y="452919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26400" y="501621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026400" y="547952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71356"/>
              </p:ext>
            </p:extLst>
          </p:nvPr>
        </p:nvGraphicFramePr>
        <p:xfrm>
          <a:off x="8163767" y="367026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8" name="Equation" r:id="rId47" imgW="469900" imgH="203200" progId="Equation.3">
                  <p:embed/>
                </p:oleObj>
              </mc:Choice>
              <mc:Fallback>
                <p:oleObj name="Equation" r:id="rId47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163767" y="367026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3607"/>
              </p:ext>
            </p:extLst>
          </p:nvPr>
        </p:nvGraphicFramePr>
        <p:xfrm>
          <a:off x="8164513" y="4195763"/>
          <a:ext cx="482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29" name="Equation" r:id="rId49" imgW="482600" imgH="203200" progId="Equation.3">
                  <p:embed/>
                </p:oleObj>
              </mc:Choice>
              <mc:Fallback>
                <p:oleObj name="Equation" r:id="rId49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164513" y="4195763"/>
                        <a:ext cx="482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17223"/>
              </p:ext>
            </p:extLst>
          </p:nvPr>
        </p:nvGraphicFramePr>
        <p:xfrm>
          <a:off x="8178800" y="4676775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30" name="Equation" r:id="rId51" imgW="457200" imgH="203200" progId="Equation.3">
                  <p:embed/>
                </p:oleObj>
              </mc:Choice>
              <mc:Fallback>
                <p:oleObj name="Equation" r:id="rId5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8178800" y="4676775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85172"/>
              </p:ext>
            </p:extLst>
          </p:nvPr>
        </p:nvGraphicFramePr>
        <p:xfrm>
          <a:off x="7647829" y="4606888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31" name="Equation" r:id="rId53" imgW="457200" imgH="203200" progId="Equation.3">
                  <p:embed/>
                </p:oleObj>
              </mc:Choice>
              <mc:Fallback>
                <p:oleObj name="Equation" r:id="rId53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647829" y="4606888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310311"/>
              </p:ext>
            </p:extLst>
          </p:nvPr>
        </p:nvGraphicFramePr>
        <p:xfrm>
          <a:off x="7608888" y="5189538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32" name="Equation" r:id="rId55" imgW="431800" imgH="203200" progId="Equation.3">
                  <p:embed/>
                </p:oleObj>
              </mc:Choice>
              <mc:Fallback>
                <p:oleObj name="Equation" r:id="rId55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608888" y="5189538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58636"/>
              </p:ext>
            </p:extLst>
          </p:nvPr>
        </p:nvGraphicFramePr>
        <p:xfrm>
          <a:off x="6577013" y="448310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33" name="Equation" r:id="rId57" imgW="431800" imgH="203200" progId="Equation.3">
                  <p:embed/>
                </p:oleObj>
              </mc:Choice>
              <mc:Fallback>
                <p:oleObj name="Equation" r:id="rId57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6577013" y="448310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14013"/>
              </p:ext>
            </p:extLst>
          </p:nvPr>
        </p:nvGraphicFramePr>
        <p:xfrm>
          <a:off x="6557963" y="4962525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34" name="Equation" r:id="rId59" imgW="444500" imgH="203200" progId="Equation.3">
                  <p:embed/>
                </p:oleObj>
              </mc:Choice>
              <mc:Fallback>
                <p:oleObj name="Equation" r:id="rId59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6557963" y="4962525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908697"/>
              </p:ext>
            </p:extLst>
          </p:nvPr>
        </p:nvGraphicFramePr>
        <p:xfrm>
          <a:off x="6563567" y="5392700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35" name="Equation" r:id="rId61" imgW="419100" imgH="203200" progId="Equation.3">
                  <p:embed/>
                </p:oleObj>
              </mc:Choice>
              <mc:Fallback>
                <p:oleObj name="Equation" r:id="rId61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6563567" y="5392700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28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15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06736"/>
              </p:ext>
            </p:extLst>
          </p:nvPr>
        </p:nvGraphicFramePr>
        <p:xfrm>
          <a:off x="397537" y="1183681"/>
          <a:ext cx="2673844" cy="198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2" name="Equation" r:id="rId3" imgW="1041400" imgH="774700" progId="Equation.3">
                  <p:embed/>
                </p:oleObj>
              </mc:Choice>
              <mc:Fallback>
                <p:oleObj name="Equation" r:id="rId3" imgW="10414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537" y="1183681"/>
                        <a:ext cx="2673844" cy="1989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33646"/>
              </p:ext>
            </p:extLst>
          </p:nvPr>
        </p:nvGraphicFramePr>
        <p:xfrm>
          <a:off x="3545971" y="1183681"/>
          <a:ext cx="2436217" cy="190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3" name="Equation" r:id="rId5" imgW="1041400" imgH="812800" progId="Equation.3">
                  <p:embed/>
                </p:oleObj>
              </mc:Choice>
              <mc:Fallback>
                <p:oleObj name="Equation" r:id="rId5" imgW="10414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5971" y="1183681"/>
                        <a:ext cx="2436217" cy="190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667296"/>
              </p:ext>
            </p:extLst>
          </p:nvPr>
        </p:nvGraphicFramePr>
        <p:xfrm>
          <a:off x="6479471" y="1183681"/>
          <a:ext cx="2306662" cy="190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4" name="Equation" r:id="rId7" imgW="939800" imgH="774700" progId="Equation.3">
                  <p:embed/>
                </p:oleObj>
              </mc:Choice>
              <mc:Fallback>
                <p:oleObj name="Equation" r:id="rId7" imgW="939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9471" y="1183681"/>
                        <a:ext cx="2306662" cy="190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V="1">
            <a:off x="1082069" y="3750044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082069" y="4736372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82069" y="4523500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55610" y="3750019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27596" y="4137357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082069" y="4258301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104642" y="372930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11110" y="422230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111110" y="470034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36076"/>
              </p:ext>
            </p:extLst>
          </p:nvPr>
        </p:nvGraphicFramePr>
        <p:xfrm>
          <a:off x="1276350" y="3916363"/>
          <a:ext cx="393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5" name="Equation" r:id="rId9" imgW="393700" imgH="177800" progId="Equation.3">
                  <p:embed/>
                </p:oleObj>
              </mc:Choice>
              <mc:Fallback>
                <p:oleObj name="Equation" r:id="rId9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6350" y="3916363"/>
                        <a:ext cx="393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1591596" y="408859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91596" y="459435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09278" y="507606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46069" y="44875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46069" y="49745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46069" y="54378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34839"/>
              </p:ext>
            </p:extLst>
          </p:nvPr>
        </p:nvGraphicFramePr>
        <p:xfrm>
          <a:off x="2208213" y="3641725"/>
          <a:ext cx="419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6" name="Equation" r:id="rId11" imgW="419100" imgH="177800" progId="Equation.3">
                  <p:embed/>
                </p:oleObj>
              </mc:Choice>
              <mc:Fallback>
                <p:oleObj name="Equation" r:id="rId11" imgW="419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8213" y="3641725"/>
                        <a:ext cx="4191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567850"/>
              </p:ext>
            </p:extLst>
          </p:nvPr>
        </p:nvGraphicFramePr>
        <p:xfrm>
          <a:off x="2222500" y="4167188"/>
          <a:ext cx="406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7" name="Equation" r:id="rId13" imgW="406400" imgH="177800" progId="Equation.3">
                  <p:embed/>
                </p:oleObj>
              </mc:Choice>
              <mc:Fallback>
                <p:oleObj name="Equation" r:id="rId13" imgW="406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22500" y="4167188"/>
                        <a:ext cx="406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94742"/>
              </p:ext>
            </p:extLst>
          </p:nvPr>
        </p:nvGraphicFramePr>
        <p:xfrm>
          <a:off x="2217738" y="4648200"/>
          <a:ext cx="419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8" name="Equation" r:id="rId15" imgW="419100" imgH="177800" progId="Equation.3">
                  <p:embed/>
                </p:oleObj>
              </mc:Choice>
              <mc:Fallback>
                <p:oleObj name="Equation" r:id="rId15" imgW="419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17738" y="4648200"/>
                        <a:ext cx="4191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030229"/>
              </p:ext>
            </p:extLst>
          </p:nvPr>
        </p:nvGraphicFramePr>
        <p:xfrm>
          <a:off x="1704975" y="4578350"/>
          <a:ext cx="381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89" name="Equation" r:id="rId17" imgW="381000" imgH="177800" progId="Equation.3">
                  <p:embed/>
                </p:oleObj>
              </mc:Choice>
              <mc:Fallback>
                <p:oleObj name="Equation" r:id="rId17" imgW="381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04975" y="4578350"/>
                        <a:ext cx="381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960265"/>
              </p:ext>
            </p:extLst>
          </p:nvPr>
        </p:nvGraphicFramePr>
        <p:xfrm>
          <a:off x="1647825" y="5160963"/>
          <a:ext cx="393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0" name="Equation" r:id="rId19" imgW="393700" imgH="177800" progId="Equation.3">
                  <p:embed/>
                </p:oleObj>
              </mc:Choice>
              <mc:Fallback>
                <p:oleObj name="Equation" r:id="rId19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47825" y="5160963"/>
                        <a:ext cx="393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55517"/>
              </p:ext>
            </p:extLst>
          </p:nvPr>
        </p:nvGraphicFramePr>
        <p:xfrm>
          <a:off x="622300" y="4454525"/>
          <a:ext cx="381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1" name="Equation" r:id="rId21" imgW="381000" imgH="177800" progId="Equation.3">
                  <p:embed/>
                </p:oleObj>
              </mc:Choice>
              <mc:Fallback>
                <p:oleObj name="Equation" r:id="rId21" imgW="381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2300" y="4454525"/>
                        <a:ext cx="381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253747"/>
              </p:ext>
            </p:extLst>
          </p:nvPr>
        </p:nvGraphicFramePr>
        <p:xfrm>
          <a:off x="539750" y="4921250"/>
          <a:ext cx="520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2" name="Equation" r:id="rId23" imgW="520700" imgH="203200" progId="Equation.3">
                  <p:embed/>
                </p:oleObj>
              </mc:Choice>
              <mc:Fallback>
                <p:oleObj name="Equation" r:id="rId23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9750" y="4921250"/>
                        <a:ext cx="520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443940"/>
              </p:ext>
            </p:extLst>
          </p:nvPr>
        </p:nvGraphicFramePr>
        <p:xfrm>
          <a:off x="525463" y="5351463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3" name="Equation" r:id="rId25" imgW="533400" imgH="203200" progId="Equation.3">
                  <p:embed/>
                </p:oleObj>
              </mc:Choice>
              <mc:Fallback>
                <p:oleObj name="Equation" r:id="rId25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25463" y="5351463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/>
          <p:cNvCxnSpPr/>
          <p:nvPr/>
        </p:nvCxnSpPr>
        <p:spPr>
          <a:xfrm flipV="1">
            <a:off x="4246330" y="3733332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246330" y="4719660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46330" y="4506788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319871" y="3733307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791857" y="4120645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246330" y="4241589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268903" y="371258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275371" y="420558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275371" y="468363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125901"/>
              </p:ext>
            </p:extLst>
          </p:nvPr>
        </p:nvGraphicFramePr>
        <p:xfrm>
          <a:off x="4408488" y="38862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4" name="Equation" r:id="rId27" imgW="457200" imgH="203200" progId="Equation.3">
                  <p:embed/>
                </p:oleObj>
              </mc:Choice>
              <mc:Fallback>
                <p:oleObj name="Equation" r:id="rId27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408488" y="38862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val 69"/>
          <p:cNvSpPr/>
          <p:nvPr/>
        </p:nvSpPr>
        <p:spPr>
          <a:xfrm>
            <a:off x="4755857" y="407188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755857" y="457764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773539" y="505934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210330" y="447078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210330" y="495781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10330" y="542111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772424"/>
              </p:ext>
            </p:extLst>
          </p:nvPr>
        </p:nvGraphicFramePr>
        <p:xfrm>
          <a:off x="5341938" y="3611563"/>
          <a:ext cx="482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5" name="Equation" r:id="rId29" imgW="482600" imgH="203200" progId="Equation.3">
                  <p:embed/>
                </p:oleObj>
              </mc:Choice>
              <mc:Fallback>
                <p:oleObj name="Equation" r:id="rId29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341938" y="3611563"/>
                        <a:ext cx="482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012099"/>
              </p:ext>
            </p:extLst>
          </p:nvPr>
        </p:nvGraphicFramePr>
        <p:xfrm>
          <a:off x="5360988" y="4137025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6" name="Equation" r:id="rId31" imgW="457200" imgH="203200" progId="Equation.3">
                  <p:embed/>
                </p:oleObj>
              </mc:Choice>
              <mc:Fallback>
                <p:oleObj name="Equation" r:id="rId3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360988" y="4137025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856951"/>
              </p:ext>
            </p:extLst>
          </p:nvPr>
        </p:nvGraphicFramePr>
        <p:xfrm>
          <a:off x="5368925" y="4618038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7" name="Equation" r:id="rId33" imgW="444500" imgH="203200" progId="Equation.3">
                  <p:embed/>
                </p:oleObj>
              </mc:Choice>
              <mc:Fallback>
                <p:oleObj name="Equation" r:id="rId33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368925" y="4618038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82503"/>
              </p:ext>
            </p:extLst>
          </p:nvPr>
        </p:nvGraphicFramePr>
        <p:xfrm>
          <a:off x="4845050" y="4548188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8" name="Equation" r:id="rId35" imgW="431800" imgH="203200" progId="Equation.3">
                  <p:embed/>
                </p:oleObj>
              </mc:Choice>
              <mc:Fallback>
                <p:oleObj name="Equation" r:id="rId35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845050" y="4548188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08398"/>
              </p:ext>
            </p:extLst>
          </p:nvPr>
        </p:nvGraphicFramePr>
        <p:xfrm>
          <a:off x="4799013" y="5130800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9" name="Equation" r:id="rId37" imgW="419100" imgH="203200" progId="Equation.3">
                  <p:embed/>
                </p:oleObj>
              </mc:Choice>
              <mc:Fallback>
                <p:oleObj name="Equation" r:id="rId37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799013" y="5130800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46078"/>
              </p:ext>
            </p:extLst>
          </p:nvPr>
        </p:nvGraphicFramePr>
        <p:xfrm>
          <a:off x="3754438" y="4424363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0" name="Equation" r:id="rId39" imgW="444500" imgH="203200" progId="Equation.3">
                  <p:embed/>
                </p:oleObj>
              </mc:Choice>
              <mc:Fallback>
                <p:oleObj name="Equation" r:id="rId39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754438" y="4424363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743875"/>
              </p:ext>
            </p:extLst>
          </p:nvPr>
        </p:nvGraphicFramePr>
        <p:xfrm>
          <a:off x="3754438" y="4903788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1" name="Equation" r:id="rId41" imgW="419100" imgH="203200" progId="Equation.3">
                  <p:embed/>
                </p:oleObj>
              </mc:Choice>
              <mc:Fallback>
                <p:oleObj name="Equation" r:id="rId41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754438" y="4903788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63474"/>
              </p:ext>
            </p:extLst>
          </p:nvPr>
        </p:nvGraphicFramePr>
        <p:xfrm>
          <a:off x="3651214" y="5321300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2" name="Equation" r:id="rId43" imgW="558800" imgH="228600" progId="Equation.3">
                  <p:embed/>
                </p:oleObj>
              </mc:Choice>
              <mc:Fallback>
                <p:oleObj name="Equation" r:id="rId43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651214" y="5321300"/>
                        <a:ext cx="558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Straight Connector 83"/>
          <p:cNvCxnSpPr/>
          <p:nvPr/>
        </p:nvCxnSpPr>
        <p:spPr>
          <a:xfrm flipV="1">
            <a:off x="7114942" y="3736580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7114942" y="4722908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114942" y="4510036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188483" y="3736555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660469" y="4123893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114942" y="4244837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8137515" y="37158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143983" y="42088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143983" y="468688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521448"/>
              </p:ext>
            </p:extLst>
          </p:nvPr>
        </p:nvGraphicFramePr>
        <p:xfrm>
          <a:off x="7296150" y="3889375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3" name="Equation" r:id="rId45" imgW="419100" imgH="203200" progId="Equation.3">
                  <p:embed/>
                </p:oleObj>
              </mc:Choice>
              <mc:Fallback>
                <p:oleObj name="Equation" r:id="rId45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296150" y="3889375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Oval 93"/>
          <p:cNvSpPr/>
          <p:nvPr/>
        </p:nvSpPr>
        <p:spPr>
          <a:xfrm>
            <a:off x="7624469" y="407513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624469" y="458089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642151" y="50625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78942" y="447403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078942" y="496106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078942" y="54243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566150"/>
              </p:ext>
            </p:extLst>
          </p:nvPr>
        </p:nvGraphicFramePr>
        <p:xfrm>
          <a:off x="8235950" y="3614738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4" name="Equation" r:id="rId47" imgW="431800" imgH="203200" progId="Equation.3">
                  <p:embed/>
                </p:oleObj>
              </mc:Choice>
              <mc:Fallback>
                <p:oleObj name="Equation" r:id="rId47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235950" y="3614738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062790"/>
              </p:ext>
            </p:extLst>
          </p:nvPr>
        </p:nvGraphicFramePr>
        <p:xfrm>
          <a:off x="8248650" y="4140200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5" name="Equation" r:id="rId49" imgW="419100" imgH="203200" progId="Equation.3">
                  <p:embed/>
                </p:oleObj>
              </mc:Choice>
              <mc:Fallback>
                <p:oleObj name="Equation" r:id="rId49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248650" y="4140200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7362"/>
              </p:ext>
            </p:extLst>
          </p:nvPr>
        </p:nvGraphicFramePr>
        <p:xfrm>
          <a:off x="8243888" y="4621213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6" name="Equation" r:id="rId51" imgW="431800" imgH="203200" progId="Equation.3">
                  <p:embed/>
                </p:oleObj>
              </mc:Choice>
              <mc:Fallback>
                <p:oleObj name="Equation" r:id="rId51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8243888" y="4621213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434501"/>
              </p:ext>
            </p:extLst>
          </p:nvPr>
        </p:nvGraphicFramePr>
        <p:xfrm>
          <a:off x="7650163" y="4538663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7" name="Equation" r:id="rId53" imgW="558800" imgH="228600" progId="Equation.3">
                  <p:embed/>
                </p:oleObj>
              </mc:Choice>
              <mc:Fallback>
                <p:oleObj name="Equation" r:id="rId53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650163" y="4538663"/>
                        <a:ext cx="558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93292"/>
              </p:ext>
            </p:extLst>
          </p:nvPr>
        </p:nvGraphicFramePr>
        <p:xfrm>
          <a:off x="7591425" y="5121275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8" name="Equation" r:id="rId55" imgW="571500" imgH="228600" progId="Equation.3">
                  <p:embed/>
                </p:oleObj>
              </mc:Choice>
              <mc:Fallback>
                <p:oleObj name="Equation" r:id="rId55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591425" y="5121275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23405"/>
              </p:ext>
            </p:extLst>
          </p:nvPr>
        </p:nvGraphicFramePr>
        <p:xfrm>
          <a:off x="6629400" y="4427538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9" name="Equation" r:id="rId57" imgW="431800" imgH="203200" progId="Equation.3">
                  <p:embed/>
                </p:oleObj>
              </mc:Choice>
              <mc:Fallback>
                <p:oleObj name="Equation" r:id="rId57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6629400" y="4427538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069952"/>
              </p:ext>
            </p:extLst>
          </p:nvPr>
        </p:nvGraphicFramePr>
        <p:xfrm>
          <a:off x="6546850" y="4894263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10" name="Equation" r:id="rId59" imgW="571500" imgH="228600" progId="Equation.3">
                  <p:embed/>
                </p:oleObj>
              </mc:Choice>
              <mc:Fallback>
                <p:oleObj name="Equation" r:id="rId59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6546850" y="4894263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83024"/>
              </p:ext>
            </p:extLst>
          </p:nvPr>
        </p:nvGraphicFramePr>
        <p:xfrm>
          <a:off x="6507163" y="5324475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11" name="Equation" r:id="rId61" imgW="584200" imgH="228600" progId="Equation.3">
                  <p:embed/>
                </p:oleObj>
              </mc:Choice>
              <mc:Fallback>
                <p:oleObj name="Equation" r:id="rId61" imgW="58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6507163" y="5324475"/>
                        <a:ext cx="584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29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179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453" y="944047"/>
            <a:ext cx="87313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u="sng" dirty="0" smtClean="0">
                <a:latin typeface="Times New Roman"/>
                <a:cs typeface="Times New Roman"/>
              </a:rPr>
              <a:t>Theorem</a:t>
            </a:r>
            <a:r>
              <a:rPr lang="en-US" sz="2400" dirty="0" smtClean="0">
                <a:latin typeface="Times New Roman"/>
                <a:cs typeface="Times New Roman"/>
              </a:rPr>
              <a:t> [</a:t>
            </a:r>
            <a:r>
              <a:rPr lang="en-US" sz="2400" dirty="0" err="1">
                <a:latin typeface="Times New Roman"/>
                <a:cs typeface="Times New Roman"/>
              </a:rPr>
              <a:t>Suschkewitz</a:t>
            </a:r>
            <a:r>
              <a:rPr lang="en-US" sz="2400" dirty="0">
                <a:latin typeface="Times New Roman"/>
                <a:cs typeface="Times New Roman"/>
              </a:rPr>
              <a:t> (1928) and Rees (1940)</a:t>
            </a:r>
            <a:r>
              <a:rPr lang="en-US" sz="2400" dirty="0" smtClean="0">
                <a:latin typeface="Times New Roman"/>
                <a:cs typeface="Times New Roman"/>
              </a:rPr>
              <a:t>]</a:t>
            </a:r>
          </a:p>
          <a:p>
            <a:endParaRPr lang="en-US" sz="2400" u="sng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Let </a:t>
            </a:r>
            <a:r>
              <a:rPr lang="en-US" sz="2400" i="1" dirty="0">
                <a:latin typeface="Times New Roman"/>
                <a:cs typeface="Times New Roman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 be a </a:t>
            </a:r>
            <a:r>
              <a:rPr lang="en-US" sz="2400" dirty="0" smtClean="0">
                <a:latin typeface="Times New Roman"/>
                <a:cs typeface="Times New Roman"/>
              </a:rPr>
              <a:t>group, </a:t>
            </a:r>
            <a:r>
              <a:rPr lang="en-US" sz="2400" dirty="0">
                <a:latin typeface="Times New Roman"/>
                <a:cs typeface="Times New Roman"/>
              </a:rPr>
              <a:t>let </a:t>
            </a:r>
            <a:r>
              <a:rPr lang="en-US" sz="2400" i="1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,     </a:t>
            </a:r>
            <a:r>
              <a:rPr lang="en-US" sz="2400" dirty="0" smtClean="0">
                <a:latin typeface="Times New Roman"/>
                <a:cs typeface="Times New Roman"/>
              </a:rPr>
              <a:t>be </a:t>
            </a:r>
            <a:r>
              <a:rPr lang="en-US" sz="2400" dirty="0">
                <a:latin typeface="Times New Roman"/>
                <a:cs typeface="Times New Roman"/>
              </a:rPr>
              <a:t>non-empty sets and let             </a:t>
            </a:r>
            <a:r>
              <a:rPr lang="en-US" sz="2400" dirty="0" smtClean="0">
                <a:latin typeface="Times New Roman"/>
                <a:cs typeface="Times New Roman"/>
              </a:rPr>
              <a:t>    be </a:t>
            </a:r>
            <a:r>
              <a:rPr lang="en-US" sz="2400" dirty="0">
                <a:latin typeface="Times New Roman"/>
                <a:cs typeface="Times New Roman"/>
              </a:rPr>
              <a:t>a            </a:t>
            </a:r>
            <a:r>
              <a:rPr lang="en-US" sz="2400" dirty="0" smtClean="0">
                <a:latin typeface="Times New Roman"/>
                <a:cs typeface="Times New Roman"/>
              </a:rPr>
              <a:t>             		matrix </a:t>
            </a:r>
            <a:r>
              <a:rPr lang="en-US" sz="2400" dirty="0">
                <a:latin typeface="Times New Roman"/>
                <a:cs typeface="Times New Roman"/>
              </a:rPr>
              <a:t>with entries in </a:t>
            </a:r>
            <a:r>
              <a:rPr lang="en-US" sz="2400" i="1" dirty="0">
                <a:latin typeface="Times New Roman"/>
                <a:cs typeface="Times New Roman"/>
              </a:rPr>
              <a:t>G. </a:t>
            </a:r>
            <a:r>
              <a:rPr lang="en-US" sz="2400" dirty="0" smtClean="0">
                <a:latin typeface="Times New Roman"/>
                <a:cs typeface="Times New Roman"/>
              </a:rPr>
              <a:t>Let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and define a multiplication on </a:t>
            </a:r>
            <a:r>
              <a:rPr lang="en-US" sz="2400" i="1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 by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                                         </a:t>
            </a:r>
          </a:p>
          <a:p>
            <a:pPr algn="ctr"/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Then </a:t>
            </a:r>
            <a:r>
              <a:rPr lang="en-US" sz="2400" i="1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 is a completely simple </a:t>
            </a:r>
            <a:r>
              <a:rPr lang="en-US" sz="2400" dirty="0" err="1">
                <a:latin typeface="Times New Roman"/>
                <a:cs typeface="Times New Roman"/>
              </a:rPr>
              <a:t>semigroup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Conversely, every completely simple </a:t>
            </a:r>
            <a:r>
              <a:rPr lang="en-US" sz="2400" dirty="0" err="1">
                <a:latin typeface="Times New Roman"/>
                <a:cs typeface="Times New Roman"/>
              </a:rPr>
              <a:t>semigroup</a:t>
            </a:r>
            <a:r>
              <a:rPr lang="en-US" sz="2400" dirty="0">
                <a:latin typeface="Times New Roman"/>
                <a:cs typeface="Times New Roman"/>
              </a:rPr>
              <a:t> is isomorphic to a </a:t>
            </a:r>
            <a:r>
              <a:rPr lang="en-US" sz="2400" dirty="0" err="1">
                <a:latin typeface="Times New Roman"/>
                <a:cs typeface="Times New Roman"/>
              </a:rPr>
              <a:t>semigroup</a:t>
            </a:r>
            <a:r>
              <a:rPr lang="en-US" sz="2400" dirty="0">
                <a:latin typeface="Times New Roman"/>
                <a:cs typeface="Times New Roman"/>
              </a:rPr>
              <a:t> constructed in this way.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502711"/>
              </p:ext>
            </p:extLst>
          </p:nvPr>
        </p:nvGraphicFramePr>
        <p:xfrm>
          <a:off x="3231011" y="2082764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" name="Equation" r:id="rId3" imgW="139700" imgH="139700" progId="Equation.3">
                  <p:embed/>
                </p:oleObj>
              </mc:Choice>
              <mc:Fallback>
                <p:oleObj name="Equation" r:id="rId3" imgW="1397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1011" y="2082764"/>
                        <a:ext cx="374650" cy="374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61463"/>
              </p:ext>
            </p:extLst>
          </p:nvPr>
        </p:nvGraphicFramePr>
        <p:xfrm>
          <a:off x="6784184" y="2020323"/>
          <a:ext cx="1129837" cy="57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0" name="Equation" r:id="rId5" imgW="520700" imgH="266700" progId="Equation.3">
                  <p:embed/>
                </p:oleObj>
              </mc:Choice>
              <mc:Fallback>
                <p:oleObj name="Equation" r:id="rId5" imgW="520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4184" y="2020323"/>
                        <a:ext cx="1129837" cy="578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64700"/>
              </p:ext>
            </p:extLst>
          </p:nvPr>
        </p:nvGraphicFramePr>
        <p:xfrm>
          <a:off x="453814" y="2457414"/>
          <a:ext cx="738342" cy="34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" name="Equation" r:id="rId7" imgW="330200" imgH="152400" progId="Equation.3">
                  <p:embed/>
                </p:oleObj>
              </mc:Choice>
              <mc:Fallback>
                <p:oleObj name="Equation" r:id="rId7" imgW="330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814" y="2457414"/>
                        <a:ext cx="738342" cy="340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86089"/>
              </p:ext>
            </p:extLst>
          </p:nvPr>
        </p:nvGraphicFramePr>
        <p:xfrm>
          <a:off x="3531831" y="3007977"/>
          <a:ext cx="1796199" cy="50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" name="Equation" r:id="rId9" imgW="850900" imgH="241300" progId="Equation.3">
                  <p:embed/>
                </p:oleObj>
              </mc:Choice>
              <mc:Fallback>
                <p:oleObj name="Equation" r:id="rId9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31831" y="3007977"/>
                        <a:ext cx="1796199" cy="509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07184"/>
              </p:ext>
            </p:extLst>
          </p:nvPr>
        </p:nvGraphicFramePr>
        <p:xfrm>
          <a:off x="2972494" y="4083897"/>
          <a:ext cx="3238379" cy="49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" name="Equation" r:id="rId11" imgW="1587500" imgH="241300" progId="Equation.3">
                  <p:embed/>
                </p:oleObj>
              </mc:Choice>
              <mc:Fallback>
                <p:oleObj name="Equation" r:id="rId11" imgW="1587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72494" y="4083897"/>
                        <a:ext cx="3238379" cy="492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89589" y="6367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00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766085"/>
              </p:ext>
            </p:extLst>
          </p:nvPr>
        </p:nvGraphicFramePr>
        <p:xfrm>
          <a:off x="397537" y="1194974"/>
          <a:ext cx="2363421" cy="204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77" name="Equation" r:id="rId3" imgW="939800" imgH="812800" progId="Equation.3">
                  <p:embed/>
                </p:oleObj>
              </mc:Choice>
              <mc:Fallback>
                <p:oleObj name="Equation" r:id="rId3" imgW="9398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537" y="1194974"/>
                        <a:ext cx="2363421" cy="2044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64771"/>
              </p:ext>
            </p:extLst>
          </p:nvPr>
        </p:nvGraphicFramePr>
        <p:xfrm>
          <a:off x="3325419" y="1194974"/>
          <a:ext cx="2507606" cy="169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78" name="Equation" r:id="rId5" imgW="1143000" imgH="774700" progId="Equation.3">
                  <p:embed/>
                </p:oleObj>
              </mc:Choice>
              <mc:Fallback>
                <p:oleObj name="Equation" r:id="rId5" imgW="11430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5419" y="1194974"/>
                        <a:ext cx="2507606" cy="169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67581"/>
              </p:ext>
            </p:extLst>
          </p:nvPr>
        </p:nvGraphicFramePr>
        <p:xfrm>
          <a:off x="6275660" y="1143332"/>
          <a:ext cx="2259407" cy="209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79" name="Equation" r:id="rId7" imgW="876300" imgH="812800" progId="Equation.3">
                  <p:embed/>
                </p:oleObj>
              </mc:Choice>
              <mc:Fallback>
                <p:oleObj name="Equation" r:id="rId7" imgW="8763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5660" y="1143332"/>
                        <a:ext cx="2259407" cy="2095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1102263" y="3736580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02263" y="4722908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2263" y="4510036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75804" y="3736555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47790" y="4123893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02263" y="4244837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124836" y="37158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31304" y="42088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31304" y="468688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207434"/>
              </p:ext>
            </p:extLst>
          </p:nvPr>
        </p:nvGraphicFramePr>
        <p:xfrm>
          <a:off x="1270000" y="3889375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0" name="Equation" r:id="rId9" imgW="444500" imgH="203200" progId="Equation.3">
                  <p:embed/>
                </p:oleObj>
              </mc:Choice>
              <mc:Fallback>
                <p:oleObj name="Equation" r:id="rId9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0000" y="3889375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1611790" y="407513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11790" y="458089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29472" y="50625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66263" y="447403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66263" y="496106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6263" y="54243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501059"/>
              </p:ext>
            </p:extLst>
          </p:nvPr>
        </p:nvGraphicFramePr>
        <p:xfrm>
          <a:off x="2209800" y="3614738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1" name="Equation" r:id="rId11" imgW="457200" imgH="203200" progId="Equation.3">
                  <p:embed/>
                </p:oleObj>
              </mc:Choice>
              <mc:Fallback>
                <p:oleObj name="Equation" r:id="rId1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9800" y="3614738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12991"/>
              </p:ext>
            </p:extLst>
          </p:nvPr>
        </p:nvGraphicFramePr>
        <p:xfrm>
          <a:off x="2228850" y="414020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2" name="Equation" r:id="rId13" imgW="431800" imgH="203200" progId="Equation.3">
                  <p:embed/>
                </p:oleObj>
              </mc:Choice>
              <mc:Fallback>
                <p:oleObj name="Equation" r:id="rId13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28850" y="414020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82301"/>
              </p:ext>
            </p:extLst>
          </p:nvPr>
        </p:nvGraphicFramePr>
        <p:xfrm>
          <a:off x="2236788" y="4621213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3" name="Equation" r:id="rId15" imgW="419100" imgH="203200" progId="Equation.3">
                  <p:embed/>
                </p:oleObj>
              </mc:Choice>
              <mc:Fallback>
                <p:oleObj name="Equation" r:id="rId15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36788" y="4621213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597386"/>
              </p:ext>
            </p:extLst>
          </p:nvPr>
        </p:nvGraphicFramePr>
        <p:xfrm>
          <a:off x="1706563" y="4551363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4" name="Equation" r:id="rId17" imgW="419100" imgH="203200" progId="Equation.3">
                  <p:embed/>
                </p:oleObj>
              </mc:Choice>
              <mc:Fallback>
                <p:oleObj name="Equation" r:id="rId17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06563" y="4551363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33883"/>
              </p:ext>
            </p:extLst>
          </p:nvPr>
        </p:nvGraphicFramePr>
        <p:xfrm>
          <a:off x="1584325" y="5121275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5" name="Equation" r:id="rId19" imgW="558800" imgH="228600" progId="Equation.3">
                  <p:embed/>
                </p:oleObj>
              </mc:Choice>
              <mc:Fallback>
                <p:oleObj name="Equation" r:id="rId19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4325" y="5121275"/>
                        <a:ext cx="558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87978"/>
              </p:ext>
            </p:extLst>
          </p:nvPr>
        </p:nvGraphicFramePr>
        <p:xfrm>
          <a:off x="603250" y="4427538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6" name="Equation" r:id="rId21" imgW="457200" imgH="203200" progId="Equation.3">
                  <p:embed/>
                </p:oleObj>
              </mc:Choice>
              <mc:Fallback>
                <p:oleObj name="Equation" r:id="rId2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3250" y="4427538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57146"/>
              </p:ext>
            </p:extLst>
          </p:nvPr>
        </p:nvGraphicFramePr>
        <p:xfrm>
          <a:off x="603250" y="4906963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7" name="Equation" r:id="rId23" imgW="431800" imgH="203200" progId="Equation.3">
                  <p:embed/>
                </p:oleObj>
              </mc:Choice>
              <mc:Fallback>
                <p:oleObj name="Equation" r:id="rId23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3250" y="4906963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7694"/>
              </p:ext>
            </p:extLst>
          </p:nvPr>
        </p:nvGraphicFramePr>
        <p:xfrm>
          <a:off x="500063" y="5324475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8" name="Equation" r:id="rId25" imgW="571500" imgH="228600" progId="Equation.3">
                  <p:embed/>
                </p:oleObj>
              </mc:Choice>
              <mc:Fallback>
                <p:oleObj name="Equation" r:id="rId25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0063" y="5324475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V="1">
            <a:off x="3968721" y="3787013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968721" y="4773341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8721" y="4560469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42262" y="3786988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14248" y="4174326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968721" y="4295270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91294" y="376627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97762" y="425927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97762" y="473731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191451"/>
              </p:ext>
            </p:extLst>
          </p:nvPr>
        </p:nvGraphicFramePr>
        <p:xfrm>
          <a:off x="4130675" y="3940175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9" name="Equation" r:id="rId27" imgW="457200" imgH="203200" progId="Equation.3">
                  <p:embed/>
                </p:oleObj>
              </mc:Choice>
              <mc:Fallback>
                <p:oleObj name="Equation" r:id="rId27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130675" y="3940175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4478248" y="412556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78248" y="46313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95930" y="511303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32721" y="45244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32721" y="501149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932721" y="54747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972708"/>
              </p:ext>
            </p:extLst>
          </p:nvPr>
        </p:nvGraphicFramePr>
        <p:xfrm>
          <a:off x="5083175" y="3665538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0" name="Equation" r:id="rId29" imgW="444500" imgH="203200" progId="Equation.3">
                  <p:embed/>
                </p:oleObj>
              </mc:Choice>
              <mc:Fallback>
                <p:oleObj name="Equation" r:id="rId29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083175" y="3665538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480974"/>
              </p:ext>
            </p:extLst>
          </p:nvPr>
        </p:nvGraphicFramePr>
        <p:xfrm>
          <a:off x="5095875" y="419100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1" name="Equation" r:id="rId31" imgW="431800" imgH="203200" progId="Equation.3">
                  <p:embed/>
                </p:oleObj>
              </mc:Choice>
              <mc:Fallback>
                <p:oleObj name="Equation" r:id="rId31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095875" y="419100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862528"/>
              </p:ext>
            </p:extLst>
          </p:nvPr>
        </p:nvGraphicFramePr>
        <p:xfrm>
          <a:off x="5091113" y="4672013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2" name="Equation" r:id="rId33" imgW="444500" imgH="203200" progId="Equation.3">
                  <p:embed/>
                </p:oleObj>
              </mc:Choice>
              <mc:Fallback>
                <p:oleObj name="Equation" r:id="rId33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091113" y="4672013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638250"/>
              </p:ext>
            </p:extLst>
          </p:nvPr>
        </p:nvGraphicFramePr>
        <p:xfrm>
          <a:off x="4560888" y="4602163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3" name="Equation" r:id="rId35" imgW="444500" imgH="203200" progId="Equation.3">
                  <p:embed/>
                </p:oleObj>
              </mc:Choice>
              <mc:Fallback>
                <p:oleObj name="Equation" r:id="rId35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560888" y="4602163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04292"/>
              </p:ext>
            </p:extLst>
          </p:nvPr>
        </p:nvGraphicFramePr>
        <p:xfrm>
          <a:off x="4502150" y="5184775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4" name="Equation" r:id="rId37" imgW="457200" imgH="203200" progId="Equation.3">
                  <p:embed/>
                </p:oleObj>
              </mc:Choice>
              <mc:Fallback>
                <p:oleObj name="Equation" r:id="rId37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502150" y="5184775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629586"/>
              </p:ext>
            </p:extLst>
          </p:nvPr>
        </p:nvGraphicFramePr>
        <p:xfrm>
          <a:off x="3482975" y="4478338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5" name="Equation" r:id="rId39" imgW="431800" imgH="203200" progId="Equation.3">
                  <p:embed/>
                </p:oleObj>
              </mc:Choice>
              <mc:Fallback>
                <p:oleObj name="Equation" r:id="rId39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482975" y="4478338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064882"/>
              </p:ext>
            </p:extLst>
          </p:nvPr>
        </p:nvGraphicFramePr>
        <p:xfrm>
          <a:off x="3476625" y="4957763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6" name="Equation" r:id="rId41" imgW="419100" imgH="203200" progId="Equation.3">
                  <p:embed/>
                </p:oleObj>
              </mc:Choice>
              <mc:Fallback>
                <p:oleObj name="Equation" r:id="rId41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476625" y="4957763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9801"/>
              </p:ext>
            </p:extLst>
          </p:nvPr>
        </p:nvGraphicFramePr>
        <p:xfrm>
          <a:off x="3463925" y="5387975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7" name="Equation" r:id="rId43" imgW="431800" imgH="203200" progId="Equation.3">
                  <p:embed/>
                </p:oleObj>
              </mc:Choice>
              <mc:Fallback>
                <p:oleObj name="Equation" r:id="rId43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463925" y="5387975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/>
          <p:cNvCxnSpPr/>
          <p:nvPr/>
        </p:nvCxnSpPr>
        <p:spPr>
          <a:xfrm flipV="1">
            <a:off x="6953025" y="3867216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953025" y="4853544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953025" y="4640672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26566" y="3867191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498552" y="4254529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953025" y="4375473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975598" y="38464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982066" y="43394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982066" y="481751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726426"/>
              </p:ext>
            </p:extLst>
          </p:nvPr>
        </p:nvGraphicFramePr>
        <p:xfrm>
          <a:off x="7127875" y="401955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8" name="Equation" r:id="rId45" imgW="431800" imgH="203200" progId="Equation.3">
                  <p:embed/>
                </p:oleObj>
              </mc:Choice>
              <mc:Fallback>
                <p:oleObj name="Equation" r:id="rId45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127875" y="401955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val 69"/>
          <p:cNvSpPr/>
          <p:nvPr/>
        </p:nvSpPr>
        <p:spPr>
          <a:xfrm>
            <a:off x="7462552" y="42057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462552" y="471153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480234" y="519323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917025" y="460467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917025" y="50916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917025" y="5555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507400"/>
              </p:ext>
            </p:extLst>
          </p:nvPr>
        </p:nvGraphicFramePr>
        <p:xfrm>
          <a:off x="8067675" y="3744913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9" name="Equation" r:id="rId47" imgW="444500" imgH="203200" progId="Equation.3">
                  <p:embed/>
                </p:oleObj>
              </mc:Choice>
              <mc:Fallback>
                <p:oleObj name="Equation" r:id="rId47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067675" y="3744913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17850"/>
              </p:ext>
            </p:extLst>
          </p:nvPr>
        </p:nvGraphicFramePr>
        <p:xfrm>
          <a:off x="8067675" y="4270375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0" name="Equation" r:id="rId49" imgW="457200" imgH="203200" progId="Equation.3">
                  <p:embed/>
                </p:oleObj>
              </mc:Choice>
              <mc:Fallback>
                <p:oleObj name="Equation" r:id="rId4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067675" y="4270375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05958"/>
              </p:ext>
            </p:extLst>
          </p:nvPr>
        </p:nvGraphicFramePr>
        <p:xfrm>
          <a:off x="8081963" y="4751388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1" name="Equation" r:id="rId51" imgW="431800" imgH="203200" progId="Equation.3">
                  <p:embed/>
                </p:oleObj>
              </mc:Choice>
              <mc:Fallback>
                <p:oleObj name="Equation" r:id="rId51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8081963" y="4751388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363799"/>
              </p:ext>
            </p:extLst>
          </p:nvPr>
        </p:nvGraphicFramePr>
        <p:xfrm>
          <a:off x="7545388" y="4681538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2" name="Equation" r:id="rId53" imgW="444500" imgH="203200" progId="Equation.3">
                  <p:embed/>
                </p:oleObj>
              </mc:Choice>
              <mc:Fallback>
                <p:oleObj name="Equation" r:id="rId53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545388" y="4681538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58319"/>
              </p:ext>
            </p:extLst>
          </p:nvPr>
        </p:nvGraphicFramePr>
        <p:xfrm>
          <a:off x="7505700" y="5264150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3" name="Equation" r:id="rId55" imgW="419100" imgH="203200" progId="Equation.3">
                  <p:embed/>
                </p:oleObj>
              </mc:Choice>
              <mc:Fallback>
                <p:oleObj name="Equation" r:id="rId55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505700" y="5264150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7238"/>
              </p:ext>
            </p:extLst>
          </p:nvPr>
        </p:nvGraphicFramePr>
        <p:xfrm>
          <a:off x="6461125" y="4557713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4" name="Equation" r:id="rId57" imgW="444500" imgH="203200" progId="Equation.3">
                  <p:embed/>
                </p:oleObj>
              </mc:Choice>
              <mc:Fallback>
                <p:oleObj name="Equation" r:id="rId57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6461125" y="4557713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59463"/>
              </p:ext>
            </p:extLst>
          </p:nvPr>
        </p:nvGraphicFramePr>
        <p:xfrm>
          <a:off x="6442075" y="5037138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5" name="Equation" r:id="rId59" imgW="457200" imgH="203200" progId="Equation.3">
                  <p:embed/>
                </p:oleObj>
              </mc:Choice>
              <mc:Fallback>
                <p:oleObj name="Equation" r:id="rId5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6442075" y="5037138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458740"/>
              </p:ext>
            </p:extLst>
          </p:nvPr>
        </p:nvGraphicFramePr>
        <p:xfrm>
          <a:off x="6421438" y="546735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6" name="Equation" r:id="rId61" imgW="431800" imgH="203200" progId="Equation.3">
                  <p:embed/>
                </p:oleObj>
              </mc:Choice>
              <mc:Fallback>
                <p:oleObj name="Equation" r:id="rId61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6421438" y="546735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20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222" y="1354666"/>
            <a:ext cx="481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Consider as an example               with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sandwich matrix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80396"/>
              </p:ext>
            </p:extLst>
          </p:nvPr>
        </p:nvGraphicFramePr>
        <p:xfrm>
          <a:off x="3751208" y="1368782"/>
          <a:ext cx="1009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1" name="Equation" r:id="rId3" imgW="444500" imgH="241300" progId="Equation.3">
                  <p:embed/>
                </p:oleObj>
              </mc:Choice>
              <mc:Fallback>
                <p:oleObj name="Equation" r:id="rId3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1208" y="1368782"/>
                        <a:ext cx="100965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28452"/>
              </p:ext>
            </p:extLst>
          </p:nvPr>
        </p:nvGraphicFramePr>
        <p:xfrm>
          <a:off x="1894953" y="2295347"/>
          <a:ext cx="2716213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2" name="Equation" r:id="rId5" imgW="1092200" imgH="723900" progId="Equation.3">
                  <p:embed/>
                </p:oleObj>
              </mc:Choice>
              <mc:Fallback>
                <p:oleObj name="Equation" r:id="rId5" imgW="10922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4953" y="2295347"/>
                        <a:ext cx="2716213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6859731" y="1150383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9731" y="2136711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9731" y="1923839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33272" y="1150358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05258" y="1537696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59731" y="1658640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882304" y="112964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88772" y="162264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91784"/>
              </p:ext>
            </p:extLst>
          </p:nvPr>
        </p:nvGraphicFramePr>
        <p:xfrm>
          <a:off x="7433181" y="1499868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3" name="Equation" r:id="rId7" imgW="469900" imgH="203200" progId="Equation.3">
                  <p:embed/>
                </p:oleObj>
              </mc:Choice>
              <mc:Fallback>
                <p:oleObj name="Equation" r:id="rId7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33181" y="1499868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7369258" y="14889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69258" y="199469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86940" y="24764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23731" y="188783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23731" y="23748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23731" y="283816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86349"/>
              </p:ext>
            </p:extLst>
          </p:nvPr>
        </p:nvGraphicFramePr>
        <p:xfrm>
          <a:off x="7967343" y="1028442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4" name="Equation" r:id="rId9" imgW="457200" imgH="203200" progId="Equation.3">
                  <p:embed/>
                </p:oleObj>
              </mc:Choice>
              <mc:Fallback>
                <p:oleObj name="Equation" r:id="rId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67343" y="1028442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365177"/>
              </p:ext>
            </p:extLst>
          </p:nvPr>
        </p:nvGraphicFramePr>
        <p:xfrm>
          <a:off x="7967343" y="1554786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5" name="Equation" r:id="rId11" imgW="469900" imgH="203200" progId="Equation.3">
                  <p:embed/>
                </p:oleObj>
              </mc:Choice>
              <mc:Fallback>
                <p:oleObj name="Equation" r:id="rId11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67343" y="1554786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244770"/>
              </p:ext>
            </p:extLst>
          </p:nvPr>
        </p:nvGraphicFramePr>
        <p:xfrm>
          <a:off x="7981630" y="2034917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6" name="Equation" r:id="rId13" imgW="444500" imgH="203200" progId="Equation.3">
                  <p:embed/>
                </p:oleObj>
              </mc:Choice>
              <mc:Fallback>
                <p:oleObj name="Equation" r:id="rId13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81630" y="2034917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44823"/>
              </p:ext>
            </p:extLst>
          </p:nvPr>
        </p:nvGraphicFramePr>
        <p:xfrm>
          <a:off x="7432355" y="1965067"/>
          <a:ext cx="482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7" name="Equation" r:id="rId15" imgW="482600" imgH="203200" progId="Equation.3">
                  <p:embed/>
                </p:oleObj>
              </mc:Choice>
              <mc:Fallback>
                <p:oleObj name="Equation" r:id="rId15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32355" y="1965067"/>
                        <a:ext cx="482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41845"/>
              </p:ext>
            </p:extLst>
          </p:nvPr>
        </p:nvGraphicFramePr>
        <p:xfrm>
          <a:off x="7406157" y="2548118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8" name="Equation" r:id="rId17" imgW="457200" imgH="203200" progId="Equation.3">
                  <p:embed/>
                </p:oleObj>
              </mc:Choice>
              <mc:Fallback>
                <p:oleObj name="Equation" r:id="rId17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06157" y="2548118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85343"/>
              </p:ext>
            </p:extLst>
          </p:nvPr>
        </p:nvGraphicFramePr>
        <p:xfrm>
          <a:off x="6367143" y="1841242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9" name="Equation" r:id="rId19" imgW="444500" imgH="203200" progId="Equation.3">
                  <p:embed/>
                </p:oleObj>
              </mc:Choice>
              <mc:Fallback>
                <p:oleObj name="Equation" r:id="rId19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67143" y="1841242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36238"/>
              </p:ext>
            </p:extLst>
          </p:nvPr>
        </p:nvGraphicFramePr>
        <p:xfrm>
          <a:off x="6348093" y="2320667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0" name="Equation" r:id="rId21" imgW="457200" imgH="203200" progId="Equation.3">
                  <p:embed/>
                </p:oleObj>
              </mc:Choice>
              <mc:Fallback>
                <p:oleObj name="Equation" r:id="rId2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48093" y="2320667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15160"/>
              </p:ext>
            </p:extLst>
          </p:nvPr>
        </p:nvGraphicFramePr>
        <p:xfrm>
          <a:off x="6354443" y="279141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1" name="Equation" r:id="rId23" imgW="431800" imgH="203200" progId="Equation.3">
                  <p:embed/>
                </p:oleObj>
              </mc:Choice>
              <mc:Fallback>
                <p:oleObj name="Equation" r:id="rId23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354443" y="279141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Connector 57"/>
          <p:cNvCxnSpPr/>
          <p:nvPr/>
        </p:nvCxnSpPr>
        <p:spPr>
          <a:xfrm flipV="1">
            <a:off x="6858738" y="2139931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858738" y="3126259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858738" y="2913387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932279" y="2139906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404265" y="2527244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858738" y="2648188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881311" y="211918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887779" y="261218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887779" y="309023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368265" y="29842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85947" y="346594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822738" y="336441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822738" y="382771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29561"/>
              </p:ext>
            </p:extLst>
          </p:nvPr>
        </p:nvGraphicFramePr>
        <p:xfrm>
          <a:off x="7985125" y="2543175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2" name="Equation" r:id="rId25" imgW="431800" imgH="203200" progId="Equation.3">
                  <p:embed/>
                </p:oleObj>
              </mc:Choice>
              <mc:Fallback>
                <p:oleObj name="Equation" r:id="rId25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85125" y="2543175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208797"/>
              </p:ext>
            </p:extLst>
          </p:nvPr>
        </p:nvGraphicFramePr>
        <p:xfrm>
          <a:off x="7980363" y="3024188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3" name="Equation" r:id="rId27" imgW="444500" imgH="203200" progId="Equation.3">
                  <p:embed/>
                </p:oleObj>
              </mc:Choice>
              <mc:Fallback>
                <p:oleObj name="Equation" r:id="rId27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980363" y="3024188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32923"/>
              </p:ext>
            </p:extLst>
          </p:nvPr>
        </p:nvGraphicFramePr>
        <p:xfrm>
          <a:off x="7409638" y="2994868"/>
          <a:ext cx="444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4" name="Equation" r:id="rId29" imgW="444500" imgH="203200" progId="Equation.3">
                  <p:embed/>
                </p:oleObj>
              </mc:Choice>
              <mc:Fallback>
                <p:oleObj name="Equation" r:id="rId29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409638" y="2994868"/>
                        <a:ext cx="444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92598"/>
              </p:ext>
            </p:extLst>
          </p:nvPr>
        </p:nvGraphicFramePr>
        <p:xfrm>
          <a:off x="7404876" y="3509995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5" name="Equation" r:id="rId31" imgW="457200" imgH="203200" progId="Equation.3">
                  <p:embed/>
                </p:oleObj>
              </mc:Choice>
              <mc:Fallback>
                <p:oleObj name="Equation" r:id="rId3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404876" y="3509995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381923"/>
              </p:ext>
            </p:extLst>
          </p:nvPr>
        </p:nvGraphicFramePr>
        <p:xfrm>
          <a:off x="6366578" y="3270380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6" name="Equation" r:id="rId33" imgW="419100" imgH="203200" progId="Equation.3">
                  <p:embed/>
                </p:oleObj>
              </mc:Choice>
              <mc:Fallback>
                <p:oleObj name="Equation" r:id="rId33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366578" y="3270380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26299"/>
              </p:ext>
            </p:extLst>
          </p:nvPr>
        </p:nvGraphicFramePr>
        <p:xfrm>
          <a:off x="6353175" y="376717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7" name="Equation" r:id="rId35" imgW="431800" imgH="203200" progId="Equation.3">
                  <p:embed/>
                </p:oleObj>
              </mc:Choice>
              <mc:Fallback>
                <p:oleObj name="Equation" r:id="rId35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353175" y="376717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Connector 105"/>
          <p:cNvCxnSpPr/>
          <p:nvPr/>
        </p:nvCxnSpPr>
        <p:spPr>
          <a:xfrm flipV="1">
            <a:off x="6864701" y="3128943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864701" y="4115271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864701" y="3902399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938242" y="3128918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410228" y="3516256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864701" y="3637200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7893742" y="36012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893742" y="407924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374228" y="397325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391910" y="445496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828701" y="435342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828701" y="48167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02465"/>
              </p:ext>
            </p:extLst>
          </p:nvPr>
        </p:nvGraphicFramePr>
        <p:xfrm>
          <a:off x="7997825" y="3532188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8" name="Equation" r:id="rId37" imgW="419100" imgH="203200" progId="Equation.3">
                  <p:embed/>
                </p:oleObj>
              </mc:Choice>
              <mc:Fallback>
                <p:oleObj name="Equation" r:id="rId37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997825" y="3532188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752446"/>
              </p:ext>
            </p:extLst>
          </p:nvPr>
        </p:nvGraphicFramePr>
        <p:xfrm>
          <a:off x="7970099" y="4000500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9" name="Equation" r:id="rId39" imgW="558800" imgH="228600" progId="Equation.3">
                  <p:embed/>
                </p:oleObj>
              </mc:Choice>
              <mc:Fallback>
                <p:oleObj name="Equation" r:id="rId39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970099" y="4000500"/>
                        <a:ext cx="558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058782"/>
              </p:ext>
            </p:extLst>
          </p:nvPr>
        </p:nvGraphicFramePr>
        <p:xfrm>
          <a:off x="7422338" y="3984658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0" name="Equation" r:id="rId41" imgW="431800" imgH="203200" progId="Equation.3">
                  <p:embed/>
                </p:oleObj>
              </mc:Choice>
              <mc:Fallback>
                <p:oleObj name="Equation" r:id="rId41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422338" y="3984658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667774"/>
              </p:ext>
            </p:extLst>
          </p:nvPr>
        </p:nvGraphicFramePr>
        <p:xfrm>
          <a:off x="7367588" y="4486243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1" name="Equation" r:id="rId43" imgW="571500" imgH="228600" progId="Equation.3">
                  <p:embed/>
                </p:oleObj>
              </mc:Choice>
              <mc:Fallback>
                <p:oleObj name="Equation" r:id="rId43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367588" y="4486243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59625"/>
              </p:ext>
            </p:extLst>
          </p:nvPr>
        </p:nvGraphicFramePr>
        <p:xfrm>
          <a:off x="6384925" y="4285440"/>
          <a:ext cx="393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2" name="Equation" r:id="rId45" imgW="393700" imgH="203200" progId="Equation.3">
                  <p:embed/>
                </p:oleObj>
              </mc:Choice>
              <mc:Fallback>
                <p:oleObj name="Equation" r:id="rId45" imgW="393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384925" y="4285440"/>
                        <a:ext cx="393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036244"/>
              </p:ext>
            </p:extLst>
          </p:nvPr>
        </p:nvGraphicFramePr>
        <p:xfrm>
          <a:off x="6261839" y="4729973"/>
          <a:ext cx="546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3" name="Equation" r:id="rId47" imgW="546100" imgH="228600" progId="Equation.3">
                  <p:embed/>
                </p:oleObj>
              </mc:Choice>
              <mc:Fallback>
                <p:oleObj name="Equation" r:id="rId47" imgW="546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261839" y="4729973"/>
                        <a:ext cx="546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0" name="Straight Connector 129"/>
          <p:cNvCxnSpPr/>
          <p:nvPr/>
        </p:nvCxnSpPr>
        <p:spPr>
          <a:xfrm flipV="1">
            <a:off x="6858231" y="4112808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6858231" y="5099136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858231" y="4886264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931772" y="4112783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403758" y="4500121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6858231" y="4621065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7887272" y="45850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887272" y="506311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367758" y="495712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385440" y="543882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822231" y="533728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822231" y="580059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54179"/>
              </p:ext>
            </p:extLst>
          </p:nvPr>
        </p:nvGraphicFramePr>
        <p:xfrm>
          <a:off x="7955811" y="4503738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4" name="Equation" r:id="rId49" imgW="571500" imgH="228600" progId="Equation.3">
                  <p:embed/>
                </p:oleObj>
              </mc:Choice>
              <mc:Fallback>
                <p:oleObj name="Equation" r:id="rId49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955811" y="4503738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40634"/>
              </p:ext>
            </p:extLst>
          </p:nvPr>
        </p:nvGraphicFramePr>
        <p:xfrm>
          <a:off x="7970099" y="4984750"/>
          <a:ext cx="546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5" name="Equation" r:id="rId51" imgW="546100" imgH="228600" progId="Equation.3">
                  <p:embed/>
                </p:oleObj>
              </mc:Choice>
              <mc:Fallback>
                <p:oleObj name="Equation" r:id="rId51" imgW="546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7970099" y="4984750"/>
                        <a:ext cx="546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19899"/>
              </p:ext>
            </p:extLst>
          </p:nvPr>
        </p:nvGraphicFramePr>
        <p:xfrm>
          <a:off x="7353264" y="4968940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6" name="Equation" r:id="rId53" imgW="584200" imgH="228600" progId="Equation.3">
                  <p:embed/>
                </p:oleObj>
              </mc:Choice>
              <mc:Fallback>
                <p:oleObj name="Equation" r:id="rId53" imgW="58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353264" y="4968940"/>
                        <a:ext cx="584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93926"/>
              </p:ext>
            </p:extLst>
          </p:nvPr>
        </p:nvGraphicFramePr>
        <p:xfrm>
          <a:off x="7408160" y="5443473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7" name="Equation" r:id="rId55" imgW="558800" imgH="228600" progId="Equation.3">
                  <p:embed/>
                </p:oleObj>
              </mc:Choice>
              <mc:Fallback>
                <p:oleObj name="Equation" r:id="rId55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408160" y="5443473"/>
                        <a:ext cx="558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670"/>
              </p:ext>
            </p:extLst>
          </p:nvPr>
        </p:nvGraphicFramePr>
        <p:xfrm>
          <a:off x="6269001" y="5270500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8" name="Equation" r:id="rId57" imgW="558800" imgH="228600" progId="Equation.3">
                  <p:embed/>
                </p:oleObj>
              </mc:Choice>
              <mc:Fallback>
                <p:oleObj name="Equation" r:id="rId57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6269001" y="5270500"/>
                        <a:ext cx="558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52829"/>
              </p:ext>
            </p:extLst>
          </p:nvPr>
        </p:nvGraphicFramePr>
        <p:xfrm>
          <a:off x="6261839" y="5714223"/>
          <a:ext cx="53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9" name="Equation" r:id="rId59" imgW="533400" imgH="228600" progId="Equation.3">
                  <p:embed/>
                </p:oleObj>
              </mc:Choice>
              <mc:Fallback>
                <p:oleObj name="Equation" r:id="rId59" imgW="53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6261839" y="5714223"/>
                        <a:ext cx="533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0" name="Straight Connector 159"/>
          <p:cNvCxnSpPr>
            <a:endCxn id="65" idx="6"/>
          </p:cNvCxnSpPr>
          <p:nvPr/>
        </p:nvCxnSpPr>
        <p:spPr>
          <a:xfrm>
            <a:off x="6854825" y="1926693"/>
            <a:ext cx="1104954" cy="72149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845122" y="2418249"/>
            <a:ext cx="1104954" cy="72149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833470" y="2866195"/>
            <a:ext cx="1121728" cy="78295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845122" y="4382735"/>
            <a:ext cx="1104954" cy="72149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845122" y="3902632"/>
            <a:ext cx="1104954" cy="72149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875409" y="3416960"/>
            <a:ext cx="1104954" cy="72149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>
            <a:off x="6792701" y="2791410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6789897" y="3812860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787731" y="3329580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331758" y="3935246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341576" y="4410656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341576" y="4919111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867088" y="3577146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854138" y="4043246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869083" y="4526960"/>
            <a:ext cx="14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Connector 181"/>
          <p:cNvCxnSpPr/>
          <p:nvPr/>
        </p:nvCxnSpPr>
        <p:spPr>
          <a:xfrm flipV="1">
            <a:off x="2936587" y="4276354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2936587" y="5262682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936587" y="5049810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4010128" y="4276329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482114" y="4663667"/>
            <a:ext cx="0" cy="9863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2936587" y="4784611"/>
            <a:ext cx="1073541" cy="77345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3959160" y="425561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3965628" y="474861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3965628" y="522665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1" name="Object 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303115"/>
              </p:ext>
            </p:extLst>
          </p:nvPr>
        </p:nvGraphicFramePr>
        <p:xfrm>
          <a:off x="3117795" y="4429149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0" name="Equation" r:id="rId61" imgW="419100" imgH="203200" progId="Equation.3">
                  <p:embed/>
                </p:oleObj>
              </mc:Choice>
              <mc:Fallback>
                <p:oleObj name="Equation" r:id="rId61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3117795" y="4429149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" name="Oval 191"/>
          <p:cNvSpPr/>
          <p:nvPr/>
        </p:nvSpPr>
        <p:spPr>
          <a:xfrm>
            <a:off x="3446114" y="461490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3446114" y="512066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3463796" y="560237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2900587" y="501381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900587" y="550083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2900587" y="5964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8" name="Object 1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01000"/>
              </p:ext>
            </p:extLst>
          </p:nvPr>
        </p:nvGraphicFramePr>
        <p:xfrm>
          <a:off x="4057595" y="4154512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1" name="Equation" r:id="rId63" imgW="431800" imgH="203200" progId="Equation.3">
                  <p:embed/>
                </p:oleObj>
              </mc:Choice>
              <mc:Fallback>
                <p:oleObj name="Equation" r:id="rId63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4057595" y="4154512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54189"/>
              </p:ext>
            </p:extLst>
          </p:nvPr>
        </p:nvGraphicFramePr>
        <p:xfrm>
          <a:off x="4070295" y="4679974"/>
          <a:ext cx="41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2" name="Equation" r:id="rId65" imgW="419100" imgH="203200" progId="Equation.3">
                  <p:embed/>
                </p:oleObj>
              </mc:Choice>
              <mc:Fallback>
                <p:oleObj name="Equation" r:id="rId65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4070295" y="4679974"/>
                        <a:ext cx="41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695886"/>
              </p:ext>
            </p:extLst>
          </p:nvPr>
        </p:nvGraphicFramePr>
        <p:xfrm>
          <a:off x="4065533" y="5160987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3" name="Equation" r:id="rId67" imgW="431800" imgH="203200" progId="Equation.3">
                  <p:embed/>
                </p:oleObj>
              </mc:Choice>
              <mc:Fallback>
                <p:oleObj name="Equation" r:id="rId67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4065533" y="5160987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14452"/>
              </p:ext>
            </p:extLst>
          </p:nvPr>
        </p:nvGraphicFramePr>
        <p:xfrm>
          <a:off x="3471808" y="5078437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4" name="Equation" r:id="rId69" imgW="558800" imgH="228600" progId="Equation.3">
                  <p:embed/>
                </p:oleObj>
              </mc:Choice>
              <mc:Fallback>
                <p:oleObj name="Equation" r:id="rId69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3471808" y="5078437"/>
                        <a:ext cx="558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70368"/>
              </p:ext>
            </p:extLst>
          </p:nvPr>
        </p:nvGraphicFramePr>
        <p:xfrm>
          <a:off x="3413070" y="5661049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5" name="Equation" r:id="rId71" imgW="571500" imgH="228600" progId="Equation.3">
                  <p:embed/>
                </p:oleObj>
              </mc:Choice>
              <mc:Fallback>
                <p:oleObj name="Equation" r:id="rId71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3413070" y="5661049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48912"/>
              </p:ext>
            </p:extLst>
          </p:nvPr>
        </p:nvGraphicFramePr>
        <p:xfrm>
          <a:off x="2451045" y="4967312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6" name="Equation" r:id="rId73" imgW="431800" imgH="203200" progId="Equation.3">
                  <p:embed/>
                </p:oleObj>
              </mc:Choice>
              <mc:Fallback>
                <p:oleObj name="Equation" r:id="rId73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2451045" y="4967312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" name="Object 2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268466"/>
              </p:ext>
            </p:extLst>
          </p:nvPr>
        </p:nvGraphicFramePr>
        <p:xfrm>
          <a:off x="2368495" y="5434037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7" name="Equation" r:id="rId75" imgW="571500" imgH="228600" progId="Equation.3">
                  <p:embed/>
                </p:oleObj>
              </mc:Choice>
              <mc:Fallback>
                <p:oleObj name="Equation" r:id="rId75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2368495" y="5434037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" name="Objec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80550"/>
              </p:ext>
            </p:extLst>
          </p:nvPr>
        </p:nvGraphicFramePr>
        <p:xfrm>
          <a:off x="2328808" y="5864249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8" name="Equation" r:id="rId77" imgW="584200" imgH="228600" progId="Equation.3">
                  <p:embed/>
                </p:oleObj>
              </mc:Choice>
              <mc:Fallback>
                <p:oleObj name="Equation" r:id="rId77" imgW="58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2328808" y="5864249"/>
                        <a:ext cx="584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360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197" y="916797"/>
            <a:ext cx="7750840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latin typeface="Times New Roman"/>
                <a:cs typeface="Times New Roman"/>
              </a:rPr>
              <a:t>Sketch of the proof:</a:t>
            </a:r>
          </a:p>
          <a:p>
            <a:pPr>
              <a:lnSpc>
                <a:spcPct val="150000"/>
              </a:lnSpc>
            </a:pPr>
            <a:endParaRPr lang="en-US" sz="2400" u="sng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Let                                             be orthodox and consider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                                            where 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latin typeface="Times New Roman"/>
                <a:cs typeface="Times New Roman"/>
              </a:rPr>
              <a:t> is the           matrix all of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hose elements are         . Clearly,          is orthodox.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Let us define the mapping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</a:rPr>
              <a:t>g</a:t>
            </a:r>
            <a:r>
              <a:rPr lang="en-US" sz="2400" dirty="0" smtClean="0">
                <a:latin typeface="Times New Roman"/>
                <a:cs typeface="Times New Roman"/>
              </a:rPr>
              <a:t>iven by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14329"/>
              </p:ext>
            </p:extLst>
          </p:nvPr>
        </p:nvGraphicFramePr>
        <p:xfrm>
          <a:off x="1185160" y="2161285"/>
          <a:ext cx="33670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1" name="Equation" r:id="rId3" imgW="1206500" imgH="241300" progId="Equation.3">
                  <p:embed/>
                </p:oleObj>
              </mc:Choice>
              <mc:Fallback>
                <p:oleObj name="Equation" r:id="rId3" imgW="1206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160" y="2161285"/>
                        <a:ext cx="3367087" cy="5857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77746"/>
              </p:ext>
            </p:extLst>
          </p:nvPr>
        </p:nvGraphicFramePr>
        <p:xfrm>
          <a:off x="578559" y="2699726"/>
          <a:ext cx="34385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2" name="Equation" r:id="rId5" imgW="1231900" imgH="241300" progId="Equation.3">
                  <p:embed/>
                </p:oleObj>
              </mc:Choice>
              <mc:Fallback>
                <p:oleObj name="Equation" r:id="rId5" imgW="1231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559" y="2699726"/>
                        <a:ext cx="3438525" cy="5857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19795"/>
              </p:ext>
            </p:extLst>
          </p:nvPr>
        </p:nvGraphicFramePr>
        <p:xfrm>
          <a:off x="5875869" y="2782569"/>
          <a:ext cx="747314" cy="34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3" name="Equation" r:id="rId7" imgW="330200" imgH="152400" progId="Equation.3">
                  <p:embed/>
                </p:oleObj>
              </mc:Choice>
              <mc:Fallback>
                <p:oleObj name="Equation" r:id="rId7" imgW="330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5869" y="2782569"/>
                        <a:ext cx="747314" cy="344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599441"/>
              </p:ext>
            </p:extLst>
          </p:nvPr>
        </p:nvGraphicFramePr>
        <p:xfrm>
          <a:off x="3172188" y="3244485"/>
          <a:ext cx="700178" cy="44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4" name="Equation" r:id="rId9" imgW="203200" imgH="190500" progId="Equation.3">
                  <p:embed/>
                </p:oleObj>
              </mc:Choice>
              <mc:Fallback>
                <p:oleObj name="Equation" r:id="rId9" imgW="203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2188" y="3244485"/>
                        <a:ext cx="700178" cy="448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723907"/>
              </p:ext>
            </p:extLst>
          </p:nvPr>
        </p:nvGraphicFramePr>
        <p:xfrm>
          <a:off x="4936081" y="3265832"/>
          <a:ext cx="6731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5" name="Equation" r:id="rId11" imgW="241300" imgH="203200" progId="Equation.3">
                  <p:embed/>
                </p:oleObj>
              </mc:Choice>
              <mc:Fallback>
                <p:oleObj name="Equation" r:id="rId11" imgW="241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36081" y="3265832"/>
                        <a:ext cx="673100" cy="493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82275"/>
              </p:ext>
            </p:extLst>
          </p:nvPr>
        </p:nvGraphicFramePr>
        <p:xfrm>
          <a:off x="1336127" y="4229973"/>
          <a:ext cx="50307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6" name="Equation" r:id="rId13" imgW="1803400" imgH="317500" progId="Equation.3">
                  <p:embed/>
                </p:oleObj>
              </mc:Choice>
              <mc:Fallback>
                <p:oleObj name="Equation" r:id="rId13" imgW="1803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6127" y="4229973"/>
                        <a:ext cx="5030788" cy="771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67705"/>
              </p:ext>
            </p:extLst>
          </p:nvPr>
        </p:nvGraphicFramePr>
        <p:xfrm>
          <a:off x="1597729" y="5360799"/>
          <a:ext cx="5208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7" name="Equation" r:id="rId15" imgW="1866900" imgH="266700" progId="Equation.3">
                  <p:embed/>
                </p:oleObj>
              </mc:Choice>
              <mc:Fallback>
                <p:oleObj name="Equation" r:id="rId15" imgW="186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7729" y="5360799"/>
                        <a:ext cx="5208588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73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444" y="1538111"/>
            <a:ext cx="80089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/>
                <a:cs typeface="Times New Roman"/>
              </a:rPr>
              <a:t>QUESTIONS:</a:t>
            </a:r>
          </a:p>
          <a:p>
            <a:pPr algn="just"/>
            <a:endParaRPr lang="en-US" sz="2400" b="1" dirty="0"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1 – The concise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            with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 maximal </a:t>
            </a:r>
            <a:r>
              <a:rPr lang="en-US" sz="2400" dirty="0" err="1" smtClean="0">
                <a:latin typeface="Times New Roman"/>
                <a:cs typeface="Times New Roman"/>
              </a:rPr>
              <a:t>idempotents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s unique up to an order isomorphism? </a:t>
            </a: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In the case where the matrix </a:t>
            </a:r>
            <a:r>
              <a:rPr lang="en-US" sz="2400" i="1" dirty="0" smtClean="0">
                <a:latin typeface="Times New Roman"/>
                <a:cs typeface="Times New Roman"/>
              </a:rPr>
              <a:t>P </a:t>
            </a:r>
            <a:r>
              <a:rPr lang="en-US" sz="2400" dirty="0" smtClean="0">
                <a:latin typeface="Times New Roman"/>
                <a:cs typeface="Times New Roman"/>
              </a:rPr>
              <a:t>is of order 3, this is true.</a:t>
            </a:r>
          </a:p>
          <a:p>
            <a:pPr algn="just"/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2 – What about the non-orthodox and non-concise case?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695343"/>
              </p:ext>
            </p:extLst>
          </p:nvPr>
        </p:nvGraphicFramePr>
        <p:xfrm>
          <a:off x="4259263" y="2280003"/>
          <a:ext cx="923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5" name="Equation" r:id="rId3" imgW="444500" imgH="241300" progId="Equation.3">
                  <p:embed/>
                </p:oleObj>
              </mc:Choice>
              <mc:Fallback>
                <p:oleObj name="Equation" r:id="rId3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9263" y="2280003"/>
                        <a:ext cx="923925" cy="500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89589" y="6367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25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66595"/>
            <a:ext cx="8491147" cy="452596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We introduced [Blyth and GAP, 2001] six orders in a completely simple </a:t>
            </a:r>
            <a:r>
              <a:rPr lang="en-US" sz="2400" dirty="0" err="1" smtClean="0">
                <a:latin typeface="Times New Roman"/>
                <a:cs typeface="Times New Roman"/>
              </a:rPr>
              <a:t>semigroup</a:t>
            </a:r>
            <a:r>
              <a:rPr lang="en-US" sz="2400" dirty="0" smtClean="0">
                <a:latin typeface="Times New Roman"/>
                <a:cs typeface="Times New Roman"/>
              </a:rPr>
              <a:t> of the form 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here        is a totally ordered cyclic group such that             .</a:t>
            </a:r>
          </a:p>
          <a:p>
            <a:pPr marL="0" indent="0">
              <a:buFont typeface="Arial"/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Take                       and                          these sets being ordered in the usual way. Moreover, since                  we can choose and fix              </a:t>
            </a:r>
          </a:p>
          <a:p>
            <a:pPr marL="0" indent="0">
              <a:buFont typeface="Arial"/>
              <a:buNone/>
            </a:pPr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20037"/>
              </p:ext>
            </p:extLst>
          </p:nvPr>
        </p:nvGraphicFramePr>
        <p:xfrm>
          <a:off x="2501902" y="2205540"/>
          <a:ext cx="2973209" cy="605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" name="Equation" r:id="rId3" imgW="1028700" imgH="241300" progId="Equation.3">
                  <p:embed/>
                </p:oleObj>
              </mc:Choice>
              <mc:Fallback>
                <p:oleObj name="Equation" r:id="rId3" imgW="1028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1902" y="2205540"/>
                        <a:ext cx="2973209" cy="60520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348801"/>
              </p:ext>
            </p:extLst>
          </p:nvPr>
        </p:nvGraphicFramePr>
        <p:xfrm>
          <a:off x="1324806" y="2893107"/>
          <a:ext cx="577398" cy="57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" name="Equation" r:id="rId5" imgW="215900" imgH="215900" progId="Equation.3">
                  <p:embed/>
                </p:oleObj>
              </mc:Choice>
              <mc:Fallback>
                <p:oleObj name="Equation" r:id="rId5" imgW="215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4806" y="2893107"/>
                        <a:ext cx="577398" cy="5773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07050"/>
              </p:ext>
            </p:extLst>
          </p:nvPr>
        </p:nvGraphicFramePr>
        <p:xfrm>
          <a:off x="7042963" y="3015599"/>
          <a:ext cx="964334" cy="37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" name="Equation" r:id="rId7" imgW="279400" imgH="152400" progId="Equation.3">
                  <p:embed/>
                </p:oleObj>
              </mc:Choice>
              <mc:Fallback>
                <p:oleObj name="Equation" r:id="rId7" imgW="279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2963" y="3015599"/>
                        <a:ext cx="964334" cy="3732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81145"/>
              </p:ext>
            </p:extLst>
          </p:nvPr>
        </p:nvGraphicFramePr>
        <p:xfrm>
          <a:off x="1187622" y="3860775"/>
          <a:ext cx="1688766" cy="44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" name="Equation" r:id="rId9" imgW="622300" imgH="165100" progId="Equation.3">
                  <p:embed/>
                </p:oleObj>
              </mc:Choice>
              <mc:Fallback>
                <p:oleObj name="Equation" r:id="rId9" imgW="622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7622" y="3860775"/>
                        <a:ext cx="1688766" cy="4480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00425"/>
              </p:ext>
            </p:extLst>
          </p:nvPr>
        </p:nvGraphicFramePr>
        <p:xfrm>
          <a:off x="3392620" y="3850222"/>
          <a:ext cx="1912365" cy="46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" name="Equation" r:id="rId11" imgW="685800" imgH="165100" progId="Equation.3">
                  <p:embed/>
                </p:oleObj>
              </mc:Choice>
              <mc:Fallback>
                <p:oleObj name="Equation" r:id="rId11" imgW="685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92620" y="3850222"/>
                        <a:ext cx="1912365" cy="4603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534094"/>
              </p:ext>
            </p:extLst>
          </p:nvPr>
        </p:nvGraphicFramePr>
        <p:xfrm>
          <a:off x="4363203" y="4220747"/>
          <a:ext cx="1248163" cy="54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" name="Equation" r:id="rId13" imgW="495300" imgH="215900" progId="Equation.3">
                  <p:embed/>
                </p:oleObj>
              </mc:Choice>
              <mc:Fallback>
                <p:oleObj name="Equation" r:id="rId13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63203" y="4220747"/>
                        <a:ext cx="1248163" cy="5440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14008"/>
              </p:ext>
            </p:extLst>
          </p:nvPr>
        </p:nvGraphicFramePr>
        <p:xfrm>
          <a:off x="3392620" y="4868998"/>
          <a:ext cx="1640053" cy="5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" name="Equation" r:id="rId15" imgW="635000" imgH="203200" progId="Equation.3">
                  <p:embed/>
                </p:oleObj>
              </mc:Choice>
              <mc:Fallback>
                <p:oleObj name="Equation" r:id="rId15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92620" y="4868998"/>
                        <a:ext cx="1640053" cy="5248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89589" y="6367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500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515909"/>
              </p:ext>
            </p:extLst>
          </p:nvPr>
        </p:nvGraphicFramePr>
        <p:xfrm>
          <a:off x="3565357" y="1437053"/>
          <a:ext cx="5381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5" name="Equation" r:id="rId3" imgW="228600" imgH="203200" progId="Equation.3">
                  <p:embed/>
                </p:oleObj>
              </mc:Choice>
              <mc:Fallback>
                <p:oleObj name="Equation" r:id="rId3" imgW="22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5357" y="1437053"/>
                        <a:ext cx="538162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8115"/>
              </p:ext>
            </p:extLst>
          </p:nvPr>
        </p:nvGraphicFramePr>
        <p:xfrm>
          <a:off x="77672" y="2173547"/>
          <a:ext cx="6683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6" name="Equation" r:id="rId5" imgW="3454400" imgH="647700" progId="Equation.3">
                  <p:embed/>
                </p:oleObj>
              </mc:Choice>
              <mc:Fallback>
                <p:oleObj name="Equation" r:id="rId5" imgW="34544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672" y="2173547"/>
                        <a:ext cx="6683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8089" y="1425222"/>
            <a:ext cx="3188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) Lexicographic order,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3" name="Picture 12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38" y="1688909"/>
            <a:ext cx="2177301" cy="1265188"/>
          </a:xfrm>
          <a:prstGeom prst="rect">
            <a:avLst/>
          </a:prstGeom>
        </p:spPr>
      </p:pic>
      <p:pic>
        <p:nvPicPr>
          <p:cNvPr id="14" name="Picture 13" descr="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38" y="2999913"/>
            <a:ext cx="2177301" cy="1278455"/>
          </a:xfrm>
          <a:prstGeom prst="rect">
            <a:avLst/>
          </a:prstGeom>
        </p:spPr>
      </p:pic>
      <p:pic>
        <p:nvPicPr>
          <p:cNvPr id="15" name="Picture 14" descr="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39" y="4328587"/>
            <a:ext cx="2177301" cy="13037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767046" y="2669583"/>
            <a:ext cx="0" cy="59419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67046" y="4031488"/>
            <a:ext cx="0" cy="59419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67046" y="5364744"/>
            <a:ext cx="0" cy="40963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71782" y="1520282"/>
            <a:ext cx="0" cy="40963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91223" y="3795691"/>
            <a:ext cx="3176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See the special case where 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54882"/>
              </p:ext>
            </p:extLst>
          </p:nvPr>
        </p:nvGraphicFramePr>
        <p:xfrm>
          <a:off x="3941621" y="4284672"/>
          <a:ext cx="2122190" cy="10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7" name="Equation" r:id="rId10" imgW="977900" imgH="495300" progId="Equation.3">
                  <p:embed/>
                </p:oleObj>
              </mc:Choice>
              <mc:Fallback>
                <p:oleObj name="Equation" r:id="rId10" imgW="9779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1621" y="4284672"/>
                        <a:ext cx="2122190" cy="107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589589" y="6367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680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440" y="1163234"/>
            <a:ext cx="399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) Left lexicographic order,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91960"/>
              </p:ext>
            </p:extLst>
          </p:nvPr>
        </p:nvGraphicFramePr>
        <p:xfrm>
          <a:off x="3969464" y="1172673"/>
          <a:ext cx="358422" cy="47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" name="Equation" r:id="rId3" imgW="152400" imgH="203200" progId="Equation.3">
                  <p:embed/>
                </p:oleObj>
              </mc:Choice>
              <mc:Fallback>
                <p:oleObj name="Equation" r:id="rId3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9464" y="1172673"/>
                        <a:ext cx="358422" cy="477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467147"/>
              </p:ext>
            </p:extLst>
          </p:nvPr>
        </p:nvGraphicFramePr>
        <p:xfrm>
          <a:off x="186855" y="1650569"/>
          <a:ext cx="7269989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" name="Equation" r:id="rId5" imgW="3327400" imgH="317500" progId="Equation.3">
                  <p:embed/>
                </p:oleObj>
              </mc:Choice>
              <mc:Fallback>
                <p:oleObj name="Equation" r:id="rId5" imgW="3327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855" y="1650569"/>
                        <a:ext cx="7269989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70" y="2176253"/>
            <a:ext cx="2177301" cy="1265188"/>
          </a:xfrm>
          <a:prstGeom prst="rect">
            <a:avLst/>
          </a:prstGeom>
        </p:spPr>
      </p:pic>
      <p:pic>
        <p:nvPicPr>
          <p:cNvPr id="13" name="Picture 12" descr="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70" y="3487257"/>
            <a:ext cx="2177301" cy="1278455"/>
          </a:xfrm>
          <a:prstGeom prst="rect">
            <a:avLst/>
          </a:prstGeom>
        </p:spPr>
      </p:pic>
      <p:pic>
        <p:nvPicPr>
          <p:cNvPr id="14" name="Picture 13" descr="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71" y="4815931"/>
            <a:ext cx="2177301" cy="13037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796579" y="4513880"/>
            <a:ext cx="378228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3117" y="4151176"/>
            <a:ext cx="378228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18351" y="2820250"/>
            <a:ext cx="378228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96579" y="3186042"/>
            <a:ext cx="378228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89062" y="2142197"/>
            <a:ext cx="107517" cy="27459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96579" y="5857072"/>
            <a:ext cx="107517" cy="27459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82056" y="2545658"/>
            <a:ext cx="107517" cy="27459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94124" y="5479828"/>
            <a:ext cx="107517" cy="27459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91223" y="2738075"/>
            <a:ext cx="3176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See the special case where 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978544"/>
              </p:ext>
            </p:extLst>
          </p:nvPr>
        </p:nvGraphicFramePr>
        <p:xfrm>
          <a:off x="3941621" y="3227056"/>
          <a:ext cx="2122190" cy="10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" name="Equation" r:id="rId10" imgW="977900" imgH="495300" progId="Equation.3">
                  <p:embed/>
                </p:oleObj>
              </mc:Choice>
              <mc:Fallback>
                <p:oleObj name="Equation" r:id="rId10" imgW="9779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1621" y="3227056"/>
                        <a:ext cx="2122190" cy="107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603700" y="6367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00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440" y="1148466"/>
            <a:ext cx="399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) Right lexicographic order,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08919"/>
              </p:ext>
            </p:extLst>
          </p:nvPr>
        </p:nvGraphicFramePr>
        <p:xfrm>
          <a:off x="4105533" y="1171358"/>
          <a:ext cx="364773" cy="44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2" name="Equation" r:id="rId3" imgW="165100" imgH="203200" progId="Equation.3">
                  <p:embed/>
                </p:oleObj>
              </mc:Choice>
              <mc:Fallback>
                <p:oleObj name="Equation" r:id="rId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533" y="1171358"/>
                        <a:ext cx="364773" cy="448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70890"/>
              </p:ext>
            </p:extLst>
          </p:nvPr>
        </p:nvGraphicFramePr>
        <p:xfrm>
          <a:off x="224912" y="1713351"/>
          <a:ext cx="72966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3" name="Equation" r:id="rId5" imgW="3340100" imgH="317500" progId="Equation.3">
                  <p:embed/>
                </p:oleObj>
              </mc:Choice>
              <mc:Fallback>
                <p:oleObj name="Equation" r:id="rId5" imgW="3340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912" y="1713351"/>
                        <a:ext cx="7296600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6" y="2117181"/>
            <a:ext cx="2177301" cy="1265188"/>
          </a:xfrm>
          <a:prstGeom prst="rect">
            <a:avLst/>
          </a:prstGeom>
        </p:spPr>
      </p:pic>
      <p:pic>
        <p:nvPicPr>
          <p:cNvPr id="13" name="Picture 12" descr="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6" y="3428185"/>
            <a:ext cx="2177301" cy="1278455"/>
          </a:xfrm>
          <a:prstGeom prst="rect">
            <a:avLst/>
          </a:prstGeom>
        </p:spPr>
      </p:pic>
      <p:pic>
        <p:nvPicPr>
          <p:cNvPr id="14" name="Picture 13" descr="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7" y="4756859"/>
            <a:ext cx="2177301" cy="130372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7359287" y="4454808"/>
            <a:ext cx="363462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52280" y="4092104"/>
            <a:ext cx="363462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752281" y="2761178"/>
            <a:ext cx="363462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374053" y="3126970"/>
            <a:ext cx="363462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737515" y="2068357"/>
            <a:ext cx="126905" cy="32563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374053" y="2403557"/>
            <a:ext cx="126905" cy="32563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595844" y="5798000"/>
            <a:ext cx="126905" cy="32563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009596" y="5408240"/>
            <a:ext cx="126905" cy="32563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91223" y="2696083"/>
            <a:ext cx="3176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See the special case where 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15251"/>
              </p:ext>
            </p:extLst>
          </p:nvPr>
        </p:nvGraphicFramePr>
        <p:xfrm>
          <a:off x="3941621" y="3185064"/>
          <a:ext cx="2122190" cy="10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4" name="Equation" r:id="rId10" imgW="977900" imgH="495300" progId="Equation.3">
                  <p:embed/>
                </p:oleObj>
              </mc:Choice>
              <mc:Fallback>
                <p:oleObj name="Equation" r:id="rId10" imgW="9779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1621" y="3185064"/>
                        <a:ext cx="2122190" cy="107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89589" y="6367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4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440" y="1178002"/>
            <a:ext cx="825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) Bootlace order,      , </a:t>
            </a:r>
            <a:r>
              <a:rPr lang="en-US" sz="2400" dirty="0">
                <a:latin typeface="Times New Roman"/>
                <a:cs typeface="Times New Roman"/>
              </a:rPr>
              <a:t>which is the transitive closure of             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  Since       and      commute, we have </a:t>
            </a:r>
            <a:r>
              <a:rPr lang="en-US" sz="2400" dirty="0" smtClean="0">
                <a:latin typeface="Times New Roman"/>
                <a:cs typeface="Times New Roman"/>
              </a:rPr>
              <a:t>that                    and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71240"/>
              </p:ext>
            </p:extLst>
          </p:nvPr>
        </p:nvGraphicFramePr>
        <p:xfrm>
          <a:off x="2798164" y="1183827"/>
          <a:ext cx="364773" cy="44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5" name="Equation" r:id="rId3" imgW="165100" imgH="203200" progId="Equation.3">
                  <p:embed/>
                </p:oleObj>
              </mc:Choice>
              <mc:Fallback>
                <p:oleObj name="Equation" r:id="rId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8164" y="1183827"/>
                        <a:ext cx="364773" cy="448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1223" y="4307128"/>
            <a:ext cx="3176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See the special case where 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824720"/>
              </p:ext>
            </p:extLst>
          </p:nvPr>
        </p:nvGraphicFramePr>
        <p:xfrm>
          <a:off x="3941621" y="4796109"/>
          <a:ext cx="2122190" cy="10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6" name="Equation" r:id="rId5" imgW="977900" imgH="495300" progId="Equation.3">
                  <p:embed/>
                </p:oleObj>
              </mc:Choice>
              <mc:Fallback>
                <p:oleObj name="Equation" r:id="rId5" imgW="9779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1621" y="4796109"/>
                        <a:ext cx="2122190" cy="107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013188"/>
              </p:ext>
            </p:extLst>
          </p:nvPr>
        </p:nvGraphicFramePr>
        <p:xfrm>
          <a:off x="255752" y="1930318"/>
          <a:ext cx="6393214" cy="222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7" name="Equation" r:id="rId7" imgW="3035300" imgH="1054100" progId="Equation.3">
                  <p:embed/>
                </p:oleObj>
              </mc:Choice>
              <mc:Fallback>
                <p:oleObj name="Equation" r:id="rId7" imgW="30353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752" y="1930318"/>
                        <a:ext cx="6393214" cy="2220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46463"/>
              </p:ext>
            </p:extLst>
          </p:nvPr>
        </p:nvGraphicFramePr>
        <p:xfrm>
          <a:off x="7418351" y="1183827"/>
          <a:ext cx="9525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8" name="Equation" r:id="rId9" imgW="431800" imgH="203200" progId="Equation.3">
                  <p:embed/>
                </p:oleObj>
              </mc:Choice>
              <mc:Fallback>
                <p:oleObj name="Equation" r:id="rId9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18351" y="1183827"/>
                        <a:ext cx="9525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493676"/>
              </p:ext>
            </p:extLst>
          </p:nvPr>
        </p:nvGraphicFramePr>
        <p:xfrm>
          <a:off x="1670454" y="1560022"/>
          <a:ext cx="3349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9" name="Equation" r:id="rId11" imgW="152400" imgH="203200" progId="Equation.3">
                  <p:embed/>
                </p:oleObj>
              </mc:Choice>
              <mc:Fallback>
                <p:oleObj name="Equation" r:id="rId11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70454" y="1560022"/>
                        <a:ext cx="33496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256337"/>
              </p:ext>
            </p:extLst>
          </p:nvPr>
        </p:nvGraphicFramePr>
        <p:xfrm>
          <a:off x="2608769" y="1560022"/>
          <a:ext cx="3635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0" name="Equation" r:id="rId13" imgW="165100" imgH="203200" progId="Equation.3">
                  <p:embed/>
                </p:oleObj>
              </mc:Choice>
              <mc:Fallback>
                <p:oleObj name="Equation" r:id="rId1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08769" y="1560022"/>
                        <a:ext cx="363538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26756"/>
              </p:ext>
            </p:extLst>
          </p:nvPr>
        </p:nvGraphicFramePr>
        <p:xfrm>
          <a:off x="5937136" y="1559736"/>
          <a:ext cx="13731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1" name="Equation" r:id="rId15" imgW="622300" imgH="203200" progId="Equation.3">
                  <p:embed/>
                </p:oleObj>
              </mc:Choice>
              <mc:Fallback>
                <p:oleObj name="Equation" r:id="rId15" imgW="622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37136" y="1559736"/>
                        <a:ext cx="1373187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70" y="2176253"/>
            <a:ext cx="2177301" cy="1265188"/>
          </a:xfrm>
          <a:prstGeom prst="rect">
            <a:avLst/>
          </a:prstGeom>
        </p:spPr>
      </p:pic>
      <p:pic>
        <p:nvPicPr>
          <p:cNvPr id="16" name="Picture 15" descr="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70" y="3487257"/>
            <a:ext cx="2177301" cy="1278455"/>
          </a:xfrm>
          <a:prstGeom prst="rect">
            <a:avLst/>
          </a:prstGeom>
        </p:spPr>
      </p:pic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71" y="4815931"/>
            <a:ext cx="2177301" cy="130372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7418351" y="4513880"/>
            <a:ext cx="363462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811344" y="4151176"/>
            <a:ext cx="363462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811345" y="2820250"/>
            <a:ext cx="363462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433117" y="3186042"/>
            <a:ext cx="363462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96579" y="4513880"/>
            <a:ext cx="378228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33117" y="4151176"/>
            <a:ext cx="378228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18351" y="2820250"/>
            <a:ext cx="378228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6579" y="3186042"/>
            <a:ext cx="378228" cy="94159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89062" y="2142197"/>
            <a:ext cx="107517" cy="27459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796579" y="5857072"/>
            <a:ext cx="107517" cy="27459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796579" y="2127429"/>
            <a:ext cx="126905" cy="32563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82056" y="2545658"/>
            <a:ext cx="107517" cy="27459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433117" y="2462629"/>
            <a:ext cx="126905" cy="32563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654908" y="5857072"/>
            <a:ext cx="126905" cy="32563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94124" y="5479828"/>
            <a:ext cx="107517" cy="27459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082055" y="5479828"/>
            <a:ext cx="126905" cy="325632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89589" y="6367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544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360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	</a:t>
            </a:r>
            <a:r>
              <a:rPr lang="en-US" sz="2400" dirty="0" err="1" smtClean="0">
                <a:latin typeface="Times"/>
                <a:cs typeface="Times"/>
              </a:rPr>
              <a:t>Residuated</a:t>
            </a:r>
            <a:r>
              <a:rPr lang="en-US" sz="2400" dirty="0" smtClean="0">
                <a:latin typeface="Times"/>
                <a:cs typeface="Times"/>
              </a:rPr>
              <a:t> Completely Simple </a:t>
            </a:r>
            <a:r>
              <a:rPr lang="en-US" sz="2400" dirty="0" err="1" smtClean="0">
                <a:latin typeface="Times"/>
                <a:cs typeface="Times"/>
              </a:rPr>
              <a:t>Semigroups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1324"/>
            <a:ext cx="9144000" cy="546676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"/>
                <a:cs typeface="Times"/>
              </a:rPr>
              <a:t>	G. A. Pinto  							The College of The Bahamas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206" y="1163234"/>
            <a:ext cx="399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) Cartesian order,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789276"/>
              </p:ext>
            </p:extLst>
          </p:nvPr>
        </p:nvGraphicFramePr>
        <p:xfrm>
          <a:off x="2847174" y="1163234"/>
          <a:ext cx="434722" cy="53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2" name="Equation" r:id="rId3" imgW="165100" imgH="203200" progId="Equation.3">
                  <p:embed/>
                </p:oleObj>
              </mc:Choice>
              <mc:Fallback>
                <p:oleObj name="Equation" r:id="rId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7174" y="1163234"/>
                        <a:ext cx="434722" cy="535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29693"/>
              </p:ext>
            </p:extLst>
          </p:nvPr>
        </p:nvGraphicFramePr>
        <p:xfrm>
          <a:off x="936625" y="1698277"/>
          <a:ext cx="16065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3" name="Equation" r:id="rId5" imgW="609600" imgH="203200" progId="Equation.3">
                  <p:embed/>
                </p:oleObj>
              </mc:Choice>
              <mc:Fallback>
                <p:oleObj name="Equation" r:id="rId5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6625" y="1698277"/>
                        <a:ext cx="16065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38" y="1688909"/>
            <a:ext cx="2177301" cy="1265188"/>
          </a:xfrm>
          <a:prstGeom prst="rect">
            <a:avLst/>
          </a:prstGeom>
        </p:spPr>
      </p:pic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84" y="2999913"/>
            <a:ext cx="2177301" cy="1278455"/>
          </a:xfrm>
          <a:prstGeom prst="rect">
            <a:avLst/>
          </a:prstGeom>
        </p:spPr>
      </p:pic>
      <p:pic>
        <p:nvPicPr>
          <p:cNvPr id="12" name="Picture 11" descr="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31" y="4328587"/>
            <a:ext cx="2177301" cy="13037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7146869" y="1506360"/>
            <a:ext cx="708780" cy="341146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767693" y="1835976"/>
            <a:ext cx="708780" cy="341146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122581" y="2397160"/>
            <a:ext cx="708780" cy="341146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42819" y="3509643"/>
            <a:ext cx="3176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See the special case where 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17211"/>
              </p:ext>
            </p:extLst>
          </p:nvPr>
        </p:nvGraphicFramePr>
        <p:xfrm>
          <a:off x="2893217" y="3998624"/>
          <a:ext cx="2122190" cy="10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4" name="Equation" r:id="rId10" imgW="977900" imgH="495300" progId="Equation.3">
                  <p:embed/>
                </p:oleObj>
              </mc:Choice>
              <mc:Fallback>
                <p:oleObj name="Equation" r:id="rId10" imgW="9779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93217" y="3998624"/>
                        <a:ext cx="2122190" cy="107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7510733" y="1988376"/>
            <a:ext cx="708780" cy="341146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89589" y="6367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789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1113</Words>
  <Application>Microsoft Macintosh PowerPoint</Application>
  <PresentationFormat>On-screen Show (4:3)</PresentationFormat>
  <Paragraphs>239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  <vt:lpstr> Residuated Completely Simple Semigroups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Goncalo Pinto</dc:creator>
  <cp:lastModifiedBy>Goncalo Pinto</cp:lastModifiedBy>
  <cp:revision>204</cp:revision>
  <dcterms:created xsi:type="dcterms:W3CDTF">2014-12-20T12:37:38Z</dcterms:created>
  <dcterms:modified xsi:type="dcterms:W3CDTF">2015-01-16T21:21:15Z</dcterms:modified>
</cp:coreProperties>
</file>